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5" r:id="rId1"/>
  </p:sldMasterIdLst>
  <p:notesMasterIdLst>
    <p:notesMasterId r:id="rId15"/>
  </p:notesMasterIdLst>
  <p:handoutMasterIdLst>
    <p:handoutMasterId r:id="rId16"/>
  </p:handoutMasterIdLst>
  <p:sldIdLst>
    <p:sldId id="314" r:id="rId2"/>
    <p:sldId id="697" r:id="rId3"/>
    <p:sldId id="806" r:id="rId4"/>
    <p:sldId id="807" r:id="rId5"/>
    <p:sldId id="788" r:id="rId6"/>
    <p:sldId id="798" r:id="rId7"/>
    <p:sldId id="803" r:id="rId8"/>
    <p:sldId id="801" r:id="rId9"/>
    <p:sldId id="812" r:id="rId10"/>
    <p:sldId id="811" r:id="rId11"/>
    <p:sldId id="809" r:id="rId12"/>
    <p:sldId id="799" r:id="rId13"/>
    <p:sldId id="808" r:id="rId14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1153B"/>
    <a:srgbClr val="79163B"/>
    <a:srgbClr val="642832"/>
    <a:srgbClr val="8C0046"/>
    <a:srgbClr val="CC0000"/>
    <a:srgbClr val="800000"/>
    <a:srgbClr val="33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83" autoAdjust="0"/>
    <p:restoredTop sz="87367" autoAdjust="0"/>
  </p:normalViewPr>
  <p:slideViewPr>
    <p:cSldViewPr snapToGrid="0">
      <p:cViewPr varScale="1">
        <p:scale>
          <a:sx n="74" d="100"/>
          <a:sy n="74" d="100"/>
        </p:scale>
        <p:origin x="78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650" y="7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8800" y="266700"/>
            <a:ext cx="474186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4" tIns="48307" rIns="96614" bIns="48307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en-US" altLang="en-US" dirty="0" smtClean="0"/>
              <a:t>Four Big Ideas in Teaching Big Data</a:t>
            </a:r>
            <a:endParaRPr lang="en-US" alt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00663" y="269875"/>
            <a:ext cx="142398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4" tIns="48307" rIns="96614" bIns="48307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en-US" altLang="en-US" dirty="0" smtClean="0"/>
              <a:t>11/22/2014</a:t>
            </a:r>
            <a:endParaRPr lang="en-US" altLang="en-US" dirty="0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85775" y="8982075"/>
            <a:ext cx="54244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4" tIns="48307" rIns="96614" bIns="48307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en-US" altLang="en-US" dirty="0" smtClean="0"/>
              <a:t>www.StatLit.org/pdf/2014-Schield-DSI-Slides.pdf</a:t>
            </a:r>
            <a:endParaRPr lang="en-US" altLang="en-US" dirty="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10263" y="8994775"/>
            <a:ext cx="8350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4" tIns="48307" rIns="96614" bIns="48307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879B900E-EFA8-4887-8DCE-6E3C31E9ED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9501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4" tIns="48307" rIns="96614" bIns="48307" numCol="1" anchor="t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en-US" altLang="en-US"/>
              <a:t>Assessing the Proposed 2014 Statistics Curriculum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4" tIns="48307" rIns="96614" bIns="48307" numCol="1" anchor="t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en-US" altLang="en-US"/>
              <a:t>11/20/2013 V0a</a:t>
            </a:r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12800" y="4560888"/>
            <a:ext cx="5770563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4" tIns="48307" rIns="96614" bIns="48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4" tIns="48307" rIns="96614" bIns="48307" numCol="1" anchor="b" anchorCtr="0" compatLnSpc="1">
            <a:prstTxWarp prst="textNoShape">
              <a:avLst/>
            </a:prstTxWarp>
          </a:bodyPr>
          <a:lstStyle>
            <a:lvl1pPr defTabSz="966788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r>
              <a:rPr lang="en-US" altLang="en-US"/>
              <a:t>www.StatLit.org/pdf/2014-Schield-DSI2-Slides.pdf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4" tIns="48307" rIns="96614" bIns="48307" numCol="1" anchor="b" anchorCtr="0" compatLnSpc="1">
            <a:prstTxWarp prst="textNoShape">
              <a:avLst/>
            </a:prstTxWarp>
          </a:bodyPr>
          <a:lstStyle>
            <a:lvl1pPr algn="r" defTabSz="966788">
              <a:lnSpc>
                <a:spcPct val="100000"/>
              </a:lnSpc>
              <a:spcBef>
                <a:spcPct val="0"/>
              </a:spcBef>
              <a:defRPr sz="1300"/>
            </a:lvl1pPr>
          </a:lstStyle>
          <a:p>
            <a:pPr>
              <a:defRPr/>
            </a:pPr>
            <a:fld id="{A6E6F43A-419A-48E6-B6D1-59705B100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419673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Assessing the Proposed 2014 Statistics Curriculum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11/20/2013 V0a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www.StatLit.org/pdf/2014-Schield-DSI2-Slides.pdf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F9F077B-5152-4C9C-93AD-ABE45552E53C}" type="slidenum">
              <a:rPr lang="en-US" altLang="en-US" sz="1300" smtClean="0"/>
              <a:pPr/>
              <a:t>1</a:t>
            </a:fld>
            <a:endParaRPr lang="en-US" altLang="en-US" sz="1300" smtClean="0"/>
          </a:p>
        </p:txBody>
      </p:sp>
      <p:sp>
        <p:nvSpPr>
          <p:cNvPr id="61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615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615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615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AE3FBC4-6D1E-4E02-ADB8-10732D3B7429}" type="slidenum">
              <a:rPr lang="en-US" altLang="en-US" sz="1300"/>
              <a:pPr algn="r"/>
              <a:t>1</a:t>
            </a:fld>
            <a:endParaRPr lang="en-US" altLang="en-US" sz="1300"/>
          </a:p>
        </p:txBody>
      </p:sp>
      <p:sp>
        <p:nvSpPr>
          <p:cNvPr id="6154" name="Rectangle 2"/>
          <p:cNvSpPr txBox="1">
            <a:spLocks noGrp="1" noChangeArrowheads="1"/>
          </p:cNvSpPr>
          <p:nvPr/>
        </p:nvSpPr>
        <p:spPr bwMode="auto">
          <a:xfrm>
            <a:off x="1270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615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615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615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21FAF2AD-F177-4A4D-98D6-E6E0BD1D7069}" type="slidenum">
              <a:rPr lang="en-US" altLang="en-US" sz="1300"/>
              <a:pPr algn="r"/>
              <a:t>1</a:t>
            </a:fld>
            <a:endParaRPr lang="en-US" altLang="en-US" sz="1300"/>
          </a:p>
        </p:txBody>
      </p:sp>
      <p:sp>
        <p:nvSpPr>
          <p:cNvPr id="61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27737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Assessing the Proposed 2014 Statistics Curriculum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11/20/2013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www.StatLit.org/pdf/2014-Schield-DSI2-Slides.pdf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0C3BAF-66F5-44EA-97E0-84D04876AA4D}" type="slidenum">
              <a:rPr lang="en-US" altLang="en-US" sz="1300" smtClean="0"/>
              <a:pPr/>
              <a:t>10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FEABE18-2D1C-46A9-BC0B-EEF82D52DAC2}" type="slidenum">
              <a:rPr lang="en-US" altLang="en-US" sz="1300"/>
              <a:pPr algn="r"/>
              <a:t>10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293C98F-194E-46F7-81BE-B4286B3A59E6}" type="slidenum">
              <a:rPr lang="en-US" altLang="en-US" sz="1300"/>
              <a:pPr algn="r"/>
              <a:t>10</a:t>
            </a:fld>
            <a:endParaRPr lang="en-US" altLang="en-US" sz="1300"/>
          </a:p>
        </p:txBody>
      </p:sp>
      <p:sp>
        <p:nvSpPr>
          <p:cNvPr id="12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3817603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Assessing the Proposed 2014 Statistics Curriculum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11/20/2013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www.StatLit.org/pdf/2014-Schield-DSI2-Slides.pdf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0C3BAF-66F5-44EA-97E0-84D04876AA4D}" type="slidenum">
              <a:rPr lang="en-US" altLang="en-US" sz="1300" smtClean="0"/>
              <a:pPr/>
              <a:t>11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FEABE18-2D1C-46A9-BC0B-EEF82D52DAC2}" type="slidenum">
              <a:rPr lang="en-US" altLang="en-US" sz="1300"/>
              <a:pPr algn="r"/>
              <a:t>11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293C98F-194E-46F7-81BE-B4286B3A59E6}" type="slidenum">
              <a:rPr lang="en-US" altLang="en-US" sz="1300"/>
              <a:pPr algn="r"/>
              <a:t>11</a:t>
            </a:fld>
            <a:endParaRPr lang="en-US" altLang="en-US" sz="1300"/>
          </a:p>
        </p:txBody>
      </p:sp>
      <p:sp>
        <p:nvSpPr>
          <p:cNvPr id="12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796310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Assessing the Proposed 2014 Statistics Curriculum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11/20/2013 V0a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www.StatLit.org/pdf/2014-Schield-DSI2-Slides.pdf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337F1A-B83A-434A-9214-48319BF86BC3}" type="slidenum">
              <a:rPr lang="en-US" altLang="en-US" sz="1300" smtClean="0"/>
              <a:pPr/>
              <a:t>12</a:t>
            </a:fld>
            <a:endParaRPr lang="en-US" altLang="en-US" sz="1300" smtClean="0"/>
          </a:p>
        </p:txBody>
      </p:sp>
      <p:sp>
        <p:nvSpPr>
          <p:cNvPr id="1434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434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434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434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4D41344-8747-4608-BCCA-63F8021A017A}" type="slidenum">
              <a:rPr lang="en-US" altLang="en-US" sz="1300"/>
              <a:pPr algn="r"/>
              <a:t>12</a:t>
            </a:fld>
            <a:endParaRPr lang="en-US" altLang="en-US" sz="1300"/>
          </a:p>
        </p:txBody>
      </p:sp>
      <p:sp>
        <p:nvSpPr>
          <p:cNvPr id="143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434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434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434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34B3F18-7045-41F1-A5FA-0E4BD2721B92}" type="slidenum">
              <a:rPr lang="en-US" altLang="en-US" sz="1300"/>
              <a:pPr algn="r"/>
              <a:t>12</a:t>
            </a:fld>
            <a:endParaRPr lang="en-US" altLang="en-US" sz="1300"/>
          </a:p>
        </p:txBody>
      </p:sp>
      <p:sp>
        <p:nvSpPr>
          <p:cNvPr id="14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4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1407982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Assessing the Proposed 2014 Statistics Curriculum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11/20/2013 V0a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www.StatLit.org/pdf/2014-Schield-DSI2-Slides.pdf</a:t>
            </a:r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3337F1A-B83A-434A-9214-48319BF86BC3}" type="slidenum">
              <a:rPr lang="en-US" altLang="en-US" sz="1300" smtClean="0"/>
              <a:pPr/>
              <a:t>13</a:t>
            </a:fld>
            <a:endParaRPr lang="en-US" altLang="en-US" sz="1300" smtClean="0"/>
          </a:p>
        </p:txBody>
      </p:sp>
      <p:sp>
        <p:nvSpPr>
          <p:cNvPr id="1434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434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434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434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4D41344-8747-4608-BCCA-63F8021A017A}" type="slidenum">
              <a:rPr lang="en-US" altLang="en-US" sz="1300"/>
              <a:pPr algn="r"/>
              <a:t>13</a:t>
            </a:fld>
            <a:endParaRPr lang="en-US" altLang="en-US" sz="1300"/>
          </a:p>
        </p:txBody>
      </p:sp>
      <p:sp>
        <p:nvSpPr>
          <p:cNvPr id="143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434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434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434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134B3F18-7045-41F1-A5FA-0E4BD2721B92}" type="slidenum">
              <a:rPr lang="en-US" altLang="en-US" sz="1300"/>
              <a:pPr algn="r"/>
              <a:t>13</a:t>
            </a:fld>
            <a:endParaRPr lang="en-US" altLang="en-US" sz="1300"/>
          </a:p>
        </p:txBody>
      </p:sp>
      <p:sp>
        <p:nvSpPr>
          <p:cNvPr id="143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43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148753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Assessing the Proposed 2014 Statistics Curriculum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11/20/2013 V0a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www.StatLit.org/pdf/2014-Schield-DSI2-Slides.pdf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4D76AC-4683-423E-AA17-527A9A8DA53A}" type="slidenum">
              <a:rPr lang="en-US" altLang="en-US" sz="1300" smtClean="0"/>
              <a:pPr/>
              <a:t>2</a:t>
            </a:fld>
            <a:endParaRPr lang="en-US" altLang="en-US" sz="1300" smtClean="0"/>
          </a:p>
        </p:txBody>
      </p:sp>
      <p:sp>
        <p:nvSpPr>
          <p:cNvPr id="81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81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820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820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0B00257-55E5-4C5C-A539-F15EF7BA9662}" type="slidenum">
              <a:rPr lang="en-US" altLang="en-US" sz="1300"/>
              <a:pPr algn="r"/>
              <a:t>2</a:t>
            </a:fld>
            <a:endParaRPr lang="en-US" altLang="en-US" sz="1300"/>
          </a:p>
        </p:txBody>
      </p:sp>
      <p:sp>
        <p:nvSpPr>
          <p:cNvPr id="82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82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820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820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7666EA7-9B96-4EAE-9FA9-BF74894ACDEB}" type="slidenum">
              <a:rPr lang="en-US" altLang="en-US" sz="1300"/>
              <a:pPr algn="r"/>
              <a:t>2</a:t>
            </a:fld>
            <a:endParaRPr lang="en-US" altLang="en-US" sz="1300"/>
          </a:p>
        </p:txBody>
      </p:sp>
      <p:sp>
        <p:nvSpPr>
          <p:cNvPr id="8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198877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Assessing the Proposed 2014 Statistics Curriculum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11/20/2013 V0a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www.StatLit.org/pdf/2014-Schield-DSI2-Slides.pdf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4D76AC-4683-423E-AA17-527A9A8DA53A}" type="slidenum">
              <a:rPr lang="en-US" altLang="en-US" sz="1300" smtClean="0"/>
              <a:pPr/>
              <a:t>3</a:t>
            </a:fld>
            <a:endParaRPr lang="en-US" altLang="en-US" sz="1300" smtClean="0"/>
          </a:p>
        </p:txBody>
      </p:sp>
      <p:sp>
        <p:nvSpPr>
          <p:cNvPr id="81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81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820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820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0B00257-55E5-4C5C-A539-F15EF7BA9662}" type="slidenum">
              <a:rPr lang="en-US" altLang="en-US" sz="1300"/>
              <a:pPr algn="r"/>
              <a:t>3</a:t>
            </a:fld>
            <a:endParaRPr lang="en-US" altLang="en-US" sz="1300"/>
          </a:p>
        </p:txBody>
      </p:sp>
      <p:sp>
        <p:nvSpPr>
          <p:cNvPr id="82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82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820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820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7666EA7-9B96-4EAE-9FA9-BF74894ACDEB}" type="slidenum">
              <a:rPr lang="en-US" altLang="en-US" sz="1300"/>
              <a:pPr algn="r"/>
              <a:t>3</a:t>
            </a:fld>
            <a:endParaRPr lang="en-US" altLang="en-US" sz="1300"/>
          </a:p>
        </p:txBody>
      </p:sp>
      <p:sp>
        <p:nvSpPr>
          <p:cNvPr id="8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206377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Assessing the Proposed 2014 Statistics Curriculum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11/20/2013 V0a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www.StatLit.org/pdf/2014-Schield-DSI2-Slides.pdf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4D76AC-4683-423E-AA17-527A9A8DA53A}" type="slidenum">
              <a:rPr lang="en-US" altLang="en-US" sz="1300" smtClean="0"/>
              <a:pPr/>
              <a:t>4</a:t>
            </a:fld>
            <a:endParaRPr lang="en-US" altLang="en-US" sz="1300" smtClean="0"/>
          </a:p>
        </p:txBody>
      </p:sp>
      <p:sp>
        <p:nvSpPr>
          <p:cNvPr id="81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81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820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820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0B00257-55E5-4C5C-A539-F15EF7BA9662}" type="slidenum">
              <a:rPr lang="en-US" altLang="en-US" sz="1300"/>
              <a:pPr algn="r"/>
              <a:t>4</a:t>
            </a:fld>
            <a:endParaRPr lang="en-US" altLang="en-US" sz="1300"/>
          </a:p>
        </p:txBody>
      </p:sp>
      <p:sp>
        <p:nvSpPr>
          <p:cNvPr id="82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82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820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820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7666EA7-9B96-4EAE-9FA9-BF74894ACDEB}" type="slidenum">
              <a:rPr lang="en-US" altLang="en-US" sz="1300"/>
              <a:pPr algn="r"/>
              <a:t>4</a:t>
            </a:fld>
            <a:endParaRPr lang="en-US" altLang="en-US" sz="1300"/>
          </a:p>
        </p:txBody>
      </p:sp>
      <p:sp>
        <p:nvSpPr>
          <p:cNvPr id="8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364991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Assessing the Proposed 2014 Statistics Curriculum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11/20/2013 V0a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www.StatLit.org/pdf/2014-Schield-DSI2-Slides.pdf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8D0F0D9-4F8C-4F48-A183-3E534BAE96B3}" type="slidenum">
              <a:rPr lang="en-US" altLang="en-US" sz="1300" smtClean="0"/>
              <a:pPr/>
              <a:t>5</a:t>
            </a:fld>
            <a:endParaRPr lang="en-US" altLang="en-US" sz="1300" smtClean="0"/>
          </a:p>
        </p:txBody>
      </p:sp>
      <p:sp>
        <p:nvSpPr>
          <p:cNvPr id="1024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0247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0248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0249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85501125-5B1F-4AE7-869B-C7C432918D80}" type="slidenum">
              <a:rPr lang="en-US" altLang="en-US" sz="1300"/>
              <a:pPr algn="r"/>
              <a:t>5</a:t>
            </a:fld>
            <a:endParaRPr lang="en-US" altLang="en-US" sz="1300"/>
          </a:p>
        </p:txBody>
      </p:sp>
      <p:sp>
        <p:nvSpPr>
          <p:cNvPr id="1025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0251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0252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025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7E3DD3F0-62CD-4BDC-9328-75AF5C4288B4}" type="slidenum">
              <a:rPr lang="en-US" altLang="en-US" sz="1300"/>
              <a:pPr algn="r"/>
              <a:t>5</a:t>
            </a:fld>
            <a:endParaRPr lang="en-US" altLang="en-US" sz="1300"/>
          </a:p>
        </p:txBody>
      </p:sp>
      <p:sp>
        <p:nvSpPr>
          <p:cNvPr id="102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02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133941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Assessing the Proposed 2014 Statistics Curriculum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11/20/2013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www.StatLit.org/pdf/2014-Schield-DSI2-Slides.pdf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0C3BAF-66F5-44EA-97E0-84D04876AA4D}" type="slidenum">
              <a:rPr lang="en-US" altLang="en-US" sz="1300" smtClean="0"/>
              <a:pPr/>
              <a:t>6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FEABE18-2D1C-46A9-BC0B-EEF82D52DAC2}" type="slidenum">
              <a:rPr lang="en-US" altLang="en-US" sz="1300"/>
              <a:pPr algn="r"/>
              <a:t>6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293C98F-194E-46F7-81BE-B4286B3A59E6}" type="slidenum">
              <a:rPr lang="en-US" altLang="en-US" sz="1300"/>
              <a:pPr algn="r"/>
              <a:t>6</a:t>
            </a:fld>
            <a:endParaRPr lang="en-US" altLang="en-US" sz="1300"/>
          </a:p>
        </p:txBody>
      </p:sp>
      <p:sp>
        <p:nvSpPr>
          <p:cNvPr id="12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1862299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Assessing the Proposed 2014 Statistics Curriculum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11/20/2013 V0a</a:t>
            </a:r>
          </a:p>
        </p:txBody>
      </p:sp>
      <p:sp>
        <p:nvSpPr>
          <p:cNvPr id="819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www.StatLit.org/pdf/2014-Schield-DSI2-Slides.pdf</a:t>
            </a:r>
          </a:p>
        </p:txBody>
      </p:sp>
      <p:sp>
        <p:nvSpPr>
          <p:cNvPr id="81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4D76AC-4683-423E-AA17-527A9A8DA53A}" type="slidenum">
              <a:rPr lang="en-US" altLang="en-US" sz="1300" smtClean="0"/>
              <a:pPr/>
              <a:t>7</a:t>
            </a:fld>
            <a:endParaRPr lang="en-US" altLang="en-US" sz="1300" smtClean="0"/>
          </a:p>
        </p:txBody>
      </p:sp>
      <p:sp>
        <p:nvSpPr>
          <p:cNvPr id="81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81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820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820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0B00257-55E5-4C5C-A539-F15EF7BA9662}" type="slidenum">
              <a:rPr lang="en-US" altLang="en-US" sz="1300"/>
              <a:pPr algn="r"/>
              <a:t>7</a:t>
            </a:fld>
            <a:endParaRPr lang="en-US" altLang="en-US" sz="1300"/>
          </a:p>
        </p:txBody>
      </p:sp>
      <p:sp>
        <p:nvSpPr>
          <p:cNvPr id="8202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8203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8204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8205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7666EA7-9B96-4EAE-9FA9-BF74894ACDEB}" type="slidenum">
              <a:rPr lang="en-US" altLang="en-US" sz="1300"/>
              <a:pPr algn="r"/>
              <a:t>7</a:t>
            </a:fld>
            <a:endParaRPr lang="en-US" altLang="en-US" sz="1300"/>
          </a:p>
        </p:txBody>
      </p:sp>
      <p:sp>
        <p:nvSpPr>
          <p:cNvPr id="82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82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87543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Assessing the Proposed 2014 Statistics Curriculum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11/20/2013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www.StatLit.org/pdf/2014-Schield-DSI2-Slides.pdf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0C3BAF-66F5-44EA-97E0-84D04876AA4D}" type="slidenum">
              <a:rPr lang="en-US" altLang="en-US" sz="1300" smtClean="0"/>
              <a:pPr/>
              <a:t>8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FEABE18-2D1C-46A9-BC0B-EEF82D52DAC2}" type="slidenum">
              <a:rPr lang="en-US" altLang="en-US" sz="1300"/>
              <a:pPr algn="r"/>
              <a:t>8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293C98F-194E-46F7-81BE-B4286B3A59E6}" type="slidenum">
              <a:rPr lang="en-US" altLang="en-US" sz="1300"/>
              <a:pPr algn="r"/>
              <a:t>8</a:t>
            </a:fld>
            <a:endParaRPr lang="en-US" altLang="en-US" sz="1300"/>
          </a:p>
        </p:txBody>
      </p:sp>
      <p:sp>
        <p:nvSpPr>
          <p:cNvPr id="12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3496704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Assessing the Proposed 2014 Statistics Curriculum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11/20/2013 V0a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 smtClean="0"/>
              <a:t>www.StatLit.org/pdf/2014-Schield-DSI2-Slides.pdf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70C3BAF-66F5-44EA-97E0-84D04876AA4D}" type="slidenum">
              <a:rPr lang="en-US" altLang="en-US" sz="1300" smtClean="0"/>
              <a:pPr/>
              <a:t>9</a:t>
            </a:fld>
            <a:endParaRPr lang="en-US" altLang="en-US" sz="1300" smtClean="0"/>
          </a:p>
        </p:txBody>
      </p:sp>
      <p:sp>
        <p:nvSpPr>
          <p:cNvPr id="1229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Analyzing Numbers in the News</a:t>
            </a:r>
          </a:p>
        </p:txBody>
      </p:sp>
      <p:sp>
        <p:nvSpPr>
          <p:cNvPr id="12295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300"/>
              <a:t>15 May 2008</a:t>
            </a:r>
          </a:p>
        </p:txBody>
      </p:sp>
      <p:sp>
        <p:nvSpPr>
          <p:cNvPr id="12296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300"/>
              <a:t>2008SchieldNNN6up.pdf</a:t>
            </a:r>
          </a:p>
        </p:txBody>
      </p:sp>
      <p:sp>
        <p:nvSpPr>
          <p:cNvPr id="12297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DFEABE18-2D1C-46A9-BC0B-EEF82D52DAC2}" type="slidenum">
              <a:rPr lang="en-US" altLang="en-US" sz="1300"/>
              <a:pPr algn="r"/>
              <a:t>9</a:t>
            </a:fld>
            <a:endParaRPr lang="en-US" altLang="en-US" sz="1300"/>
          </a:p>
        </p:txBody>
      </p:sp>
      <p:sp>
        <p:nvSpPr>
          <p:cNvPr id="1229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299" name="Rectangle 3"/>
          <p:cNvSpPr txBox="1">
            <a:spLocks noGrp="1" noChangeArrowheads="1"/>
          </p:cNvSpPr>
          <p:nvPr/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endParaRPr lang="en-US" altLang="en-US" sz="1300"/>
          </a:p>
        </p:txBody>
      </p:sp>
      <p:sp>
        <p:nvSpPr>
          <p:cNvPr id="12300" name="Rectangle 6"/>
          <p:cNvSpPr txBox="1">
            <a:spLocks noGrp="1" noChangeArrowheads="1"/>
          </p:cNvSpPr>
          <p:nvPr/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300"/>
          </a:p>
        </p:txBody>
      </p:sp>
      <p:sp>
        <p:nvSpPr>
          <p:cNvPr id="12301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14" tIns="48307" rIns="96614" bIns="48307" anchor="b"/>
          <a:lstStyle>
            <a:lvl1pPr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E293C98F-194E-46F7-81BE-B4286B3A59E6}" type="slidenum">
              <a:rPr lang="en-US" altLang="en-US" sz="1300"/>
              <a:pPr algn="r"/>
              <a:t>9</a:t>
            </a:fld>
            <a:endParaRPr lang="en-US" altLang="en-US" sz="1300"/>
          </a:p>
        </p:txBody>
      </p:sp>
      <p:sp>
        <p:nvSpPr>
          <p:cNvPr id="123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23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1616273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685800" y="1676400"/>
            <a:ext cx="7772400" cy="762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2400" smtClean="0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76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en-US" altLang="en-US" sz="2400" smtClean="0"/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14700" y="152400"/>
            <a:ext cx="2495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0"/>
              </a:spcBef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en-US" altLang="en-US" sz="800" dirty="0" smtClean="0">
                <a:latin typeface="Arial" panose="020B0604020202020204" pitchFamily="34" charset="0"/>
              </a:rPr>
              <a:t>2014-Schield-DSI-Stats-Curricullum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533400" y="96838"/>
            <a:ext cx="609600" cy="339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4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V0A</a:t>
            </a:r>
            <a:endParaRPr lang="en-US" altLang="en-US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25AD9-6895-4D91-B2AD-6552F03DEE39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  <p:extLst>
      <p:ext uri="{BB962C8B-B14F-4D97-AF65-F5344CB8AC3E}">
        <p14:creationId xmlns:p14="http://schemas.microsoft.com/office/powerpoint/2010/main" val="2831823916"/>
      </p:ext>
    </p:extLst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3575" y="457200"/>
            <a:ext cx="7742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7815263" y="147638"/>
            <a:ext cx="609600" cy="3397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4BA73D-CC09-4AE5-A1C2-7927BD1E321F}" type="slidenum">
              <a:rPr lang="en-US" altLang="en-US"/>
              <a:pPr>
                <a:defRPr/>
              </a:pPr>
              <a:t>‹#›</a:t>
            </a:fld>
            <a:endParaRPr lang="en-US" alt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DA6E59-4E3E-4EDD-8D5B-3CD44CB92F17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b="0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6225" y="1981200"/>
            <a:ext cx="8629650" cy="4648200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100" dirty="0" smtClean="0"/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by</a:t>
            </a:r>
          </a:p>
          <a:p>
            <a:pPr marL="0" indent="0" algn="ctr">
              <a:spcBef>
                <a:spcPct val="0"/>
              </a:spcBef>
              <a:buFontTx/>
              <a:buNone/>
            </a:pPr>
            <a:r>
              <a:rPr lang="en-US" altLang="en-US" b="1" dirty="0" smtClean="0"/>
              <a:t>Milo Schield</a:t>
            </a:r>
          </a:p>
          <a:p>
            <a:pPr marL="0" indent="0" algn="ctr">
              <a:buFontTx/>
              <a:buNone/>
            </a:pPr>
            <a:r>
              <a:rPr lang="en-US" altLang="en-US" sz="2000" b="1" i="1" dirty="0" smtClean="0"/>
              <a:t>Member: International Statistical Institute</a:t>
            </a:r>
          </a:p>
          <a:p>
            <a:pPr marL="0" indent="0" algn="ctr">
              <a:buFontTx/>
              <a:buNone/>
            </a:pPr>
            <a:r>
              <a:rPr lang="en-US" altLang="en-US" sz="2000" b="1" i="1" dirty="0" smtClean="0"/>
              <a:t>US Rep: International Statistical Literacy Project</a:t>
            </a:r>
          </a:p>
          <a:p>
            <a:pPr marL="0" indent="0" algn="ctr">
              <a:buFontTx/>
              <a:buNone/>
            </a:pPr>
            <a:r>
              <a:rPr lang="en-US" altLang="en-US" sz="2000" b="1" i="1" dirty="0" smtClean="0"/>
              <a:t>Director, W. M. Keck Statistical Literacy Project</a:t>
            </a:r>
            <a:endParaRPr lang="en-US" altLang="en-US" sz="2000" b="1" dirty="0" smtClean="0"/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Presented at the</a:t>
            </a:r>
            <a:br>
              <a:rPr lang="en-US" altLang="en-US" sz="2800" b="1" i="1" dirty="0" smtClean="0"/>
            </a:br>
            <a:r>
              <a:rPr lang="en-US" altLang="en-US" sz="2800" b="1" i="1" dirty="0" smtClean="0"/>
              <a:t>Annual Decision Sciences Institute Meeting</a:t>
            </a:r>
          </a:p>
          <a:p>
            <a:pPr marL="0" indent="0" algn="ctr">
              <a:buFontTx/>
              <a:buNone/>
            </a:pPr>
            <a:r>
              <a:rPr lang="en-US" altLang="en-US" sz="2800" b="1" i="1" dirty="0" smtClean="0"/>
              <a:t>Tampa FL.  Nov 22, 2014.</a:t>
            </a:r>
          </a:p>
          <a:p>
            <a:pPr marL="0" indent="0" algn="ctr">
              <a:buFontTx/>
              <a:buNone/>
            </a:pPr>
            <a:endParaRPr lang="en-US" altLang="en-US" sz="2400" b="1" i="1" dirty="0" smtClean="0"/>
          </a:p>
          <a:p>
            <a:pPr marL="0" indent="0" algn="ctr">
              <a:buFontTx/>
              <a:buNone/>
            </a:pPr>
            <a:r>
              <a:rPr lang="en-US" altLang="en-US" sz="2400" b="1" i="1" dirty="0" smtClean="0"/>
              <a:t>Slides at</a:t>
            </a:r>
            <a:r>
              <a:rPr lang="en-US" altLang="en-US" sz="2400" b="1" i="1" smtClean="0"/>
              <a:t>: </a:t>
            </a:r>
            <a:r>
              <a:rPr lang="en-US" altLang="en-US" sz="2400" b="1" i="1" smtClean="0"/>
              <a:t>www.StatLit.org/pdf/2014-Schield-DSI-Slides.pdf</a:t>
            </a:r>
            <a:endParaRPr lang="en-US" altLang="en-US" sz="2400" b="1" i="1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>
          <a:xfrm>
            <a:off x="269875" y="457200"/>
            <a:ext cx="8542338" cy="1066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altLang="en-US" b="0" dirty="0" smtClean="0">
                <a:latin typeface="Rockwell Extra Bold" panose="02060903040505020403" pitchFamily="18" charset="0"/>
              </a:rPr>
              <a:t>Business Analytics vs.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Data Science</a:t>
            </a:r>
            <a:endParaRPr lang="en-US" altLang="en-US" sz="3200" b="0" i="1" dirty="0" smtClean="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8757A09-4D93-4FF9-AC74-25F5CF54CE0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dirty="0" smtClean="0">
                <a:latin typeface="Rockwell Extra Bold" panose="02060903040505020403" pitchFamily="18" charset="0"/>
              </a:rPr>
              <a:t>Statistical Literacy: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Big Idea #3: Coincidence</a:t>
            </a:r>
          </a:p>
        </p:txBody>
      </p:sp>
      <p:sp>
        <p:nvSpPr>
          <p:cNvPr id="2765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270164" y="1812925"/>
            <a:ext cx="4463707" cy="4840288"/>
          </a:xfrm>
        </p:spPr>
        <p:txBody>
          <a:bodyPr/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Margin of error decreases</a:t>
            </a:r>
            <a:br>
              <a:rPr lang="en-US" altLang="en-US" dirty="0" smtClean="0"/>
            </a:br>
            <a:r>
              <a:rPr lang="en-US" altLang="en-US" dirty="0" smtClean="0"/>
              <a:t> as sample size increases.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The Law of Very Large </a:t>
            </a:r>
            <a:br>
              <a:rPr lang="en-US" altLang="en-US" dirty="0" smtClean="0"/>
            </a:br>
            <a:r>
              <a:rPr lang="en-US" altLang="en-US" dirty="0" smtClean="0"/>
              <a:t>Numbers: the unlikely </a:t>
            </a:r>
            <a:br>
              <a:rPr lang="en-US" altLang="en-US" dirty="0" smtClean="0"/>
            </a:br>
            <a:r>
              <a:rPr lang="en-US" altLang="en-US" dirty="0" smtClean="0"/>
              <a:t>becomes almost certain </a:t>
            </a:r>
            <a:br>
              <a:rPr lang="en-US" altLang="en-US" dirty="0" smtClean="0"/>
            </a:br>
            <a:r>
              <a:rPr lang="en-US" altLang="en-US" dirty="0" smtClean="0"/>
              <a:t>given enough tries.</a:t>
            </a:r>
          </a:p>
          <a:p>
            <a:pPr marL="0" indent="0" defTabSz="454025">
              <a:spcBef>
                <a:spcPct val="30000"/>
              </a:spcBef>
              <a:buNone/>
              <a:tabLst>
                <a:tab pos="914400" algn="l"/>
              </a:tabLst>
              <a:defRPr/>
            </a:pPr>
            <a:r>
              <a:rPr lang="en-US" dirty="0" smtClean="0">
                <a:sym typeface="Wingdings" pitchFamily="2" charset="2"/>
              </a:rPr>
              <a:t>Coincidence may </a:t>
            </a:r>
            <a:r>
              <a:rPr lang="en-US" dirty="0">
                <a:sym typeface="Wingdings" pitchFamily="2" charset="2"/>
              </a:rPr>
              <a:t>be totally </a:t>
            </a:r>
            <a:r>
              <a:rPr lang="en-US" dirty="0" smtClean="0">
                <a:sym typeface="Wingdings" pitchFamily="2" charset="2"/>
              </a:rPr>
              <a:t>spurious or a sign of causation. </a:t>
            </a:r>
            <a:endParaRPr lang="en-US" dirty="0">
              <a:sym typeface="Wingdings" pitchFamily="2" charset="2"/>
            </a:endParaRP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dirty="0"/>
          </a:p>
          <a:p>
            <a:pPr marL="290513" indent="-290513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en-US" altLang="en-US" dirty="0" smtClean="0"/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endParaRPr lang="en-US" altLang="en-US" dirty="0" smtClean="0"/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" name="Picture 1" descr="G:\00New2011Xmas\Pics\Coincidence-royalwedd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71" y="1812925"/>
            <a:ext cx="4265956" cy="500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82967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8757A09-4D93-4FF9-AC74-25F5CF54CE0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dirty="0" smtClean="0">
                <a:latin typeface="Rockwell Extra Bold" panose="02060903040505020403" pitchFamily="18" charset="0"/>
              </a:rPr>
              <a:t>Statistical Literacy: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Big Idea #4:  Tests</a:t>
            </a:r>
          </a:p>
        </p:txBody>
      </p:sp>
      <p:sp>
        <p:nvSpPr>
          <p:cNvPr id="2765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396875" y="1812925"/>
            <a:ext cx="8516938" cy="4840288"/>
          </a:xfrm>
          <a:ln>
            <a:noFill/>
          </a:ln>
        </p:spPr>
        <p:txBody>
          <a:bodyPr/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False positive are a constant problem in tests.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Qualitatively, the lower the prevalence of the group, the higher the chance of a false positive.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Quantitatively, if the prevalence of the group of interest is the same as the error rate in the test, then the prediction accuracy is always 50%.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The quantitative relationship is simple, memorable and helps in evaluating tests using Big Data.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dirty="0"/>
          </a:p>
          <a:p>
            <a:pPr marL="290513" indent="-290513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en-US" altLang="en-US" dirty="0" smtClean="0"/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endParaRPr lang="en-US" altLang="en-US" dirty="0" smtClean="0"/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08624863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B07462B-88E3-4AD8-96D2-CAF5D75007E8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dirty="0" smtClean="0">
                <a:latin typeface="Rockwell Extra Bold" panose="02060903040505020403" pitchFamily="18" charset="0"/>
              </a:rPr>
              <a:t>Conclusion</a:t>
            </a:r>
          </a:p>
        </p:txBody>
      </p:sp>
      <p:sp>
        <p:nvSpPr>
          <p:cNvPr id="2765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396875" y="1812925"/>
            <a:ext cx="8516938" cy="48402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dirty="0" smtClean="0"/>
              <a:t>Business Analytics should focus on teaching the big ideas underlying the statistics produced by any  analysis of observational data: big or small.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dirty="0" smtClean="0"/>
              <a:t>Business Analytics should help students see which associations give stronger support for a causal connection.  They should be able to see the influence of confounders, of coincidence and  Type-1 errors in big data.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dirty="0"/>
          </a:p>
          <a:p>
            <a:pPr marL="290513" indent="-290513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en-US" altLang="en-US" dirty="0" smtClean="0"/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endParaRPr lang="en-US" altLang="en-US" dirty="0" smtClean="0"/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CB07462B-88E3-4AD8-96D2-CAF5D75007E8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dirty="0" smtClean="0">
                <a:latin typeface="Rockwell Extra Bold" panose="02060903040505020403" pitchFamily="18" charset="0"/>
              </a:rPr>
              <a:t>References</a:t>
            </a:r>
          </a:p>
        </p:txBody>
      </p:sp>
      <p:sp>
        <p:nvSpPr>
          <p:cNvPr id="2765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396875" y="1812925"/>
            <a:ext cx="8516938" cy="4840288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200" dirty="0" smtClean="0"/>
              <a:t>Berenson, (2013). </a:t>
            </a:r>
            <a:r>
              <a:rPr lang="en-US" sz="2200" dirty="0"/>
              <a:t>Statistics Course for Big Data &amp; Analytics</a:t>
            </a:r>
            <a:r>
              <a:rPr lang="en-US" sz="2200" dirty="0" smtClean="0"/>
              <a:t>.   </a:t>
            </a:r>
            <a:r>
              <a:rPr lang="en-US" sz="2200" dirty="0"/>
              <a:t>Slides at </a:t>
            </a:r>
            <a:r>
              <a:rPr lang="en-US" sz="2200" dirty="0" smtClean="0"/>
              <a:t>www.statlit.org/pdf/2013-Berenson-DSI-MSMESB-Slides.pdf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200" dirty="0" smtClean="0"/>
              <a:t>Berenson, (2013). Big </a:t>
            </a:r>
            <a:r>
              <a:rPr lang="en-US" sz="2200" dirty="0"/>
              <a:t>Data Implications for Stat Analysis &amp; </a:t>
            </a:r>
            <a:r>
              <a:rPr lang="en-US" sz="2200" dirty="0" smtClean="0"/>
              <a:t>Instruction.  www.statlit.org/pdf/2013-Berenson2-DSI-MSMESB-Slides.pdf </a:t>
            </a:r>
            <a:endParaRPr lang="en-US" altLang="en-US" sz="2200" dirty="0" smtClean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200" dirty="0" smtClean="0"/>
              <a:t>Levine, </a:t>
            </a:r>
            <a:r>
              <a:rPr lang="en-US" altLang="en-US" sz="2200" dirty="0" err="1" smtClean="0"/>
              <a:t>Szabat</a:t>
            </a:r>
            <a:r>
              <a:rPr lang="en-US" altLang="en-US" sz="2200" dirty="0" smtClean="0"/>
              <a:t> &amp; Stephan (2013). Data Discovery www.statlit.org/</a:t>
            </a:r>
            <a:br>
              <a:rPr lang="en-US" altLang="en-US" sz="2200" dirty="0" smtClean="0"/>
            </a:br>
            <a:r>
              <a:rPr lang="en-US" altLang="en-US" sz="2200" dirty="0" smtClean="0"/>
              <a:t>pdf/2013-Levine-Szabat-Stephan-DSI-MSMESB-Slides.pdf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200" dirty="0" smtClean="0"/>
              <a:t>Schield, M. (2014).  Two </a:t>
            </a:r>
            <a:r>
              <a:rPr lang="en-US" altLang="en-US" sz="2200" dirty="0"/>
              <a:t>Big Ideas for Teaching Big Data: </a:t>
            </a:r>
            <a:r>
              <a:rPr lang="en-US" altLang="en-US" sz="2200" dirty="0" smtClean="0"/>
              <a:t>ECOTS Paper at www.statlit.org/pdf/2014-Schield-ECOTS.pdf</a:t>
            </a:r>
            <a:endParaRPr lang="en-US" altLang="en-US" sz="2200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sz="2200" dirty="0" smtClean="0"/>
              <a:t>Schield, M. (2014). Big </a:t>
            </a:r>
            <a:r>
              <a:rPr lang="en-US" altLang="en-US" sz="2200" dirty="0"/>
              <a:t>Data: </a:t>
            </a:r>
            <a:r>
              <a:rPr lang="en-US" altLang="en-US" sz="2200" dirty="0" smtClean="0"/>
              <a:t>Coincidence. National Numeracy Network.   www.statlit.org/pdf/2014-Schield-NNN1-Slides.pdf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/>
            </a:pPr>
            <a:r>
              <a:rPr lang="en-US" sz="2200" dirty="0" smtClean="0"/>
              <a:t>Stine, D.  (2013): </a:t>
            </a:r>
            <a:r>
              <a:rPr lang="en-US" sz="2200" dirty="0"/>
              <a:t>Big Data Implications for intro </a:t>
            </a:r>
            <a:r>
              <a:rPr lang="en-US" sz="2200" dirty="0" smtClean="0"/>
              <a:t>stats.</a:t>
            </a:r>
            <a:br>
              <a:rPr lang="en-US" sz="2200" dirty="0" smtClean="0"/>
            </a:br>
            <a:r>
              <a:rPr lang="en-US" sz="2200" dirty="0" smtClean="0"/>
              <a:t>www.statlit.org/pdf/2013-Stine-DSI-MSMESB-Slides.pdf</a:t>
            </a:r>
            <a:endParaRPr lang="en-US" altLang="en-US" sz="2200" dirty="0" smtClean="0"/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870781436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3895899-9A91-49A0-9AD8-797B19D2B517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 b="0" dirty="0" smtClean="0">
                <a:latin typeface="Rockwell Extra Bold" panose="02060903040505020403" pitchFamily="18" charset="0"/>
              </a:rPr>
              <a:t>Data Science (DS), Data Analytics (DA), Business Analytics (BA)</a:t>
            </a:r>
          </a:p>
        </p:txBody>
      </p:sp>
      <p:sp>
        <p:nvSpPr>
          <p:cNvPr id="717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541338" y="1801813"/>
            <a:ext cx="8143875" cy="4840287"/>
          </a:xfrm>
        </p:spPr>
        <p:txBody>
          <a:bodyPr/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In any new field, new terms are a bit vague.  Distinctions are shades of grey; not black-white.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DS, DA, BA all involve some combination of  mathematics, computer science</a:t>
            </a:r>
            <a:r>
              <a:rPr lang="en-US" altLang="en-US" dirty="0"/>
              <a:t> </a:t>
            </a:r>
            <a:r>
              <a:rPr lang="en-US" altLang="en-US" dirty="0" smtClean="0"/>
              <a:t>and statistics.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Ideally, a DS major would take a substantial number of courses in all three areas.   Ideally, they work from start-to-finish on a DS project.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Most students don’t have time for this. 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3895899-9A91-49A0-9AD8-797B19D2B517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 b="0" dirty="0" smtClean="0">
                <a:latin typeface="Rockwell Extra Bold" panose="02060903040505020403" pitchFamily="18" charset="0"/>
              </a:rPr>
              <a:t>Mathematics Aspect</a:t>
            </a:r>
          </a:p>
        </p:txBody>
      </p:sp>
      <p:sp>
        <p:nvSpPr>
          <p:cNvPr id="717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541338" y="1801813"/>
            <a:ext cx="8143875" cy="4840287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alt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 smtClean="0"/>
              <a:t>2nd Stat courses can be classified by:</a:t>
            </a:r>
          </a:p>
          <a:p>
            <a:pPr>
              <a:spcBef>
                <a:spcPts val="600"/>
              </a:spcBef>
            </a:pPr>
            <a:r>
              <a:rPr lang="en-US" altLang="en-US" sz="2800" dirty="0" smtClean="0"/>
              <a:t>Math pre-</a:t>
            </a:r>
            <a:r>
              <a:rPr lang="en-US" altLang="en-US" sz="2800" dirty="0" err="1" smtClean="0"/>
              <a:t>req</a:t>
            </a:r>
            <a:r>
              <a:rPr lang="en-US" altLang="en-US" sz="2800" dirty="0" smtClean="0"/>
              <a:t>: algebra, pre-</a:t>
            </a:r>
            <a:r>
              <a:rPr lang="en-US" altLang="en-US" sz="2800" dirty="0" err="1" smtClean="0"/>
              <a:t>calc</a:t>
            </a:r>
            <a:r>
              <a:rPr lang="en-US" altLang="en-US" sz="2800" dirty="0" smtClean="0"/>
              <a:t> or calculus. </a:t>
            </a:r>
          </a:p>
          <a:p>
            <a:pPr>
              <a:spcBef>
                <a:spcPts val="600"/>
              </a:spcBef>
            </a:pPr>
            <a:r>
              <a:rPr lang="en-US" altLang="en-US" sz="2800" dirty="0" smtClean="0"/>
              <a:t>Topics: Just regression (Mendenhall-</a:t>
            </a:r>
            <a:r>
              <a:rPr lang="en-US" altLang="en-US" sz="2800" dirty="0" err="1" smtClean="0"/>
              <a:t>Sincich</a:t>
            </a:r>
            <a:r>
              <a:rPr lang="en-US" altLang="en-US" sz="2800" dirty="0" smtClean="0"/>
              <a:t>, Draper-Smith). M</a:t>
            </a:r>
            <a:r>
              <a:rPr lang="en-US" sz="2800" dirty="0" smtClean="0"/>
              <a:t>ultilevel / hierarchical models  (</a:t>
            </a:r>
            <a:r>
              <a:rPr lang="en-US" sz="2800" dirty="0" err="1" smtClean="0"/>
              <a:t>Gelman</a:t>
            </a:r>
            <a:r>
              <a:rPr lang="en-US" sz="2800" dirty="0"/>
              <a:t>-</a:t>
            </a:r>
            <a:r>
              <a:rPr lang="en-US" sz="2800" dirty="0" smtClean="0"/>
              <a:t>Hill).  Multivariate methods: cluster analysis, discriminant analysis, factor analysis, </a:t>
            </a:r>
            <a:r>
              <a:rPr lang="en-US" sz="2800" dirty="0"/>
              <a:t>principle components, </a:t>
            </a:r>
            <a:r>
              <a:rPr lang="en-US" sz="2800" dirty="0" smtClean="0"/>
              <a:t>logistic regression, etc. (Sharma, Johnson-</a:t>
            </a:r>
            <a:r>
              <a:rPr lang="en-US" sz="2800" dirty="0" err="1" smtClean="0"/>
              <a:t>Wichern</a:t>
            </a:r>
            <a:r>
              <a:rPr lang="en-US" sz="2800" dirty="0" smtClean="0"/>
              <a:t>, Berenson-Levine-Goldstein)</a:t>
            </a:r>
            <a:endParaRPr lang="en-US" altLang="en-US" sz="2800" dirty="0" smtClean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54558" cy="23715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093" y="-1"/>
            <a:ext cx="1960937" cy="29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0121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3895899-9A91-49A0-9AD8-797B19D2B517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2800" b="0" dirty="0" smtClean="0">
                <a:latin typeface="Rockwell Extra Bold" panose="02060903040505020403" pitchFamily="18" charset="0"/>
              </a:rPr>
              <a:t>Computer Science </a:t>
            </a:r>
            <a:br>
              <a:rPr lang="en-US" altLang="en-US" sz="2800" b="0" dirty="0" smtClean="0">
                <a:latin typeface="Rockwell Extra Bold" panose="02060903040505020403" pitchFamily="18" charset="0"/>
              </a:rPr>
            </a:br>
            <a:r>
              <a:rPr lang="en-US" altLang="en-US" sz="2800" b="0" dirty="0" smtClean="0">
                <a:latin typeface="Rockwell Extra Bold" panose="02060903040505020403" pitchFamily="18" charset="0"/>
              </a:rPr>
              <a:t>Perspective</a:t>
            </a:r>
          </a:p>
        </p:txBody>
      </p:sp>
      <p:sp>
        <p:nvSpPr>
          <p:cNvPr id="717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541338" y="1801813"/>
            <a:ext cx="8143875" cy="4840287"/>
          </a:xfrm>
        </p:spPr>
        <p:txBody>
          <a:bodyPr/>
          <a:lstStyle/>
          <a:p>
            <a:pPr marL="0" indent="0">
              <a:spcBef>
                <a:spcPct val="5000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5000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Data acquisition, manipulation &amp; summarization are big topics in Computer Science.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Computer software is a big issue:  SQL databases, SAS, R,  Hadoop, etc.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endParaRPr lang="en-US" altLang="en-US" dirty="0" smtClean="0"/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682" y="33260"/>
            <a:ext cx="2255235" cy="2907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38" y="20382"/>
            <a:ext cx="2356832" cy="29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1381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3EA649DE-6C88-432E-8059-0210E09BC209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Data Science</a:t>
            </a:r>
          </a:p>
        </p:txBody>
      </p:sp>
      <p:sp>
        <p:nvSpPr>
          <p:cNvPr id="9220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25450" y="1801813"/>
            <a:ext cx="8364538" cy="4840287"/>
          </a:xfrm>
        </p:spPr>
        <p:txBody>
          <a:bodyPr/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Data science is dominated by computer scientists and mathematicians.  The primary focus is on associations: correlations, models, prediction ...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Neither computer science nor mathematics has any language for causation.  Both focus on what is necessary or sufficient. 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Both mathematics and computer science focus on the form – and generally eschew the matter. 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8757A09-4D93-4FF9-AC74-25F5CF54CE0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smtClean="0">
                <a:latin typeface="Rockwell Extra Bold" panose="02060903040505020403" pitchFamily="18" charset="0"/>
              </a:rPr>
              <a:t>Business Analytics</a:t>
            </a:r>
          </a:p>
        </p:txBody>
      </p:sp>
      <p:sp>
        <p:nvSpPr>
          <p:cNvPr id="2765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396875" y="1812925"/>
            <a:ext cx="8516938" cy="484028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dirty="0" smtClean="0"/>
              <a:t>For science, the goal is truth – deep truths.  For the physical sciences, the truth typically includes causal connections.  For math and computer science, causation is conspicuously absent.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en-US" dirty="0" smtClean="0"/>
              <a:t>For business, the goal is create products and services that will be bought by customers at a price that generates a profit.  Sometimes this involves prediction; other times is involves an intervention.  Both of these involve causal connections.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endParaRPr lang="en-US" altLang="en-US" dirty="0"/>
          </a:p>
          <a:p>
            <a:pPr marL="290513" indent="-290513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en-US" altLang="en-US" dirty="0" smtClean="0"/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endParaRPr lang="en-US" altLang="en-US" dirty="0" smtClean="0"/>
          </a:p>
          <a:p>
            <a:pPr marL="0" indent="0">
              <a:spcBef>
                <a:spcPct val="50000"/>
              </a:spcBef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3895899-9A91-49A0-9AD8-797B19D2B517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b="0" dirty="0" smtClean="0">
                <a:latin typeface="Rockwell Extra Bold" panose="02060903040505020403" pitchFamily="18" charset="0"/>
              </a:rPr>
              <a:t>Four Big Ideas in </a:t>
            </a:r>
            <a:br>
              <a:rPr lang="en-US" altLang="en-US" sz="3200" b="0" dirty="0" smtClean="0">
                <a:latin typeface="Rockwell Extra Bold" panose="02060903040505020403" pitchFamily="18" charset="0"/>
              </a:rPr>
            </a:br>
            <a:r>
              <a:rPr lang="en-US" altLang="en-US" sz="3200" b="0" dirty="0" smtClean="0">
                <a:latin typeface="Rockwell Extra Bold" panose="02060903040505020403" pitchFamily="18" charset="0"/>
              </a:rPr>
              <a:t>Teaching Big-Data </a:t>
            </a:r>
          </a:p>
        </p:txBody>
      </p:sp>
      <p:sp>
        <p:nvSpPr>
          <p:cNvPr id="717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425003" y="1801813"/>
            <a:ext cx="8448541" cy="4840287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altLang="en-US" b="1" dirty="0" smtClean="0"/>
              <a:t>Association</a:t>
            </a:r>
            <a:r>
              <a:rPr lang="en-US" altLang="en-US" dirty="0" smtClean="0"/>
              <a:t> is not causation, but is often a sign of causation somewhere.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altLang="en-US" b="1" dirty="0" smtClean="0"/>
              <a:t>Confounding</a:t>
            </a:r>
            <a:r>
              <a:rPr lang="en-US" altLang="en-US" dirty="0" smtClean="0"/>
              <a:t>. Why getting more data may not reduce confounding.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altLang="en-US" b="1" dirty="0" smtClean="0"/>
              <a:t>Coincidence</a:t>
            </a:r>
            <a:r>
              <a:rPr lang="en-US" altLang="en-US" dirty="0" smtClean="0"/>
              <a:t>: Why coincidence increases as the amount of data (# of rows) increases.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altLang="en-US" b="1" dirty="0" smtClean="0"/>
              <a:t>Error</a:t>
            </a:r>
            <a:r>
              <a:rPr lang="en-US" altLang="en-US" dirty="0" smtClean="0"/>
              <a:t>: Why errors (false positives) increase as the object of interest gets smaller (rarer).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723344910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8757A09-4D93-4FF9-AC74-25F5CF54CE0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dirty="0" smtClean="0">
                <a:latin typeface="Rockwell Extra Bold" panose="02060903040505020403" pitchFamily="18" charset="0"/>
              </a:rPr>
              <a:t>Statistical Literacy: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Big Idea #1: Association</a:t>
            </a:r>
          </a:p>
        </p:txBody>
      </p:sp>
      <p:sp>
        <p:nvSpPr>
          <p:cNvPr id="2765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396875" y="1812925"/>
            <a:ext cx="8516938" cy="4840288"/>
          </a:xfrm>
        </p:spPr>
        <p:txBody>
          <a:bodyPr/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Just saying “Association is not Causation” exemplifies the “abstinence approach” to statistics.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Abstinence may be fine in a math class.  It is not acceptable in a Business program where associations are typically a sign of causation somewhere.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Students should learn which statistical associations give stronger support for a causal connection. </a:t>
            </a: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75552775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 txBox="1">
            <a:spLocks noGrp="1"/>
          </p:cNvSpPr>
          <p:nvPr/>
        </p:nvSpPr>
        <p:spPr bwMode="auto">
          <a:xfrm>
            <a:off x="7815263" y="147638"/>
            <a:ext cx="609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08757A09-4D93-4FF9-AC74-25F5CF54CE01}" type="slidenum">
              <a:rPr lang="en-US" altLang="en-US" sz="1400" b="1">
                <a:latin typeface="Arial" panose="020B0604020202020204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0" dirty="0" smtClean="0">
                <a:latin typeface="Rockwell Extra Bold" panose="02060903040505020403" pitchFamily="18" charset="0"/>
              </a:rPr>
              <a:t>Statistical Literacy:</a:t>
            </a:r>
            <a:br>
              <a:rPr lang="en-US" altLang="en-US" b="0" dirty="0" smtClean="0">
                <a:latin typeface="Rockwell Extra Bold" panose="02060903040505020403" pitchFamily="18" charset="0"/>
              </a:rPr>
            </a:br>
            <a:r>
              <a:rPr lang="en-US" altLang="en-US" b="0" dirty="0" smtClean="0">
                <a:latin typeface="Rockwell Extra Bold" panose="02060903040505020403" pitchFamily="18" charset="0"/>
              </a:rPr>
              <a:t>Big Idea #2: Confounding</a:t>
            </a:r>
          </a:p>
        </p:txBody>
      </p:sp>
      <p:sp>
        <p:nvSpPr>
          <p:cNvPr id="27652" name="AutoShape 3"/>
          <p:cNvSpPr>
            <a:spLocks noGrp="1" noChangeAspect="1" noChangeArrowheads="1"/>
          </p:cNvSpPr>
          <p:nvPr>
            <p:ph type="body" sz="half" idx="4294967295"/>
          </p:nvPr>
        </p:nvSpPr>
        <p:spPr>
          <a:xfrm>
            <a:off x="396875" y="1812925"/>
            <a:ext cx="8516938" cy="4840288"/>
          </a:xfrm>
        </p:spPr>
        <p:txBody>
          <a:bodyPr/>
          <a:lstStyle/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Confounders are related factors not taken into account in a study.  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r>
              <a:rPr lang="en-US" altLang="en-US" dirty="0" smtClean="0"/>
              <a:t>The influence of confounders [confounding] is </a:t>
            </a:r>
            <a:r>
              <a:rPr lang="en-US" altLang="en-US" dirty="0" err="1" smtClean="0"/>
              <a:t>omni</a:t>
            </a:r>
            <a:r>
              <a:rPr lang="en-US" altLang="en-US" dirty="0" smtClean="0"/>
              <a:t>-present in observational studies.   </a:t>
            </a:r>
          </a:p>
          <a:p>
            <a:pPr marL="0" indent="0" defTabSz="454025">
              <a:spcBef>
                <a:spcPts val="600"/>
              </a:spcBef>
              <a:buFontTx/>
              <a:buNone/>
              <a:defRPr/>
            </a:pPr>
            <a:endParaRPr lang="en-US" altLang="en-US" dirty="0" smtClean="0"/>
          </a:p>
          <a:p>
            <a:pPr marL="0" indent="0" defTabSz="454025">
              <a:spcBef>
                <a:spcPts val="600"/>
              </a:spcBef>
              <a:buFontTx/>
              <a:buNone/>
              <a:defRPr/>
            </a:pPr>
            <a:r>
              <a:rPr lang="en-US" altLang="en-US" dirty="0" smtClean="0"/>
              <a:t>Simpson’s </a:t>
            </a:r>
            <a:r>
              <a:rPr lang="en-US" altLang="en-US" dirty="0"/>
              <a:t>paradox (sign reversal or confounding)</a:t>
            </a:r>
          </a:p>
          <a:p>
            <a:pPr defTabSz="45402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is incidental when modelling or forecasting,</a:t>
            </a:r>
          </a:p>
          <a:p>
            <a:pPr defTabSz="454025"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dominates when searching for causes.</a:t>
            </a:r>
          </a:p>
          <a:p>
            <a:pPr marL="0" indent="0">
              <a:spcBef>
                <a:spcPct val="50000"/>
              </a:spcBef>
              <a:buFontTx/>
              <a:buNone/>
            </a:pPr>
            <a:endParaRPr lang="en-US" altLang="en-US" dirty="0" smtClean="0"/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33623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794612654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99195</TotalTime>
  <Words>1004</Words>
  <Application>Microsoft Office PowerPoint</Application>
  <PresentationFormat>Letter Paper (8.5x11 in)</PresentationFormat>
  <Paragraphs>208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Rockwell Extra Bold</vt:lpstr>
      <vt:lpstr>Times New Roman</vt:lpstr>
      <vt:lpstr>Wingdings</vt:lpstr>
      <vt:lpstr>3_Default Design</vt:lpstr>
      <vt:lpstr>Business Analytics vs. Data Science</vt:lpstr>
      <vt:lpstr>Data Science (DS), Data Analytics (DA), Business Analytics (BA)</vt:lpstr>
      <vt:lpstr>Mathematics Aspect</vt:lpstr>
      <vt:lpstr>Computer Science  Perspective</vt:lpstr>
      <vt:lpstr>Data Science</vt:lpstr>
      <vt:lpstr>Business Analytics</vt:lpstr>
      <vt:lpstr>Four Big Ideas in  Teaching Big-Data </vt:lpstr>
      <vt:lpstr>Statistical Literacy: Big Idea #1: Association</vt:lpstr>
      <vt:lpstr>Statistical Literacy: Big Idea #2: Confounding</vt:lpstr>
      <vt:lpstr>Statistical Literacy: Big Idea #3: Coincidence</vt:lpstr>
      <vt:lpstr>Statistical Literacy: Big Idea #4:  Tests</vt:lpstr>
      <vt:lpstr>Conclusion</vt:lpstr>
      <vt:lpstr>References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Confidence Intervals Using Excel 2010</dc:title>
  <dc:subject/>
  <dc:creator>Milo Schield</dc:creator>
  <cp:lastModifiedBy>Milo Schield</cp:lastModifiedBy>
  <cp:revision>1223</cp:revision>
  <cp:lastPrinted>2014-11-21T19:40:52Z</cp:lastPrinted>
  <dcterms:created xsi:type="dcterms:W3CDTF">1998-11-15T00:57:17Z</dcterms:created>
  <dcterms:modified xsi:type="dcterms:W3CDTF">2014-11-21T19:43:40Z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3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C:\982Milo\PowerPt\BallaratTables</vt:lpwstr>
  </property>
</Properties>
</file>