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45" r:id="rId2"/>
  </p:sldMasterIdLst>
  <p:notesMasterIdLst>
    <p:notesMasterId r:id="rId27"/>
  </p:notesMasterIdLst>
  <p:handoutMasterIdLst>
    <p:handoutMasterId r:id="rId28"/>
  </p:handoutMasterIdLst>
  <p:sldIdLst>
    <p:sldId id="314" r:id="rId3"/>
    <p:sldId id="716" r:id="rId4"/>
    <p:sldId id="717" r:id="rId5"/>
    <p:sldId id="719" r:id="rId6"/>
    <p:sldId id="739" r:id="rId7"/>
    <p:sldId id="752" r:id="rId8"/>
    <p:sldId id="741" r:id="rId9"/>
    <p:sldId id="732" r:id="rId10"/>
    <p:sldId id="750" r:id="rId11"/>
    <p:sldId id="740" r:id="rId12"/>
    <p:sldId id="734" r:id="rId13"/>
    <p:sldId id="738" r:id="rId14"/>
    <p:sldId id="736" r:id="rId15"/>
    <p:sldId id="737" r:id="rId16"/>
    <p:sldId id="735" r:id="rId17"/>
    <p:sldId id="751" r:id="rId18"/>
    <p:sldId id="743" r:id="rId19"/>
    <p:sldId id="746" r:id="rId20"/>
    <p:sldId id="747" r:id="rId21"/>
    <p:sldId id="748" r:id="rId22"/>
    <p:sldId id="753" r:id="rId23"/>
    <p:sldId id="756" r:id="rId24"/>
    <p:sldId id="754" r:id="rId25"/>
    <p:sldId id="755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53" autoAdjust="0"/>
  </p:normalViewPr>
  <p:slideViewPr>
    <p:cSldViewPr snapToGrid="0">
      <p:cViewPr varScale="1">
        <p:scale>
          <a:sx n="81" d="100"/>
          <a:sy n="81" d="100"/>
        </p:scale>
        <p:origin x="11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066"/>
    </p:cViewPr>
  </p:sorterViewPr>
  <p:notesViewPr>
    <p:cSldViewPr snapToGrid="0">
      <p:cViewPr>
        <p:scale>
          <a:sx n="100" d="100"/>
          <a:sy n="100" d="100"/>
        </p:scale>
        <p:origin x="1818" y="7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0" y="266700"/>
            <a:ext cx="45942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t" anchorCtr="0" compatLnSpc="1">
            <a:prstTxWarp prst="textNoShape">
              <a:avLst/>
            </a:prstTxWarp>
          </a:bodyPr>
          <a:lstStyle>
            <a:lvl1pPr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r>
              <a:rPr lang="en-US" altLang="en-US"/>
              <a:t>Odyssey: A Journey to Lifelong Statistical Literacy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43550" y="203200"/>
            <a:ext cx="12096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t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r>
              <a:rPr lang="en-US" altLang="en-US"/>
              <a:t>July 17, 2014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775" y="8982075"/>
            <a:ext cx="32432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b" anchorCtr="0" compatLnSpc="1">
            <a:prstTxWarp prst="textNoShape">
              <a:avLst/>
            </a:prstTxWarp>
          </a:bodyPr>
          <a:lstStyle>
            <a:lvl1pPr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r>
              <a:rPr lang="en-US" altLang="en-US"/>
              <a:t>2014-Schield-ICOTS-Slides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8994775"/>
            <a:ext cx="26003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b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0FE47FF5-E77E-4A94-84B8-C3F981B37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470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t" anchorCtr="0" compatLnSpc="1">
            <a:prstTxWarp prst="textNoShape">
              <a:avLst/>
            </a:prstTxWarp>
          </a:bodyPr>
          <a:lstStyle>
            <a:lvl1pPr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r>
              <a:rPr lang="en-US" altLang="en-US"/>
              <a:t>Schield ICOTS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t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r>
              <a:rPr lang="en-US" altLang="en-US"/>
              <a:t>2014</a:t>
            </a:r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0" y="4560888"/>
            <a:ext cx="5770563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b" anchorCtr="0" compatLnSpc="1">
            <a:prstTxWarp prst="textNoShape">
              <a:avLst/>
            </a:prstTxWarp>
          </a:bodyPr>
          <a:lstStyle>
            <a:lvl1pPr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r>
              <a:rPr lang="en-US" altLang="en-US"/>
              <a:t>2014-Schield-ICOTS-6up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b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2AA930AB-868F-47D6-B256-F497B67C7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44972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18B9A0-2FB5-4AF2-815A-88591AB22186}" type="slidenum">
              <a:rPr lang="en-US" altLang="en-US" sz="1300" smtClean="0"/>
              <a:pPr/>
              <a:t>1</a:t>
            </a:fld>
            <a:endParaRPr lang="en-US" altLang="en-US" sz="1300" smtClean="0"/>
          </a:p>
        </p:txBody>
      </p:sp>
      <p:sp>
        <p:nvSpPr>
          <p:cNvPr id="1741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17415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17416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17417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7963698-3A9C-4B7D-A548-8D049B63E8B5}" type="slidenum">
              <a:rPr lang="en-US" altLang="en-US" sz="1300"/>
              <a:pPr algn="r"/>
              <a:t>1</a:t>
            </a:fld>
            <a:endParaRPr lang="en-US" altLang="en-US" sz="1300"/>
          </a:p>
        </p:txBody>
      </p:sp>
      <p:sp>
        <p:nvSpPr>
          <p:cNvPr id="17418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1741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17420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17421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B5B4CB5-ABBD-4B98-8313-E33F20C2EFD5}" type="slidenum">
              <a:rPr lang="en-US" altLang="en-US" sz="1300"/>
              <a:pPr algn="r"/>
              <a:t>1</a:t>
            </a:fld>
            <a:endParaRPr lang="en-US" altLang="en-US" sz="1300"/>
          </a:p>
        </p:txBody>
      </p:sp>
      <p:sp>
        <p:nvSpPr>
          <p:cNvPr id="174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This is a start-up guide to Odysseys2sense: a web based forum.</a:t>
            </a:r>
          </a:p>
        </p:txBody>
      </p:sp>
    </p:spTree>
    <p:extLst>
      <p:ext uri="{BB962C8B-B14F-4D97-AF65-F5344CB8AC3E}">
        <p14:creationId xmlns:p14="http://schemas.microsoft.com/office/powerpoint/2010/main" val="2462561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C597C7-A5D5-47D5-83D5-BE4FB830743C}" type="slidenum">
              <a:rPr lang="en-US" altLang="en-US" sz="1300" smtClean="0"/>
              <a:pPr/>
              <a:t>10</a:t>
            </a:fld>
            <a:endParaRPr lang="en-US" altLang="en-US" sz="1300" smtClean="0"/>
          </a:p>
        </p:txBody>
      </p:sp>
      <p:sp>
        <p:nvSpPr>
          <p:cNvPr id="358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3584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323084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EDB76A-D05A-4C78-9B31-8320C638ACA1}" type="slidenum">
              <a:rPr lang="en-US" altLang="en-US" sz="1300" smtClean="0"/>
              <a:pPr/>
              <a:t>11</a:t>
            </a:fld>
            <a:endParaRPr lang="en-US" altLang="en-US" sz="1300" smtClean="0"/>
          </a:p>
        </p:txBody>
      </p:sp>
      <p:sp>
        <p:nvSpPr>
          <p:cNvPr id="378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3789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274176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56EF6F-A2ED-4AFF-9F53-75CBF4CC929A}" type="slidenum">
              <a:rPr lang="en-US" altLang="en-US" sz="1300" smtClean="0"/>
              <a:pPr/>
              <a:t>12</a:t>
            </a:fld>
            <a:endParaRPr lang="en-US" altLang="en-US" sz="1300" smtClean="0"/>
          </a:p>
        </p:txBody>
      </p:sp>
      <p:sp>
        <p:nvSpPr>
          <p:cNvPr id="399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3994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525049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31A813-0E33-4646-AFAE-07169969935E}" type="slidenum">
              <a:rPr lang="en-US" altLang="en-US" sz="1300" smtClean="0"/>
              <a:pPr/>
              <a:t>13</a:t>
            </a:fld>
            <a:endParaRPr lang="en-US" altLang="en-US" sz="1300" smtClean="0"/>
          </a:p>
        </p:txBody>
      </p:sp>
      <p:sp>
        <p:nvSpPr>
          <p:cNvPr id="419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4199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899119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440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B128F9-E58A-4BBE-953C-D1DECD60E800}" type="slidenum">
              <a:rPr lang="en-US" altLang="en-US" sz="1300" smtClean="0"/>
              <a:pPr/>
              <a:t>14</a:t>
            </a:fld>
            <a:endParaRPr lang="en-US" altLang="en-US" sz="1300" smtClean="0"/>
          </a:p>
        </p:txBody>
      </p:sp>
      <p:sp>
        <p:nvSpPr>
          <p:cNvPr id="440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4403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042135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18A676-A9CB-4FD5-982C-C541ED5FCD7A}" type="slidenum">
              <a:rPr lang="en-US" altLang="en-US" sz="1300" smtClean="0"/>
              <a:pPr/>
              <a:t>15</a:t>
            </a:fld>
            <a:endParaRPr lang="en-US" altLang="en-US" sz="1300" smtClean="0"/>
          </a:p>
        </p:txBody>
      </p:sp>
      <p:sp>
        <p:nvSpPr>
          <p:cNvPr id="460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4608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858185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602C63-E363-4BD4-9854-E1D918227D0B}" type="slidenum">
              <a:rPr lang="en-US" altLang="en-US" sz="1300" smtClean="0"/>
              <a:pPr/>
              <a:t>16</a:t>
            </a:fld>
            <a:endParaRPr lang="en-US" altLang="en-US" sz="1300" smtClean="0"/>
          </a:p>
        </p:txBody>
      </p:sp>
      <p:sp>
        <p:nvSpPr>
          <p:cNvPr id="481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4813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849818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A082B8-CB20-492C-AADB-08E8A8995FFA}" type="slidenum">
              <a:rPr lang="en-US" altLang="en-US" sz="1300" smtClean="0"/>
              <a:pPr/>
              <a:t>17</a:t>
            </a:fld>
            <a:endParaRPr lang="en-US" altLang="en-US" sz="1300" smtClean="0"/>
          </a:p>
        </p:txBody>
      </p:sp>
      <p:sp>
        <p:nvSpPr>
          <p:cNvPr id="5018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50183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50184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50185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D8AA0AF-AE31-4521-B5B5-587185AB8FA6}" type="slidenum">
              <a:rPr lang="en-US" altLang="en-US" sz="1300"/>
              <a:pPr algn="r"/>
              <a:t>17</a:t>
            </a:fld>
            <a:endParaRPr lang="en-US" altLang="en-US" sz="1300"/>
          </a:p>
        </p:txBody>
      </p:sp>
      <p:sp>
        <p:nvSpPr>
          <p:cNvPr id="50186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50187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50188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50189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0CA1CD7-7B94-45B6-9421-20F3022580A2}" type="slidenum">
              <a:rPr lang="en-US" altLang="en-US" sz="1300"/>
              <a:pPr algn="r"/>
              <a:t>17</a:t>
            </a:fld>
            <a:endParaRPr lang="en-US" altLang="en-US" sz="1300"/>
          </a:p>
        </p:txBody>
      </p:sp>
      <p:sp>
        <p:nvSpPr>
          <p:cNvPr id="501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This is a start-up guide to Odysseys2sense: a web based forum.</a:t>
            </a:r>
          </a:p>
        </p:txBody>
      </p:sp>
    </p:spTree>
    <p:extLst>
      <p:ext uri="{BB962C8B-B14F-4D97-AF65-F5344CB8AC3E}">
        <p14:creationId xmlns:p14="http://schemas.microsoft.com/office/powerpoint/2010/main" val="2438004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C04C73-AC27-4012-95DC-FD5D7A42F8CD}" type="slidenum">
              <a:rPr lang="en-US" altLang="en-US" sz="1300" smtClean="0"/>
              <a:pPr/>
              <a:t>18</a:t>
            </a:fld>
            <a:endParaRPr lang="en-US" altLang="en-US" sz="1300" smtClean="0"/>
          </a:p>
        </p:txBody>
      </p:sp>
      <p:sp>
        <p:nvSpPr>
          <p:cNvPr id="5223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52231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52232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52233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4B97CC1-BF38-4157-9233-52B9C4DD392B}" type="slidenum">
              <a:rPr lang="en-US" altLang="en-US" sz="1300"/>
              <a:pPr algn="r"/>
              <a:t>18</a:t>
            </a:fld>
            <a:endParaRPr lang="en-US" altLang="en-US" sz="1300"/>
          </a:p>
        </p:txBody>
      </p:sp>
      <p:sp>
        <p:nvSpPr>
          <p:cNvPr id="52234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52235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52236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52237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A8E2281-7354-43A4-9FEA-31414EAE9009}" type="slidenum">
              <a:rPr lang="en-US" altLang="en-US" sz="1300"/>
              <a:pPr algn="r"/>
              <a:t>18</a:t>
            </a:fld>
            <a:endParaRPr lang="en-US" altLang="en-US" sz="1300"/>
          </a:p>
        </p:txBody>
      </p:sp>
      <p:sp>
        <p:nvSpPr>
          <p:cNvPr id="522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This is a start-up guide to Odysseys2sense: a web based forum.</a:t>
            </a:r>
          </a:p>
        </p:txBody>
      </p:sp>
    </p:spTree>
    <p:extLst>
      <p:ext uri="{BB962C8B-B14F-4D97-AF65-F5344CB8AC3E}">
        <p14:creationId xmlns:p14="http://schemas.microsoft.com/office/powerpoint/2010/main" val="2459651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2F56DC-9749-4620-A4C4-84FBD051E91D}" type="slidenum">
              <a:rPr lang="en-US" altLang="en-US" sz="1300" smtClean="0"/>
              <a:pPr/>
              <a:t>19</a:t>
            </a:fld>
            <a:endParaRPr lang="en-US" altLang="en-US" sz="1300" smtClean="0"/>
          </a:p>
        </p:txBody>
      </p:sp>
      <p:sp>
        <p:nvSpPr>
          <p:cNvPr id="542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427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79038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C9543A-F470-4D7D-BCC9-C4B150A7793D}" type="slidenum">
              <a:rPr lang="en-US" altLang="en-US" sz="1300" smtClean="0"/>
              <a:pPr/>
              <a:t>2</a:t>
            </a:fld>
            <a:endParaRPr lang="en-US" altLang="en-US" sz="1300" smtClean="0"/>
          </a:p>
        </p:txBody>
      </p:sp>
      <p:sp>
        <p:nvSpPr>
          <p:cNvPr id="1946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19463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19464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19465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CE8BC41-046F-4F62-BCB8-DCB316967D4E}" type="slidenum">
              <a:rPr lang="en-US" altLang="en-US" sz="1300"/>
              <a:pPr algn="r"/>
              <a:t>2</a:t>
            </a:fld>
            <a:endParaRPr lang="en-US" altLang="en-US" sz="1300"/>
          </a:p>
        </p:txBody>
      </p:sp>
      <p:sp>
        <p:nvSpPr>
          <p:cNvPr id="19466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19467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19468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19469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40D888F-2972-4226-9D1D-6B8FD724E943}" type="slidenum">
              <a:rPr lang="en-US" altLang="en-US" sz="1300"/>
              <a:pPr algn="r"/>
              <a:t>2</a:t>
            </a:fld>
            <a:endParaRPr lang="en-US" altLang="en-US" sz="1300"/>
          </a:p>
        </p:txBody>
      </p:sp>
      <p:sp>
        <p:nvSpPr>
          <p:cNvPr id="194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This is a start-up guide to Odysseys2sense: a web based forum.</a:t>
            </a:r>
          </a:p>
        </p:txBody>
      </p:sp>
    </p:spTree>
    <p:extLst>
      <p:ext uri="{BB962C8B-B14F-4D97-AF65-F5344CB8AC3E}">
        <p14:creationId xmlns:p14="http://schemas.microsoft.com/office/powerpoint/2010/main" val="2542338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A57BB3-7915-4C9E-BF8E-1969375DE3E4}" type="slidenum">
              <a:rPr lang="en-US" altLang="en-US" sz="1300" smtClean="0"/>
              <a:pPr/>
              <a:t>20</a:t>
            </a:fld>
            <a:endParaRPr lang="en-US" altLang="en-US" sz="1300" smtClean="0"/>
          </a:p>
        </p:txBody>
      </p:sp>
      <p:sp>
        <p:nvSpPr>
          <p:cNvPr id="5632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0" tIns="48295" rIns="96590" bIns="48295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56327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0" tIns="48295" rIns="96590" bIns="48295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56328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0" tIns="48295" rIns="96590" bIns="48295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56329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0" tIns="48295" rIns="96590" bIns="48295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DB55A06-8D7C-45F0-B126-50AF8837DB40}" type="slidenum">
              <a:rPr lang="en-US" altLang="en-US" sz="1300"/>
              <a:pPr algn="r"/>
              <a:t>20</a:t>
            </a:fld>
            <a:endParaRPr lang="en-US" altLang="en-US" sz="1300"/>
          </a:p>
        </p:txBody>
      </p:sp>
      <p:sp>
        <p:nvSpPr>
          <p:cNvPr id="5633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0" tIns="48295" rIns="96590" bIns="48295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56331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0" tIns="48295" rIns="96590" bIns="48295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56332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0" tIns="48295" rIns="96590" bIns="48295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56333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0" tIns="48295" rIns="96590" bIns="48295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50C7736-0843-49EA-A4E0-3ACB5DA0B617}" type="slidenum">
              <a:rPr lang="en-US" altLang="en-US" sz="1300"/>
              <a:pPr algn="r"/>
              <a:t>20</a:t>
            </a:fld>
            <a:endParaRPr lang="en-US" altLang="en-US" sz="1300"/>
          </a:p>
        </p:txBody>
      </p:sp>
      <p:sp>
        <p:nvSpPr>
          <p:cNvPr id="563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6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0" tIns="48295" rIns="96590" bIns="48295"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956370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593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593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593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F0383B-13BE-4169-B132-1315679191D1}" type="slidenum">
              <a:rPr lang="en-US" altLang="en-US" sz="1300" smtClean="0"/>
              <a:pPr/>
              <a:t>22</a:t>
            </a:fld>
            <a:endParaRPr lang="en-US" altLang="en-US" sz="1300" smtClean="0"/>
          </a:p>
        </p:txBody>
      </p:sp>
    </p:spTree>
    <p:extLst>
      <p:ext uri="{BB962C8B-B14F-4D97-AF65-F5344CB8AC3E}">
        <p14:creationId xmlns:p14="http://schemas.microsoft.com/office/powerpoint/2010/main" val="1741650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543C85-9133-4728-81E8-19F683D90B30}" type="slidenum">
              <a:rPr lang="en-US" altLang="en-US" sz="1300" smtClean="0"/>
              <a:pPr/>
              <a:t>3</a:t>
            </a:fld>
            <a:endParaRPr lang="en-US" altLang="en-US" sz="1300" smtClean="0"/>
          </a:p>
        </p:txBody>
      </p:sp>
      <p:sp>
        <p:nvSpPr>
          <p:cNvPr id="2151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21511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21512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21513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D7B673A-5E8F-46B1-A0A6-389DECAE8718}" type="slidenum">
              <a:rPr lang="en-US" altLang="en-US" sz="1300"/>
              <a:pPr algn="r"/>
              <a:t>3</a:t>
            </a:fld>
            <a:endParaRPr lang="en-US" altLang="en-US" sz="1300"/>
          </a:p>
        </p:txBody>
      </p:sp>
      <p:sp>
        <p:nvSpPr>
          <p:cNvPr id="21514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1515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21516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1517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81C4E71-9BE3-4E02-A812-6218244A2314}" type="slidenum">
              <a:rPr lang="en-US" altLang="en-US" sz="1300"/>
              <a:pPr algn="r"/>
              <a:t>3</a:t>
            </a:fld>
            <a:endParaRPr lang="en-US" altLang="en-US" sz="1300"/>
          </a:p>
        </p:txBody>
      </p:sp>
      <p:sp>
        <p:nvSpPr>
          <p:cNvPr id="215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This is a start-up guide to Odysseys2sense: a web based forum.</a:t>
            </a:r>
          </a:p>
        </p:txBody>
      </p:sp>
    </p:spTree>
    <p:extLst>
      <p:ext uri="{BB962C8B-B14F-4D97-AF65-F5344CB8AC3E}">
        <p14:creationId xmlns:p14="http://schemas.microsoft.com/office/powerpoint/2010/main" val="4098905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662430-406D-4EBA-A136-F83372241077}" type="slidenum">
              <a:rPr lang="en-US" altLang="en-US" sz="1300" smtClean="0"/>
              <a:pPr/>
              <a:t>4</a:t>
            </a:fld>
            <a:endParaRPr lang="en-US" altLang="en-US" sz="1300" smtClean="0"/>
          </a:p>
        </p:txBody>
      </p:sp>
      <p:sp>
        <p:nvSpPr>
          <p:cNvPr id="2355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2355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23560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23561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38942A5-2455-45A2-91F3-1F83853EB24A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3562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3563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23564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3565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A16DFA4-E952-4482-B9BE-082630274378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35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This is a start-up guide to Odysseys2sense: a web based forum.</a:t>
            </a:r>
          </a:p>
        </p:txBody>
      </p:sp>
    </p:spTree>
    <p:extLst>
      <p:ext uri="{BB962C8B-B14F-4D97-AF65-F5344CB8AC3E}">
        <p14:creationId xmlns:p14="http://schemas.microsoft.com/office/powerpoint/2010/main" val="3927426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F3945E-45FB-4158-BFEE-61212E78283D}" type="slidenum">
              <a:rPr lang="en-US" altLang="en-US" sz="1300" smtClean="0"/>
              <a:pPr/>
              <a:t>5</a:t>
            </a:fld>
            <a:endParaRPr lang="en-US" altLang="en-US" sz="1300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25597E7-AAED-4A61-A4AB-6ACF76C3A94E}" type="slidenum">
              <a:rPr lang="en-US" altLang="en-US" sz="1300"/>
              <a:pPr algn="r"/>
              <a:t>5</a:t>
            </a:fld>
            <a:endParaRPr lang="en-US" altLang="en-US" sz="1300"/>
          </a:p>
        </p:txBody>
      </p:sp>
      <p:sp>
        <p:nvSpPr>
          <p:cNvPr id="25610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5611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25612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5613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91638F1-C74C-424C-8576-8B74795D86B5}" type="slidenum">
              <a:rPr lang="en-US" altLang="en-US" sz="1300"/>
              <a:pPr algn="r"/>
              <a:t>5</a:t>
            </a:fld>
            <a:endParaRPr lang="en-US" altLang="en-US" sz="1300"/>
          </a:p>
        </p:txBody>
      </p:sp>
      <p:sp>
        <p:nvSpPr>
          <p:cNvPr id="256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This is a start-up guide to Odysseys2sense: a web based forum.</a:t>
            </a:r>
          </a:p>
        </p:txBody>
      </p:sp>
    </p:spTree>
    <p:extLst>
      <p:ext uri="{BB962C8B-B14F-4D97-AF65-F5344CB8AC3E}">
        <p14:creationId xmlns:p14="http://schemas.microsoft.com/office/powerpoint/2010/main" val="3740853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F22B83-92EF-462F-B983-24F46B9359A8}" type="slidenum">
              <a:rPr lang="en-US" altLang="en-US" sz="1300" smtClean="0"/>
              <a:pPr/>
              <a:t>6</a:t>
            </a:fld>
            <a:endParaRPr lang="en-US" altLang="en-US" sz="1300" smtClean="0"/>
          </a:p>
        </p:txBody>
      </p:sp>
      <p:sp>
        <p:nvSpPr>
          <p:cNvPr id="2765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27655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27656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27657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B08FA48-0307-465B-8C7B-346E7F9E5292}" type="slidenum">
              <a:rPr lang="en-US" altLang="en-US" sz="1300"/>
              <a:pPr algn="r"/>
              <a:t>6</a:t>
            </a:fld>
            <a:endParaRPr lang="en-US" altLang="en-US" sz="1300"/>
          </a:p>
        </p:txBody>
      </p:sp>
      <p:sp>
        <p:nvSpPr>
          <p:cNvPr id="27658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765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27660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7661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E2CF387-3639-4254-888D-B75DFB70EF44}" type="slidenum">
              <a:rPr lang="en-US" altLang="en-US" sz="1300"/>
              <a:pPr algn="r"/>
              <a:t>6</a:t>
            </a:fld>
            <a:endParaRPr lang="en-US" altLang="en-US" sz="1300"/>
          </a:p>
        </p:txBody>
      </p:sp>
      <p:sp>
        <p:nvSpPr>
          <p:cNvPr id="276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This is a start-up guide to Odysseys2sense: a web based forum.</a:t>
            </a:r>
          </a:p>
        </p:txBody>
      </p:sp>
    </p:spTree>
    <p:extLst>
      <p:ext uri="{BB962C8B-B14F-4D97-AF65-F5344CB8AC3E}">
        <p14:creationId xmlns:p14="http://schemas.microsoft.com/office/powerpoint/2010/main" val="2602080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12C1C2-8DE8-4B8C-9886-55CDBEB64ED5}" type="slidenum">
              <a:rPr lang="en-US" altLang="en-US" sz="1300" smtClean="0"/>
              <a:pPr/>
              <a:t>7</a:t>
            </a:fld>
            <a:endParaRPr lang="en-US" altLang="en-US" sz="1300" smtClean="0"/>
          </a:p>
        </p:txBody>
      </p:sp>
      <p:sp>
        <p:nvSpPr>
          <p:cNvPr id="2970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29703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29704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29705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39DA5DE-B79C-4E1E-A626-34B31A306AB7}" type="slidenum">
              <a:rPr lang="en-US" altLang="en-US" sz="1300"/>
              <a:pPr algn="r"/>
              <a:t>7</a:t>
            </a:fld>
            <a:endParaRPr lang="en-US" altLang="en-US" sz="1300"/>
          </a:p>
        </p:txBody>
      </p:sp>
      <p:sp>
        <p:nvSpPr>
          <p:cNvPr id="29706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9707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29708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9709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4" tIns="48307" rIns="96614" bIns="48307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7FCF565-DCB4-4BDC-B6BB-B03AB4A40FCB}" type="slidenum">
              <a:rPr lang="en-US" altLang="en-US" sz="1300"/>
              <a:pPr algn="r"/>
              <a:t>7</a:t>
            </a:fld>
            <a:endParaRPr lang="en-US" altLang="en-US" sz="1300"/>
          </a:p>
        </p:txBody>
      </p:sp>
      <p:sp>
        <p:nvSpPr>
          <p:cNvPr id="297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This is a start-up guide to Odysseys2sense: a web based forum.</a:t>
            </a:r>
          </a:p>
        </p:txBody>
      </p:sp>
    </p:spTree>
    <p:extLst>
      <p:ext uri="{BB962C8B-B14F-4D97-AF65-F5344CB8AC3E}">
        <p14:creationId xmlns:p14="http://schemas.microsoft.com/office/powerpoint/2010/main" val="2332360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B65A72-758B-4AF7-AB4C-678DFE0A8A49}" type="slidenum">
              <a:rPr lang="en-US" altLang="en-US" sz="1300" smtClean="0"/>
              <a:pPr/>
              <a:t>8</a:t>
            </a:fld>
            <a:endParaRPr lang="en-US" altLang="en-US" sz="1300" smtClean="0"/>
          </a:p>
        </p:txBody>
      </p:sp>
      <p:sp>
        <p:nvSpPr>
          <p:cNvPr id="317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3175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844019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Schield ICOTS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2014-Schield-ICOTS-6up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F71AFF-5033-43BB-B2FA-BD2F3A77DBB9}" type="slidenum">
              <a:rPr lang="en-US" altLang="en-US" sz="1300" smtClean="0"/>
              <a:pPr/>
              <a:t>9</a:t>
            </a:fld>
            <a:endParaRPr lang="en-US" altLang="en-US" sz="1300" smtClean="0"/>
          </a:p>
        </p:txBody>
      </p:sp>
      <p:sp>
        <p:nvSpPr>
          <p:cNvPr id="337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3379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68241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753C-830F-4355-8AB7-D6D5265E384C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47038587"/>
      </p:ext>
    </p:extLst>
  </p:cSld>
  <p:clrMapOvr>
    <a:masterClrMapping/>
  </p:clrMapOvr>
  <p:transition spd="slow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B2309-0330-449C-8563-26D47CFDE5F3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273409328"/>
      </p:ext>
    </p:extLst>
  </p:cSld>
  <p:clrMapOvr>
    <a:masterClrMapping/>
  </p:clrMapOvr>
  <p:transition spd="slow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457200"/>
            <a:ext cx="20002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8483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258A3-03B6-4347-B653-97B1F719E2F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889372277"/>
      </p:ext>
    </p:extLst>
  </p:cSld>
  <p:clrMapOvr>
    <a:masterClrMapping/>
  </p:clrMapOvr>
  <p:transition spd="slow">
    <p:pull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FF460-5EB8-4A04-8920-3BCF99733AF1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C559-B0A5-4DE8-AD36-75E4C7F6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313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F7C25-10F0-493D-9D67-BA745AC11EDF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2DA25-24DB-4E47-B3C3-69FB3500B4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434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064E9-26CB-423F-8A80-3B1EC48DC5BB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3C75D-8BF0-43F8-857D-8D61B7CA4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761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BBD91-C8EF-41F7-9E53-1E2C7A454533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9035E-25EB-4560-9606-F3660C1A08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91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73059-069F-4BD1-8FA1-D73D12C3FAAC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9E214-7873-4834-A5C7-41DC634B98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644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C7DE2-2DF4-4C99-812C-331DE8F66323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F8FB-6FCE-41FF-93EF-50EC597086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00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3AD6F-8EA4-4D8E-A5CA-3FAB19BBED00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46EDD-FD83-47E2-8BCC-7749542C0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287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502D2-E915-4D45-8565-1EC1FEF76699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DED32-83DA-49C6-BC2B-C9B715539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47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spcBef>
                <a:spcPct val="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2014  ICOTS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5A02-3C9D-4843-AF33-9CB247202F8D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181998189"/>
      </p:ext>
    </p:extLst>
  </p:cSld>
  <p:clrMapOvr>
    <a:masterClrMapping/>
  </p:clrMapOvr>
  <p:transition spd="slow">
    <p:pull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0A086-F455-41D3-980E-DAD4EBC60F46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CD92B-2DE9-4CCA-8D7B-C43D084AA0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215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A5078-5DFA-4735-B1D2-90596847990D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5F294-561E-4009-ABA6-C8A75B3EE7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895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247E7-EF91-40CB-90C7-374433C3B0BC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6B9EE-61BE-4216-A836-A6296A417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38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C4B1-99F5-4909-A837-702AE70D6ED5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783537305"/>
      </p:ext>
    </p:extLst>
  </p:cSld>
  <p:clrMapOvr>
    <a:masterClrMapping/>
  </p:clrMapOvr>
  <p:transition spd="slow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42AEA-AA91-4150-9CAC-F26B8B1FCB0D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857611528"/>
      </p:ext>
    </p:extLst>
  </p:cSld>
  <p:clrMapOvr>
    <a:masterClrMapping/>
  </p:clrMapOvr>
  <p:transition spd="slow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7295-649D-46CA-A7E5-DF1A9AAC1B81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85031425"/>
      </p:ext>
    </p:extLst>
  </p:cSld>
  <p:clrMapOvr>
    <a:masterClrMapping/>
  </p:clrMapOvr>
  <p:transition spd="slow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E6776-7FA0-4CC3-98B5-E47B9EC7A9E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289680269"/>
      </p:ext>
    </p:extLst>
  </p:cSld>
  <p:clrMapOvr>
    <a:masterClrMapping/>
  </p:clrMapOvr>
  <p:transition spd="slow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4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73A28-401A-43A3-A4BF-7F892AA9AE28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94929421"/>
      </p:ext>
    </p:extLst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41BA-99CE-440E-A61B-E8015180FCA1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587878856"/>
      </p:ext>
    </p:extLst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11 November 2007 CTC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2526B-47F2-4A18-BC00-B3A5C7217A7D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41096249"/>
      </p:ext>
    </p:extLst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28C5E2-0F59-4C1F-9BF3-4FCBC531E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altLang="en-US" sz="2400" smtClean="0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3265488" y="152400"/>
            <a:ext cx="2571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spcBef>
                <a:spcPct val="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800" smtClean="0">
                <a:latin typeface="Arial" panose="020B0604020202020204" pitchFamily="34" charset="0"/>
              </a:rPr>
              <a:t>StatLit-GC-Slide-Instructions-Reading-Describe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68245D16-566E-4DC9-81F6-C9D35D652113}" type="datetimeFigureOut">
              <a:rPr lang="en-US" altLang="en-US"/>
              <a:pPr>
                <a:defRPr/>
              </a:pPr>
              <a:t>7/20/2014</a:t>
            </a:fld>
            <a:endParaRPr lang="en-US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D6F06F18-2717-4205-B865-6EBDBA4C9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73435A-C935-43B6-8D92-0C7CBD26017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6225" y="1981200"/>
            <a:ext cx="8629650" cy="4648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3600" b="1" smtClean="0"/>
              <a:t>Milo Schield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800" smtClean="0"/>
              <a:t>Editor: www.StatLit.org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800" smtClean="0"/>
              <a:t>Elected member: International Statistical Institute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2800" smtClean="0"/>
              <a:t>US Chair: International Statistical Literacy Project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360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3600" b="1" smtClean="0"/>
              <a:t>17 July 2014  ICOTS-9</a:t>
            </a:r>
          </a:p>
          <a:p>
            <a:pPr marL="0" indent="0" algn="ctr">
              <a:buFontTx/>
              <a:buNone/>
            </a:pPr>
            <a:r>
              <a:rPr lang="en-US" altLang="en-US" sz="2400" b="1" smtClean="0"/>
              <a:t>www.StatLit.org/pdf/2014-Schield-ICOTS-Slides.pdf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>
          <a:xfrm>
            <a:off x="276225" y="487363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smtClean="0">
                <a:latin typeface="Rockwell Extra Bold" panose="02060903040505020403" pitchFamily="18" charset="0"/>
              </a:rPr>
              <a:t>ODYSSEY: A Journey to </a:t>
            </a:r>
            <a:br>
              <a:rPr lang="en-US" altLang="en-US" b="0" smtClean="0">
                <a:latin typeface="Rockwell Extra Bold" panose="02060903040505020403" pitchFamily="18" charset="0"/>
              </a:rPr>
            </a:br>
            <a:r>
              <a:rPr lang="en-US" altLang="en-US" b="0" smtClean="0">
                <a:latin typeface="Rockwell Extra Bold" panose="02060903040505020403" pitchFamily="18" charset="0"/>
              </a:rPr>
              <a:t>Lifelong Statistical Literacy</a:t>
            </a:r>
            <a:endParaRPr lang="en-US" altLang="en-US" sz="3200" b="0" i="1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48E2D1-8526-47BB-A377-8773D20DEAB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0" smtClean="0">
                <a:latin typeface="Rockwell Extra Bold" panose="02060903040505020403" pitchFamily="18" charset="0"/>
              </a:rPr>
              <a:t>2) Reading Tables and Graphs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833563"/>
            <a:ext cx="8361362" cy="4852987"/>
          </a:xfrm>
        </p:spPr>
        <p:txBody>
          <a:bodyPr/>
          <a:lstStyle/>
          <a:p>
            <a:pPr marL="533400" indent="-533400" defTabSz="454025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en-US" sz="3000" smtClean="0"/>
              <a:t>TABLES: </a:t>
            </a:r>
          </a:p>
          <a:p>
            <a:pPr marL="533400" indent="-533400" defTabSz="454025">
              <a:lnSpc>
                <a:spcPct val="90000"/>
              </a:lnSpc>
              <a:spcBef>
                <a:spcPct val="15000"/>
              </a:spcBef>
            </a:pPr>
            <a:r>
              <a:rPr lang="en-US" altLang="en-US" sz="3000" smtClean="0"/>
              <a:t>UK Bank-Raids data </a:t>
            </a:r>
          </a:p>
          <a:p>
            <a:pPr marL="533400" indent="-533400" defTabSz="454025">
              <a:lnSpc>
                <a:spcPct val="90000"/>
              </a:lnSpc>
              <a:spcBef>
                <a:spcPct val="15000"/>
              </a:spcBef>
            </a:pPr>
            <a:r>
              <a:rPr lang="en-US" altLang="en-US" sz="3000" smtClean="0"/>
              <a:t>Pioneer-Press Circulation Statistics</a:t>
            </a:r>
          </a:p>
          <a:p>
            <a:pPr marL="533400" indent="-533400" defTabSz="454025">
              <a:lnSpc>
                <a:spcPct val="90000"/>
              </a:lnSpc>
              <a:spcBef>
                <a:spcPct val="15000"/>
              </a:spcBef>
            </a:pPr>
            <a:r>
              <a:rPr lang="en-US" altLang="en-US" sz="3000" smtClean="0"/>
              <a:t>Per-Person Spending: Married vs. Single </a:t>
            </a:r>
          </a:p>
          <a:p>
            <a:pPr marL="533400" indent="-533400" defTabSz="454025">
              <a:lnSpc>
                <a:spcPct val="90000"/>
              </a:lnSpc>
              <a:spcBef>
                <a:spcPct val="15000"/>
              </a:spcBef>
            </a:pPr>
            <a:r>
              <a:rPr lang="en-US" altLang="en-US" sz="3000" smtClean="0"/>
              <a:t>US Dropout-Rates by race, income, ESL, etc.</a:t>
            </a:r>
          </a:p>
          <a:p>
            <a:pPr marL="533400" indent="-533400" defTabSz="454025">
              <a:lnSpc>
                <a:spcPct val="90000"/>
              </a:lnSpc>
              <a:spcBef>
                <a:spcPct val="15000"/>
              </a:spcBef>
            </a:pPr>
            <a:r>
              <a:rPr lang="en-US" altLang="en-US" sz="2800" smtClean="0"/>
              <a:t>AARP Insurance Savings: Mean, Median and Most   </a:t>
            </a:r>
          </a:p>
          <a:p>
            <a:pPr marL="533400" indent="-533400" defTabSz="454025">
              <a:lnSpc>
                <a:spcPct val="90000"/>
              </a:lnSpc>
              <a:spcBef>
                <a:spcPct val="15000"/>
              </a:spcBef>
            </a:pPr>
            <a:endParaRPr lang="en-US" altLang="en-US" sz="3000" smtClean="0"/>
          </a:p>
          <a:p>
            <a:pPr marL="533400" indent="-533400" defTabSz="454025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en-US" sz="3000" smtClean="0"/>
              <a:t>GRAPHS:</a:t>
            </a:r>
          </a:p>
          <a:p>
            <a:pPr marL="533400" indent="-533400" defTabSz="454025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en-US" sz="3000" smtClean="0"/>
              <a:t>Libertarian/Tea-Party/Christian-Right Overlaps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B059A0-3E4F-417A-895C-B07B9CB11D5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0" smtClean="0">
                <a:latin typeface="Rockwell Extra Bold" panose="02060903040505020403" pitchFamily="18" charset="0"/>
              </a:rPr>
              <a:t>3) Surveys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782763"/>
            <a:ext cx="8361362" cy="4903787"/>
          </a:xfrm>
        </p:spPr>
        <p:txBody>
          <a:bodyPr/>
          <a:lstStyle/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1 in 50 US Kids is homeless: study 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Halloween Consumer Survey (2012)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Oregon has lowest rate of childhood obesity 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1 in 10 Chinese adults are diabetics, study finds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Students Consider Prostitution to Pay for Education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Third of U.S. teens with phones text 100 times a day </a:t>
            </a:r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b="1" smtClean="0"/>
              <a:t>95% Margin of Error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endParaRPr lang="en-US" altLang="en-US" sz="2800" smtClean="0"/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endParaRPr lang="en-US" altLang="en-US" sz="2800" smtClean="0"/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endParaRPr lang="en-US" altLang="en-US" sz="2800" smtClean="0"/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792A57-EF7B-4207-BE6B-497DB2102DF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0" smtClean="0">
                <a:latin typeface="Rockwell Extra Bold" panose="02060903040505020403" pitchFamily="18" charset="0"/>
              </a:rPr>
              <a:t>4) Explaining Data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841500"/>
            <a:ext cx="8361362" cy="4845050"/>
          </a:xfrm>
        </p:spPr>
        <p:txBody>
          <a:bodyPr/>
          <a:lstStyle/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smtClean="0"/>
              <a:t>Excess of Males in the SAT tails</a:t>
            </a:r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smtClean="0"/>
              <a:t>Are heights normally-distributed? </a:t>
            </a:r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smtClean="0"/>
              <a:t>Overweight Increases over Time</a:t>
            </a:r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smtClean="0"/>
              <a:t>Low Graduation Rates: Minnesota Schools</a:t>
            </a:r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smtClean="0"/>
              <a:t>25,000 U.S. Deaths Linked to Sugary Drinks </a:t>
            </a:r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endParaRPr lang="en-US" altLang="en-US" sz="2800" smtClean="0"/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endParaRPr lang="en-US" altLang="en-US" sz="2800" smtClean="0"/>
          </a:p>
          <a:p>
            <a:pPr marL="533400" indent="-533400" defTabSz="454025">
              <a:lnSpc>
                <a:spcPct val="80000"/>
              </a:lnSpc>
              <a:buFontTx/>
              <a:buAutoNum type="arabicPeriod"/>
            </a:pPr>
            <a:endParaRPr lang="en-US" altLang="en-US" sz="2800" smtClean="0"/>
          </a:p>
          <a:p>
            <a:pPr marL="533400" indent="-533400" defTabSz="454025">
              <a:lnSpc>
                <a:spcPct val="80000"/>
              </a:lnSpc>
              <a:buFontTx/>
              <a:buAutoNum type="arabicPeriod"/>
            </a:pPr>
            <a:endParaRPr lang="en-US" altLang="en-US" sz="2800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AEE989-57E3-4546-9247-CDB6458A765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0" smtClean="0">
                <a:latin typeface="Rockwell Extra Bold" panose="02060903040505020403" pitchFamily="18" charset="0"/>
              </a:rPr>
              <a:t>5) Evaluating Observational Studies: Cross-sectional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841500"/>
            <a:ext cx="8361362" cy="4845050"/>
          </a:xfrm>
        </p:spPr>
        <p:txBody>
          <a:bodyPr/>
          <a:lstStyle/>
          <a:p>
            <a:pPr marL="533400" indent="-533400" defTabSz="454025">
              <a:spcBef>
                <a:spcPct val="40000"/>
              </a:spcBef>
              <a:buFontTx/>
              <a:buAutoNum type="arabicPeriod"/>
            </a:pPr>
            <a:r>
              <a:rPr lang="en-US" altLang="en-US" sz="2800" smtClean="0"/>
              <a:t>Spanking Lowers IQ</a:t>
            </a:r>
          </a:p>
          <a:p>
            <a:pPr marL="533400" indent="-533400" defTabSz="454025">
              <a:spcBef>
                <a:spcPct val="40000"/>
              </a:spcBef>
              <a:buFontTx/>
              <a:buAutoNum type="arabicPeriod"/>
            </a:pPr>
            <a:r>
              <a:rPr lang="en-US" altLang="en-US" sz="2800" smtClean="0"/>
              <a:t>ADHD Leads to Weight Gain </a:t>
            </a:r>
          </a:p>
          <a:p>
            <a:pPr marL="533400" indent="-533400" defTabSz="454025">
              <a:spcBef>
                <a:spcPct val="40000"/>
              </a:spcBef>
              <a:buFontTx/>
              <a:buAutoNum type="arabicPeriod"/>
            </a:pPr>
            <a:r>
              <a:rPr lang="en-US" altLang="en-US" sz="2800" smtClean="0"/>
              <a:t>TV Ownership Linked to Well-Being </a:t>
            </a:r>
          </a:p>
          <a:p>
            <a:pPr marL="533400" indent="-533400" defTabSz="454025">
              <a:spcBef>
                <a:spcPct val="40000"/>
              </a:spcBef>
              <a:buFontTx/>
              <a:buAutoNum type="arabicPeriod"/>
            </a:pPr>
            <a:r>
              <a:rPr lang="en-US" altLang="en-US" sz="2800" smtClean="0"/>
              <a:t>College students: Later classes, lower grades</a:t>
            </a:r>
          </a:p>
          <a:p>
            <a:pPr marL="533400" indent="-533400" defTabSz="454025">
              <a:spcBef>
                <a:spcPct val="40000"/>
              </a:spcBef>
              <a:buFontTx/>
              <a:buAutoNum type="arabicPeriod"/>
            </a:pPr>
            <a:r>
              <a:rPr lang="en-US" altLang="en-US" sz="2800" smtClean="0"/>
              <a:t>Study: Women Who Drink Tend to Be Thinner</a:t>
            </a:r>
          </a:p>
          <a:p>
            <a:pPr marL="533400" indent="-533400" defTabSz="454025">
              <a:spcBef>
                <a:spcPct val="40000"/>
              </a:spcBef>
              <a:buFontTx/>
              <a:buAutoNum type="arabicPeriod"/>
            </a:pPr>
            <a:r>
              <a:rPr lang="en-US" altLang="en-US" sz="2800" smtClean="0"/>
              <a:t>Low-carb diet can increase bad cholesterol levels </a:t>
            </a:r>
          </a:p>
          <a:p>
            <a:pPr marL="533400" indent="-533400" defTabSz="454025">
              <a:spcBef>
                <a:spcPct val="40000"/>
              </a:spcBef>
              <a:buFontTx/>
              <a:buAutoNum type="arabicPeriod"/>
            </a:pPr>
            <a:r>
              <a:rPr lang="en-US" altLang="en-US" sz="2800" smtClean="0"/>
              <a:t>African Americans get fewer heart-protecting drugs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EE35E4-2E3B-4926-B1AB-44D10205C79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0" smtClean="0">
                <a:latin typeface="Rockwell Extra Bold" panose="02060903040505020403" pitchFamily="18" charset="0"/>
              </a:rPr>
              <a:t>6) Evaluating Observational  Studies: Longitudinal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841500"/>
            <a:ext cx="8361362" cy="4845050"/>
          </a:xfrm>
        </p:spPr>
        <p:txBody>
          <a:bodyPr/>
          <a:lstStyle/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Fewer Boys Following 9/11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Women on the pill live longer: Study 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3000" smtClean="0"/>
              <a:t>Interpreting a “Stream” Data Display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High gas prices drive down traffic fatalities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US Income Mobility Study: Ten Year Comparison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Drinking Water Before Meals Helps Weight Loss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3BA269-4F06-4FFC-AF87-72E58A6BAA8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0" smtClean="0">
                <a:latin typeface="Rockwell Extra Bold" panose="02060903040505020403" pitchFamily="18" charset="0"/>
              </a:rPr>
              <a:t>7) Evaluating </a:t>
            </a:r>
            <a:br>
              <a:rPr lang="en-US" altLang="en-US" sz="3200" b="0" smtClean="0">
                <a:latin typeface="Rockwell Extra Bold" panose="02060903040505020403" pitchFamily="18" charset="0"/>
              </a:rPr>
            </a:br>
            <a:r>
              <a:rPr lang="en-US" altLang="en-US" sz="3200" b="0" smtClean="0">
                <a:latin typeface="Rockwell Extra Bold" panose="02060903040505020403" pitchFamily="18" charset="0"/>
              </a:rPr>
              <a:t>Randomized Experiments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841500"/>
            <a:ext cx="8361362" cy="4845050"/>
          </a:xfrm>
        </p:spPr>
        <p:txBody>
          <a:bodyPr/>
          <a:lstStyle/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smtClean="0"/>
              <a:t>Comparing training programs </a:t>
            </a:r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smtClean="0"/>
              <a:t>"Booze + diet soda = bigger buzz? </a:t>
            </a:r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smtClean="0"/>
              <a:t>Bigger Tableware Helps Widen Waistlines</a:t>
            </a:r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smtClean="0"/>
              <a:t>Giving Criminals $$ after Release Cuts Recidivism?</a:t>
            </a:r>
          </a:p>
          <a:p>
            <a:pPr marL="533400" indent="-533400" defTabSz="454025">
              <a:spcBef>
                <a:spcPct val="35000"/>
              </a:spcBef>
              <a:buFontTx/>
              <a:buAutoNum type="arabicPeriod"/>
            </a:pPr>
            <a:r>
              <a:rPr lang="en-US" altLang="en-US" sz="2800" b="1" smtClean="0"/>
              <a:t>Not statistically significant = no difference?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FB9AB2-D478-4DFE-A997-FF36C3CFAD1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0" smtClean="0">
                <a:latin typeface="Rockwell Extra Bold" panose="02060903040505020403" pitchFamily="18" charset="0"/>
              </a:rPr>
              <a:t>Student Responses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731963"/>
            <a:ext cx="8361362" cy="4954587"/>
          </a:xfrm>
        </p:spPr>
        <p:txBody>
          <a:bodyPr/>
          <a:lstStyle/>
          <a:p>
            <a:pPr marL="0" indent="0" defTabSz="454025">
              <a:spcBef>
                <a:spcPct val="50000"/>
              </a:spcBef>
              <a:buFontTx/>
              <a:buNone/>
            </a:pPr>
            <a:r>
              <a:rPr lang="en-US" altLang="en-US" sz="2800" i="1" smtClean="0"/>
              <a:t>I like being anonymous to review others work.</a:t>
            </a:r>
          </a:p>
          <a:p>
            <a:pPr marL="0" indent="0" defTabSz="454025">
              <a:spcBef>
                <a:spcPct val="50000"/>
              </a:spcBef>
              <a:buFontTx/>
              <a:buNone/>
            </a:pPr>
            <a:r>
              <a:rPr lang="en-US" altLang="en-US" sz="2800" i="1" smtClean="0"/>
              <a:t>The best quality was the immediate feedback I received.</a:t>
            </a:r>
          </a:p>
          <a:p>
            <a:pPr marL="0" indent="0" defTabSz="454025">
              <a:spcBef>
                <a:spcPct val="50000"/>
              </a:spcBef>
              <a:buFontTx/>
              <a:buNone/>
            </a:pPr>
            <a:r>
              <a:rPr lang="en-US" altLang="en-US" sz="2800" i="1" smtClean="0"/>
              <a:t>I liked creating a response to the questions before having the opportunity to read what others had replied. I felt my initial response was independent. </a:t>
            </a:r>
          </a:p>
          <a:p>
            <a:pPr marL="0" indent="0" defTabSz="454025">
              <a:spcBef>
                <a:spcPct val="50000"/>
              </a:spcBef>
              <a:buFontTx/>
              <a:buNone/>
            </a:pPr>
            <a:r>
              <a:rPr lang="en-US" altLang="en-US" sz="2800" i="1" smtClean="0"/>
              <a:t>It helped me read and understand graphs and articles better using my critical reasoning skills.  Odyssey </a:t>
            </a:r>
            <a:br>
              <a:rPr lang="en-US" altLang="en-US" sz="2800" i="1" smtClean="0"/>
            </a:br>
            <a:r>
              <a:rPr lang="en-US" altLang="en-US" sz="2800" i="1" smtClean="0"/>
              <a:t>helped me develop more confidence in my ability to critically evaluate articles and graphs and charts.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8176F33C-D1CD-4B78-91D2-19E7E8589028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1981200"/>
            <a:ext cx="8629650" cy="464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.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smtClean="0">
                <a:latin typeface="Rockwell Extra Bold" panose="02060903040505020403" pitchFamily="18" charset="0"/>
              </a:rPr>
              <a:t>Use Odyssey Again?  </a:t>
            </a:r>
            <a:br>
              <a:rPr lang="en-US" altLang="en-US" b="0" smtClean="0">
                <a:latin typeface="Rockwell Extra Bold" panose="02060903040505020403" pitchFamily="18" charset="0"/>
              </a:rPr>
            </a:br>
            <a:r>
              <a:rPr lang="en-US" altLang="en-US" sz="3200" b="0" smtClean="0">
                <a:latin typeface="Rockwell Extra Bold" panose="02060903040505020403" pitchFamily="18" charset="0"/>
              </a:rPr>
              <a:t>Best students like it most!</a:t>
            </a: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1817688"/>
            <a:ext cx="70104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8D80E73-8E1B-4C24-BEB5-67577B989DBB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1981200"/>
            <a:ext cx="8629650" cy="464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.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smtClean="0">
                <a:latin typeface="Rockwell Extra Bold" panose="02060903040505020403" pitchFamily="18" charset="0"/>
              </a:rPr>
              <a:t>Is Odyssey Enjoyable?</a:t>
            </a:r>
            <a:br>
              <a:rPr lang="en-US" altLang="en-US" b="0" smtClean="0">
                <a:latin typeface="Rockwell Extra Bold" panose="02060903040505020403" pitchFamily="18" charset="0"/>
              </a:rPr>
            </a:br>
            <a:r>
              <a:rPr lang="en-US" altLang="en-US" sz="3200" b="0" smtClean="0">
                <a:latin typeface="Rockwell Extra Bold" panose="02060903040505020403" pitchFamily="18" charset="0"/>
              </a:rPr>
              <a:t>Best students agree more!</a:t>
            </a:r>
          </a:p>
        </p:txBody>
      </p:sp>
      <p:pic>
        <p:nvPicPr>
          <p:cNvPr id="5120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833563"/>
            <a:ext cx="6872288" cy="494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81BA79-8A68-496D-ABCE-D7A883BBDC7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0" smtClean="0">
                <a:latin typeface="Rockwell Extra Bold" panose="02060903040505020403" pitchFamily="18" charset="0"/>
              </a:rPr>
              <a:t>Conclusion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731963"/>
            <a:ext cx="8291512" cy="4840287"/>
          </a:xfrm>
        </p:spPr>
        <p:txBody>
          <a:bodyPr/>
          <a:lstStyle/>
          <a:p>
            <a:pPr marL="533400" indent="-533400" defTabSz="454025">
              <a:spcBef>
                <a:spcPct val="50000"/>
              </a:spcBef>
              <a:buFontTx/>
              <a:buNone/>
            </a:pPr>
            <a:r>
              <a:rPr lang="en-US" altLang="en-US" sz="3000" smtClean="0"/>
              <a:t>Students need to practice in class what they should be doing after the class is finished. </a:t>
            </a:r>
          </a:p>
          <a:p>
            <a:pPr marL="533400" indent="-533400" defTabSz="454025">
              <a:spcBef>
                <a:spcPct val="50000"/>
              </a:spcBef>
              <a:buFontTx/>
              <a:buNone/>
            </a:pPr>
            <a:r>
              <a:rPr lang="en-US" altLang="en-US" sz="3000" smtClean="0"/>
              <a:t>Most students will encounter statistics in their personal lives via the everyday media.</a:t>
            </a:r>
          </a:p>
          <a:p>
            <a:pPr marL="533400" indent="-533400" defTabSz="454025">
              <a:spcBef>
                <a:spcPct val="50000"/>
              </a:spcBef>
              <a:buFontTx/>
              <a:buNone/>
            </a:pPr>
            <a:r>
              <a:rPr lang="en-US" altLang="en-US" sz="2800" smtClean="0"/>
              <a:t>They need practice analyzing statistics in the media.</a:t>
            </a:r>
          </a:p>
          <a:p>
            <a:pPr marL="533400" indent="-533400" defTabSz="454025">
              <a:spcBef>
                <a:spcPct val="50000"/>
              </a:spcBef>
              <a:buFontTx/>
              <a:buNone/>
            </a:pPr>
            <a:r>
              <a:rPr lang="en-US" altLang="en-US" sz="2800" smtClean="0"/>
              <a:t>Odyssey is one way of doing this online.  </a:t>
            </a:r>
          </a:p>
          <a:p>
            <a:pPr marL="533400" indent="-533400" defTabSz="454025">
              <a:spcBef>
                <a:spcPct val="50000"/>
              </a:spcBef>
              <a:buFontTx/>
              <a:buNone/>
            </a:pPr>
            <a:r>
              <a:rPr lang="en-US" altLang="en-US" sz="2800" smtClean="0"/>
              <a:t>See the associated paper for details.</a:t>
            </a:r>
          </a:p>
          <a:p>
            <a:pPr marL="533400" indent="-533400" defTabSz="454025">
              <a:spcBef>
                <a:spcPct val="50000"/>
              </a:spcBef>
              <a:buFontTx/>
              <a:buNone/>
            </a:pPr>
            <a:endParaRPr lang="en-US" altLang="en-US" sz="2800" smtClean="0"/>
          </a:p>
          <a:p>
            <a:pPr marL="533400" indent="-533400" defTabSz="454025">
              <a:spcBef>
                <a:spcPct val="50000"/>
              </a:spcBef>
              <a:buFontTx/>
              <a:buNone/>
            </a:pPr>
            <a:endParaRPr lang="en-US" altLang="en-US" sz="2800" smtClean="0"/>
          </a:p>
          <a:p>
            <a:pPr marL="533400" indent="-533400" defTabSz="454025">
              <a:spcBef>
                <a:spcPct val="50000"/>
              </a:spcBef>
              <a:buFontTx/>
              <a:buNone/>
            </a:pPr>
            <a:endParaRPr lang="en-US" altLang="en-US" sz="2800" smtClean="0"/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59EB8743-A2C8-4398-8356-13B137EB6C41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46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1981200"/>
            <a:ext cx="862965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2800" dirty="0" smtClean="0"/>
              <a:t>Statistical literacy (critical thinking with statistics) requires 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2800" dirty="0" smtClean="0"/>
              <a:t>analytical skills: decoding statistical summaries, grammar and arguments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2800" dirty="0" smtClean="0"/>
              <a:t>communication skills: how the presentation influences the apparent strength of an argument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smtClean="0">
                <a:latin typeface="Rockwell Extra Bold" panose="02060903040505020403" pitchFamily="18" charset="0"/>
              </a:rPr>
              <a:t>Statistical Literacy:</a:t>
            </a:r>
            <a:br>
              <a:rPr lang="en-US" altLang="en-US" b="0" smtClean="0">
                <a:latin typeface="Rockwell Extra Bold" panose="02060903040505020403" pitchFamily="18" charset="0"/>
              </a:rPr>
            </a:br>
            <a:r>
              <a:rPr lang="en-US" altLang="en-US" b="0" smtClean="0">
                <a:latin typeface="Rockwell Extra Bold" panose="02060903040505020403" pitchFamily="18" charset="0"/>
              </a:rPr>
              <a:t>Teaching vs. Practicing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9875" y="4305300"/>
            <a:ext cx="8966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800"/>
              <a:t>Students need lots of practice to develop these skills. </a:t>
            </a:r>
          </a:p>
          <a:p>
            <a:pPr>
              <a:buFontTx/>
              <a:buNone/>
            </a:pPr>
            <a:r>
              <a:rPr lang="en-US" altLang="en-US" sz="2800"/>
              <a:t>Students remember 90% of the subject matter if they do the task themselves even as a simulation, as opposed to 10%, 20% and 50% if they read, hear or watch someone else do the task respectively. Menn (1993)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3A8F92E-9FDB-4B88-8033-DBBB2C07432B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6888" y="457200"/>
            <a:ext cx="8075612" cy="1066800"/>
          </a:xfrm>
        </p:spPr>
        <p:txBody>
          <a:bodyPr/>
          <a:lstStyle/>
          <a:p>
            <a:r>
              <a:rPr lang="en-US" altLang="en-US" sz="3200" b="0" smtClean="0">
                <a:latin typeface="Rockwell Extra Bold" panose="02060903040505020403" pitchFamily="18" charset="0"/>
              </a:rPr>
              <a:t>Bibliography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96888" y="1833563"/>
            <a:ext cx="8170862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3550" indent="-463550">
              <a:lnSpc>
                <a:spcPct val="80000"/>
              </a:lnSpc>
              <a:buFontTx/>
              <a:buNone/>
              <a:defRPr/>
            </a:pPr>
            <a:r>
              <a:rPr lang="en-US" sz="2800" dirty="0" err="1"/>
              <a:t>Menn</a:t>
            </a:r>
            <a:r>
              <a:rPr lang="en-US" sz="2800" dirty="0"/>
              <a:t>, D. (1993, Oct). Multimedia in education. </a:t>
            </a:r>
            <a:r>
              <a:rPr lang="en-US" sz="2800" i="1" dirty="0" smtClean="0"/>
              <a:t>PC World</a:t>
            </a:r>
            <a:r>
              <a:rPr lang="en-US" sz="2800" dirty="0" smtClean="0"/>
              <a:t>, </a:t>
            </a:r>
            <a:r>
              <a:rPr lang="en-US" sz="2800" dirty="0"/>
              <a:t>M52-M60. </a:t>
            </a:r>
            <a:endParaRPr lang="en-US" sz="2800" dirty="0" smtClean="0"/>
          </a:p>
          <a:p>
            <a:pPr marL="463550" indent="-463550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Schield, M.  (2012a) Odysseys User Guide.    Copy at</a:t>
            </a:r>
            <a:br>
              <a:rPr lang="en-US" sz="2800" dirty="0" smtClean="0"/>
            </a:br>
            <a:r>
              <a:rPr lang="en-US" sz="2800" dirty="0" smtClean="0"/>
              <a:t>www.statlit.org /pdf/2012-Odysseys-Guide-6up.pdf</a:t>
            </a:r>
          </a:p>
          <a:p>
            <a:pPr marL="463550" indent="-463550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Schield, M. (2012b) Odysseys System Guide. Copy at www.statlit.org/pdf/2012-Odysseys-Guide2-6up.pdf</a:t>
            </a:r>
          </a:p>
          <a:p>
            <a:pPr marL="463550" indent="-463550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Schield, M. (2014). Odyssey: A Journey to </a:t>
            </a:r>
            <a:br>
              <a:rPr lang="en-US" sz="2800" dirty="0" smtClean="0"/>
            </a:br>
            <a:r>
              <a:rPr lang="en-US" sz="2800" dirty="0" smtClean="0"/>
              <a:t>Lifelong Statistical Literacy.  ICOTS. Copy at www.statlit.org/pdf/2014-Schield-ICOTS.pdf </a:t>
            </a:r>
          </a:p>
          <a:p>
            <a:pPr marL="463550" indent="-463550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Title, </a:t>
            </a:r>
            <a:r>
              <a:rPr lang="en-US" sz="2800" dirty="0" err="1" smtClean="0"/>
              <a:t>Topliff</a:t>
            </a:r>
            <a:r>
              <a:rPr lang="en-US" sz="2800" dirty="0" smtClean="0"/>
              <a:t>, </a:t>
            </a:r>
            <a:r>
              <a:rPr lang="en-US" sz="2800" dirty="0" err="1" smtClean="0"/>
              <a:t>Vanderstoep</a:t>
            </a:r>
            <a:r>
              <a:rPr lang="en-US" sz="2800" dirty="0" smtClean="0"/>
              <a:t>, Holmes &amp; Swanson (2012).  Retention of Statistical Concepts in a Randomization-Based Introductory Statistics Curriculum. SERJ May, 2012, p 21.</a:t>
            </a:r>
            <a:endParaRPr lang="en-US" altLang="en-US" sz="2800" i="1" kern="0" dirty="0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Survey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4000"/>
              </a:lnSpc>
              <a:buFontTx/>
              <a:buNone/>
            </a:pPr>
            <a:r>
              <a:rPr lang="en-US" altLang="en-US" dirty="0" smtClean="0"/>
              <a:t>How many of you are in or are connected with</a:t>
            </a:r>
          </a:p>
          <a:p>
            <a:pPr marL="0" indent="0">
              <a:lnSpc>
                <a:spcPts val="4000"/>
              </a:lnSpc>
              <a:buFontTx/>
              <a:buAutoNum type="arabicPeriod"/>
            </a:pPr>
            <a:r>
              <a:rPr lang="en-US" altLang="en-US" dirty="0" smtClean="0"/>
              <a:t>  business </a:t>
            </a:r>
            <a:r>
              <a:rPr lang="en-US" altLang="en-US" dirty="0" smtClean="0"/>
              <a:t>or economics</a:t>
            </a:r>
            <a:r>
              <a:rPr lang="en-US" altLang="en-US" smtClean="0"/>
              <a:t>?     5/72</a:t>
            </a:r>
            <a:endParaRPr lang="en-US" altLang="en-US" dirty="0" smtClean="0"/>
          </a:p>
          <a:p>
            <a:pPr marL="0" indent="0">
              <a:lnSpc>
                <a:spcPts val="4000"/>
              </a:lnSpc>
              <a:buFontTx/>
              <a:buAutoNum type="arabicPeriod"/>
            </a:pPr>
            <a:r>
              <a:rPr lang="en-US" altLang="en-US" dirty="0" smtClean="0"/>
              <a:t>  epidemiology</a:t>
            </a:r>
            <a:r>
              <a:rPr lang="en-US" altLang="en-US" dirty="0" smtClean="0"/>
              <a:t>, sociology, education, history, journalism or political-science</a:t>
            </a:r>
            <a:r>
              <a:rPr lang="en-US" altLang="en-US" dirty="0" smtClean="0"/>
              <a:t>?   13/72</a:t>
            </a:r>
            <a:endParaRPr lang="en-US" alt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6231D3-548F-42DD-8F95-5475888C9FC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888" y="4485223"/>
            <a:ext cx="8657112" cy="2144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defRPr/>
            </a:pPr>
            <a:r>
              <a:rPr lang="en-US" sz="3200" dirty="0"/>
              <a:t>How many cover ANY of these in Intro </a:t>
            </a:r>
            <a:r>
              <a:rPr lang="en-US" sz="3200" dirty="0" smtClean="0"/>
              <a:t>Stat? 18/72</a:t>
            </a:r>
            <a:endParaRPr lang="en-US" sz="3200" dirty="0"/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confounding in problems or on exams,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coincidence in big data, effect size OR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effect of confounding on stat. significance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Statistics Education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833563"/>
            <a:ext cx="8515350" cy="4894262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When teaching Intro </a:t>
            </a:r>
            <a:r>
              <a:rPr lang="en-US" dirty="0"/>
              <a:t>S</a:t>
            </a:r>
            <a:r>
              <a:rPr lang="en-US" dirty="0" smtClean="0"/>
              <a:t>tats, how many discuss: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d</a:t>
            </a:r>
            <a:r>
              <a:rPr lang="en-US" dirty="0" smtClean="0"/>
              <a:t>ifferent kinds of observational studies?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using observational associations to find causes?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7D15B5-770D-4744-825A-6789027F249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9575" y="3865563"/>
            <a:ext cx="807878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000"/>
              <a:t>Most teachers don’t teach these; most teach an </a:t>
            </a:r>
            <a:r>
              <a:rPr lang="en-US" altLang="en-US" sz="3000" i="1"/>
              <a:t>abstinence-based course</a:t>
            </a:r>
            <a:r>
              <a:rPr lang="en-US" altLang="en-US" sz="3000"/>
              <a:t>. [Only 1% of the </a:t>
            </a:r>
            <a:br>
              <a:rPr lang="en-US" altLang="en-US" sz="3000"/>
            </a:br>
            <a:r>
              <a:rPr lang="en-US" altLang="en-US" sz="3000"/>
              <a:t>300+ ICOTS abstracts mention </a:t>
            </a:r>
            <a:r>
              <a:rPr lang="en-US" altLang="en-US" sz="3000" i="1"/>
              <a:t>cause</a:t>
            </a:r>
            <a:r>
              <a:rPr lang="en-US" altLang="en-US" sz="3000"/>
              <a:t>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000"/>
              <a:t> Most college students will encounter </a:t>
            </a:r>
            <a:r>
              <a:rPr lang="en-US" altLang="en-US" sz="3000" i="1"/>
              <a:t>causation</a:t>
            </a:r>
            <a:r>
              <a:rPr lang="en-US" altLang="en-US" sz="3000"/>
              <a:t> repeatedly both professionally (social sciences, law, medicine) and personally (health/politics).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Course &amp; Textbook:</a:t>
            </a:r>
            <a:br>
              <a:rPr lang="en-US" altLang="en-US" smtClean="0"/>
            </a:br>
            <a:r>
              <a:rPr lang="en-US" altLang="en-US" i="1" smtClean="0"/>
              <a:t>Statistical Literacy for Managers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504825" y="1981200"/>
            <a:ext cx="8342313" cy="4648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First half: </a:t>
            </a:r>
            <a:r>
              <a:rPr lang="en-US" altLang="en-US" b="1" smtClean="0"/>
              <a:t>Traditional Descriptive &amp; Inferential</a:t>
            </a:r>
          </a:p>
          <a:p>
            <a:pPr marL="0" indent="0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 Tables &amp; graphs in ordinary English</a:t>
            </a:r>
          </a:p>
          <a:p>
            <a:pPr marL="0" indent="0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 Models and distributions</a:t>
            </a:r>
          </a:p>
          <a:p>
            <a:pPr marL="0" indent="0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 Sampling, bias, confidence intervals &amp; overlap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Second half: </a:t>
            </a:r>
            <a:r>
              <a:rPr lang="en-US" altLang="en-US" b="1" smtClean="0"/>
              <a:t>Big Data (Association/Causation)</a:t>
            </a:r>
          </a:p>
          <a:p>
            <a:pPr marL="0" indent="0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 Coincidence &amp; Law of Very Large Numbers</a:t>
            </a:r>
          </a:p>
          <a:p>
            <a:pPr marL="0" indent="0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 Confounding: Influence on stat. significance </a:t>
            </a:r>
          </a:p>
          <a:p>
            <a:pPr marL="0" indent="0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 Cross-sectional, longitudinal &amp; random assign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53395E-A628-401F-AB92-F78A28A03A9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Need Focus/Support Group</a:t>
            </a:r>
            <a:br>
              <a:rPr lang="en-US" altLang="en-US" smtClean="0"/>
            </a:br>
            <a:r>
              <a:rPr lang="en-US" altLang="en-US" smtClean="0"/>
              <a:t>to Change Statistical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981200"/>
            <a:ext cx="8829675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Need feedback/support from statistical educators</a:t>
            </a:r>
          </a:p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ho deal with observational studies (business, sociology, education, social work, law, health),</a:t>
            </a:r>
          </a:p>
          <a:p>
            <a:pPr>
              <a:defRPr/>
            </a:pPr>
            <a:r>
              <a:rPr lang="en-US" dirty="0" smtClean="0"/>
              <a:t>who focus on general education and the humanities (political-science, history, journalism), </a:t>
            </a:r>
            <a:br>
              <a:rPr lang="en-US" dirty="0" smtClean="0"/>
            </a:br>
            <a:r>
              <a:rPr lang="en-US" dirty="0" smtClean="0"/>
              <a:t>OR</a:t>
            </a:r>
          </a:p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ho want to see change in statistical education</a:t>
            </a:r>
          </a:p>
          <a:p>
            <a:pPr marL="0" indent="0">
              <a:buFontTx/>
              <a:buNone/>
              <a:defRPr/>
            </a:pPr>
            <a:r>
              <a:rPr lang="en-US" sz="3400" b="1" dirty="0" smtClean="0"/>
              <a:t>If interested, e-mail Schield@Augsburg.edu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21C925-4952-4D58-9ADE-D769E75850C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8E0A0E88-232C-48D7-8439-1E152165A669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1981200"/>
            <a:ext cx="8629650" cy="4648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Learning without retention is a tremendous waste.</a:t>
            </a:r>
          </a:p>
          <a:p>
            <a:pPr marL="0" indent="0">
              <a:buFontTx/>
              <a:buNone/>
            </a:pPr>
            <a:r>
              <a:rPr lang="en-US" altLang="en-US" smtClean="0"/>
              <a:t>Students in a traditional [statistics] course lost 48% of their course gain within 4 months after the course. Title et al. (2012).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smtClean="0">
                <a:latin typeface="Rockwell Extra Bold" panose="02060903040505020403" pitchFamily="18" charset="0"/>
              </a:rPr>
              <a:t>Forgetting;</a:t>
            </a:r>
            <a:br>
              <a:rPr lang="en-US" altLang="en-US" b="0" smtClean="0">
                <a:latin typeface="Rockwell Extra Bold" panose="02060903040505020403" pitchFamily="18" charset="0"/>
              </a:rPr>
            </a:br>
            <a:r>
              <a:rPr lang="en-US" altLang="en-US" b="0" smtClean="0">
                <a:latin typeface="Rockwell Extra Bold" panose="02060903040505020403" pitchFamily="18" charset="0"/>
              </a:rPr>
              <a:t>Group Learning</a:t>
            </a:r>
          </a:p>
        </p:txBody>
      </p:sp>
      <p:pic>
        <p:nvPicPr>
          <p:cNvPr id="2048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0" y="5106988"/>
            <a:ext cx="3778250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5838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6225" y="4203700"/>
            <a:ext cx="86217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Group learning can be a powerful tool.  Doing this online is almost impossible without some kind of forum.  </a:t>
            </a:r>
            <a:endParaRPr lang="en-US" altLang="en-US" sz="480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smtClean="0">
                <a:latin typeface="Rockwell Extra Bold" panose="02060903040505020403" pitchFamily="18" charset="0"/>
              </a:rPr>
              <a:t>Writing/Speaking</a:t>
            </a:r>
            <a:br>
              <a:rPr lang="en-US" altLang="en-US" b="0" smtClean="0">
                <a:latin typeface="Rockwell Extra Bold" panose="02060903040505020403" pitchFamily="18" charset="0"/>
              </a:rPr>
            </a:br>
            <a:r>
              <a:rPr lang="en-US" altLang="en-US" b="0" smtClean="0">
                <a:latin typeface="Rockwell Extra Bold" panose="02060903040505020403" pitchFamily="18" charset="0"/>
              </a:rPr>
              <a:t>Online Forums</a:t>
            </a:r>
          </a:p>
        </p:txBody>
      </p:sp>
      <p:pic>
        <p:nvPicPr>
          <p:cNvPr id="2253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78275"/>
            <a:ext cx="2906713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6971AAD-0D0A-4C33-A1AA-10E00250DBD6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1833563"/>
            <a:ext cx="8629650" cy="47958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Demonstrating critical thinking (see Bloom’s taxonomy) requires that students write or speak.  Online forums are commonly used.  </a:t>
            </a:r>
          </a:p>
        </p:txBody>
      </p:sp>
      <p:pic>
        <p:nvPicPr>
          <p:cNvPr id="2253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3517900"/>
            <a:ext cx="644525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C5089AFE-1D9A-464A-847A-F3F2D400AFE9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1981200"/>
            <a:ext cx="8629650" cy="4648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Online forums can be grouped into five levels: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smtClean="0"/>
              <a:t>L1:  Basic. Quick feedback.  Typical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smtClean="0"/>
              <a:t>L2:  L1 + no free-riders [Moodle Q&amp;A]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smtClean="0"/>
              <a:t>L3:  L2 + all players are anonymous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smtClean="0"/>
              <a:t>L4:  L3 + everyone grades everyone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smtClean="0"/>
              <a:t>L5:  L4 + system scores players [Odyssey]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smtClean="0">
                <a:latin typeface="Rockwell Extra Bold" panose="02060903040505020403" pitchFamily="18" charset="0"/>
              </a:rPr>
              <a:t>Classifying </a:t>
            </a:r>
            <a:br>
              <a:rPr lang="en-US" altLang="en-US" b="0" smtClean="0">
                <a:latin typeface="Rockwell Extra Bold" panose="02060903040505020403" pitchFamily="18" charset="0"/>
              </a:rPr>
            </a:br>
            <a:r>
              <a:rPr lang="en-US" altLang="en-US" b="0" smtClean="0">
                <a:latin typeface="Rockwell Extra Bold" panose="02060903040505020403" pitchFamily="18" charset="0"/>
              </a:rPr>
              <a:t>Online Forums</a:t>
            </a:r>
          </a:p>
        </p:txBody>
      </p:sp>
      <p:pic>
        <p:nvPicPr>
          <p:cNvPr id="2458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3194050"/>
            <a:ext cx="2171700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2732C5D5-C8B1-4F9D-9F09-5CBB1396B55F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1981200"/>
            <a:ext cx="8629650" cy="4648200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altLang="en-US" i="1" smtClean="0"/>
              <a:t>Odysseys</a:t>
            </a:r>
            <a:r>
              <a:rPr lang="en-US" altLang="en-US" smtClean="0"/>
              <a:t>™ is a unique online forum that is used by several colleges and universities.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en-US" smtClean="0"/>
              <a:t>Before they can see anything, players must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/>
              <a:t>  submit their initial response to a challenge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/>
              <a:t>  grade three or four responses by others.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mtClean="0"/>
              <a:t>The system updates each player’s power based on: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/>
              <a:t> the grades received from others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r>
              <a:rPr lang="en-US" altLang="en-US" smtClean="0"/>
              <a:t> the power of those giving the grades.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altLang="en-US" smtClean="0"/>
              <a:t>For details, see Schield (2012a and 2012b).</a:t>
            </a:r>
          </a:p>
          <a:p>
            <a:pPr marL="0" indent="0">
              <a:buFontTx/>
              <a:buNone/>
            </a:pPr>
            <a:r>
              <a:rPr lang="en-US" altLang="en-US" smtClean="0"/>
              <a:t> </a:t>
            </a:r>
          </a:p>
          <a:p>
            <a:pPr marL="0" indent="0">
              <a:buFontTx/>
              <a:buNone/>
            </a:pPr>
            <a:endParaRPr lang="en-US" alt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smtClean="0">
                <a:latin typeface="Rockwell Extra Bold" panose="02060903040505020403" pitchFamily="18" charset="0"/>
              </a:rPr>
              <a:t>Odyssey </a:t>
            </a:r>
            <a:br>
              <a:rPr lang="en-US" altLang="en-US" b="0" smtClean="0">
                <a:latin typeface="Rockwell Extra Bold" panose="02060903040505020403" pitchFamily="18" charset="0"/>
              </a:rPr>
            </a:br>
            <a:r>
              <a:rPr lang="en-US" altLang="en-US" b="0" smtClean="0">
                <a:latin typeface="Rockwell Extra Bold" panose="02060903040505020403" pitchFamily="18" charset="0"/>
              </a:rPr>
              <a:t>Forum</a:t>
            </a:r>
          </a:p>
        </p:txBody>
      </p:sp>
      <p:pic>
        <p:nvPicPr>
          <p:cNvPr id="2662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3700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-17463"/>
            <a:ext cx="3308350" cy="209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8822609-777E-40F3-A4BF-2427B40A8ED0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1981200"/>
            <a:ext cx="8629650" cy="4648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 key to good forums is the same as that for good discussions.  The topics or challenges must:</a:t>
            </a:r>
          </a:p>
          <a:p>
            <a:pPr marL="0" indent="0">
              <a:spcBef>
                <a:spcPct val="0"/>
              </a:spcBef>
            </a:pPr>
            <a:r>
              <a:rPr lang="en-US" altLang="en-US" smtClean="0"/>
              <a:t>  be open-ended (as opposed to right-wrong)</a:t>
            </a:r>
          </a:p>
          <a:p>
            <a:pPr marL="0" indent="0">
              <a:spcBef>
                <a:spcPct val="0"/>
              </a:spcBef>
            </a:pPr>
            <a:r>
              <a:rPr lang="en-US" altLang="en-US" smtClean="0"/>
              <a:t>  encourage multiple approaches</a:t>
            </a:r>
          </a:p>
          <a:p>
            <a:pPr marL="0" indent="0">
              <a:spcBef>
                <a:spcPct val="0"/>
              </a:spcBef>
            </a:pPr>
            <a:r>
              <a:rPr lang="en-US" altLang="en-US" smtClean="0"/>
              <a:t>  encourage discussion and reflection.</a:t>
            </a:r>
          </a:p>
          <a:p>
            <a:pPr marL="0" indent="0">
              <a:buFontTx/>
              <a:buNone/>
            </a:pPr>
            <a:r>
              <a:rPr lang="en-US" altLang="en-US" smtClean="0"/>
              <a:t>The following challenges have been used in teaching statistical literacy face-to-face and online.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smtClean="0">
                <a:latin typeface="Rockwell Extra Bold" panose="02060903040505020403" pitchFamily="18" charset="0"/>
              </a:rPr>
              <a:t>Good Forums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F2F129-AC05-4224-AE22-2F881EB5B6E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0" smtClean="0">
                <a:latin typeface="Rockwell Extra Bold" panose="02060903040505020403" pitchFamily="18" charset="0"/>
              </a:rPr>
              <a:t>Over 40 </a:t>
            </a:r>
            <a:r>
              <a:rPr lang="en-US" altLang="en-US" sz="3200" b="0" smtClean="0"/>
              <a:t>“</a:t>
            </a:r>
            <a:r>
              <a:rPr lang="en-US" altLang="en-US" sz="3200" b="0" smtClean="0">
                <a:latin typeface="Rockwell Extra Bold" panose="02060903040505020403" pitchFamily="18" charset="0"/>
              </a:rPr>
              <a:t>Challenges</a:t>
            </a:r>
            <a:r>
              <a:rPr lang="en-US" altLang="en-US" sz="3200" b="0" smtClean="0"/>
              <a:t>”</a:t>
            </a:r>
            <a:r>
              <a:rPr lang="en-US" altLang="en-US" sz="3200" b="0" smtClean="0">
                <a:latin typeface="Rockwell Extra Bold" panose="02060903040505020403" pitchFamily="18" charset="0"/>
              </a:rPr>
              <a:t> </a:t>
            </a:r>
            <a:br>
              <a:rPr lang="en-US" altLang="en-US" sz="3200" b="0" smtClean="0">
                <a:latin typeface="Rockwell Extra Bold" panose="02060903040505020403" pitchFamily="18" charset="0"/>
              </a:rPr>
            </a:br>
            <a:r>
              <a:rPr lang="en-US" altLang="en-US" sz="3200" b="0" smtClean="0">
                <a:latin typeface="Rockwell Extra Bold" panose="02060903040505020403" pitchFamily="18" charset="0"/>
              </a:rPr>
              <a:t>in the last three years.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833563"/>
            <a:ext cx="8361362" cy="4852987"/>
          </a:xfrm>
        </p:spPr>
        <p:txBody>
          <a:bodyPr/>
          <a:lstStyle/>
          <a:p>
            <a:pPr marL="533400" indent="-533400" defTabSz="454025">
              <a:spcBef>
                <a:spcPct val="30000"/>
              </a:spcBef>
              <a:buFontTx/>
              <a:buNone/>
            </a:pPr>
            <a:r>
              <a:rPr lang="en-US" altLang="en-US" sz="3000" smtClean="0"/>
              <a:t>Challenges have been grouped as follows:</a:t>
            </a:r>
          </a:p>
          <a:p>
            <a:pPr marL="533400" indent="-533400" defTabSz="454025">
              <a:spcBef>
                <a:spcPct val="30000"/>
              </a:spcBef>
            </a:pPr>
            <a:r>
              <a:rPr lang="en-US" altLang="en-US" sz="3000" smtClean="0"/>
              <a:t>Critical thinking exercises (7)</a:t>
            </a:r>
          </a:p>
          <a:p>
            <a:pPr marL="533400" indent="-533400" defTabSz="454025">
              <a:spcBef>
                <a:spcPct val="30000"/>
              </a:spcBef>
            </a:pPr>
            <a:r>
              <a:rPr lang="en-US" altLang="en-US" sz="3000" smtClean="0"/>
              <a:t>Reading and interpreting tables and graphs (6)</a:t>
            </a:r>
          </a:p>
          <a:p>
            <a:pPr marL="533400" indent="-533400" defTabSz="454025">
              <a:spcBef>
                <a:spcPct val="30000"/>
              </a:spcBef>
            </a:pPr>
            <a:r>
              <a:rPr lang="en-US" altLang="en-US" sz="3000" smtClean="0"/>
              <a:t>Reading and interpreting surveys (6)</a:t>
            </a:r>
          </a:p>
          <a:p>
            <a:pPr marL="533400" indent="-533400" defTabSz="454025">
              <a:spcBef>
                <a:spcPct val="30000"/>
              </a:spcBef>
            </a:pPr>
            <a:r>
              <a:rPr lang="en-US" altLang="en-US" sz="3000" smtClean="0"/>
              <a:t>Explaining data patterns (5)</a:t>
            </a:r>
          </a:p>
          <a:p>
            <a:pPr marL="533400" indent="-533400" defTabSz="454025">
              <a:spcBef>
                <a:spcPct val="30000"/>
              </a:spcBef>
            </a:pPr>
            <a:r>
              <a:rPr lang="en-US" altLang="en-US" sz="3000" smtClean="0"/>
              <a:t>Observational studies: Cross-sectional (7)</a:t>
            </a:r>
          </a:p>
          <a:p>
            <a:pPr marL="533400" indent="-533400" defTabSz="454025">
              <a:spcBef>
                <a:spcPct val="30000"/>
              </a:spcBef>
            </a:pPr>
            <a:r>
              <a:rPr lang="en-US" altLang="en-US" sz="3000" smtClean="0"/>
              <a:t>Observational studies: Longitudinal (6)</a:t>
            </a:r>
          </a:p>
          <a:p>
            <a:pPr marL="533400" indent="-533400" defTabSz="454025">
              <a:spcBef>
                <a:spcPct val="30000"/>
              </a:spcBef>
            </a:pPr>
            <a:r>
              <a:rPr lang="en-US" altLang="en-US" sz="3000" smtClean="0"/>
              <a:t>Evaluating randomized experiments (6)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B3BE1D-9FF6-4C3E-9DAC-C1A59410785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0" smtClean="0">
                <a:latin typeface="Rockwell Extra Bold" panose="02060903040505020403" pitchFamily="18" charset="0"/>
              </a:rPr>
              <a:t>1) Critical Thinking 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2288" y="1731963"/>
            <a:ext cx="8361362" cy="4954587"/>
          </a:xfrm>
        </p:spPr>
        <p:txBody>
          <a:bodyPr/>
          <a:lstStyle/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All Statistics are Facts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Can critical thinking be taught? 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Is Sylvia Browne a real psychic?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How much math do we really need?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Damned Lies and Statistics: Joel Best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Gambler's Fallacy: Run at Monte Carlo</a:t>
            </a:r>
          </a:p>
          <a:p>
            <a:pPr marL="533400" indent="-533400" defTabSz="454025">
              <a:spcBef>
                <a:spcPct val="50000"/>
              </a:spcBef>
              <a:buFontTx/>
              <a:buAutoNum type="arabicPeriod"/>
            </a:pPr>
            <a:r>
              <a:rPr lang="en-US" altLang="en-US" sz="2800" smtClean="0"/>
              <a:t>Coincidence or not?  Canadian Lottery winner.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84498</TotalTime>
  <Words>1472</Words>
  <Application>Microsoft Office PowerPoint</Application>
  <PresentationFormat>Letter Paper (8.5x11 in)</PresentationFormat>
  <Paragraphs>328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Times New Roman</vt:lpstr>
      <vt:lpstr>Arial</vt:lpstr>
      <vt:lpstr>Rockwell Extra Bold</vt:lpstr>
      <vt:lpstr>Default Design</vt:lpstr>
      <vt:lpstr>Custom Design</vt:lpstr>
      <vt:lpstr>ODYSSEY: A Journey to  Lifelong Statistical Literacy</vt:lpstr>
      <vt:lpstr>Statistical Literacy: Teaching vs. Practicing</vt:lpstr>
      <vt:lpstr>Forgetting; Group Learning</vt:lpstr>
      <vt:lpstr>Writing/Speaking Online Forums</vt:lpstr>
      <vt:lpstr>Classifying  Online Forums</vt:lpstr>
      <vt:lpstr>Odyssey  Forum</vt:lpstr>
      <vt:lpstr>Good Forums</vt:lpstr>
      <vt:lpstr>Over 40 “Challenges”  in the last three years. </vt:lpstr>
      <vt:lpstr>1) Critical Thinking </vt:lpstr>
      <vt:lpstr>2) Reading Tables and Graphs</vt:lpstr>
      <vt:lpstr>3) Surveys</vt:lpstr>
      <vt:lpstr>4) Explaining Data</vt:lpstr>
      <vt:lpstr>5) Evaluating Observational Studies: Cross-sectional</vt:lpstr>
      <vt:lpstr>6) Evaluating Observational  Studies: Longitudinal</vt:lpstr>
      <vt:lpstr>7) Evaluating  Randomized Experiments</vt:lpstr>
      <vt:lpstr>Student Responses</vt:lpstr>
      <vt:lpstr>Use Odyssey Again?   Best students like it most!</vt:lpstr>
      <vt:lpstr>Is Odyssey Enjoyable? Best students agree more!</vt:lpstr>
      <vt:lpstr>Conclusion</vt:lpstr>
      <vt:lpstr>Bibliography</vt:lpstr>
      <vt:lpstr>Survey</vt:lpstr>
      <vt:lpstr>Statistics Education Problem</vt:lpstr>
      <vt:lpstr>New Course &amp; Textbook: Statistical Literacy for Managers</vt:lpstr>
      <vt:lpstr>Need Focus/Support Group to Change Statistical Education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Odysseys: A Lifelong Journey to Statistical Literacy</dc:title>
  <dc:subject>Online Forums</dc:subject>
  <dc:creator>Milo Schield</dc:creator>
  <cp:keywords>Forum</cp:keywords>
  <cp:lastModifiedBy>Milo Schield</cp:lastModifiedBy>
  <cp:revision>1152</cp:revision>
  <cp:lastPrinted>2014-07-11T15:01:13Z</cp:lastPrinted>
  <dcterms:created xsi:type="dcterms:W3CDTF">1998-11-15T00:57:17Z</dcterms:created>
  <dcterms:modified xsi:type="dcterms:W3CDTF">2014-07-20T21:54:30Z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