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4" r:id="rId2"/>
    <p:sldId id="850" r:id="rId3"/>
    <p:sldId id="821" r:id="rId4"/>
    <p:sldId id="835" r:id="rId5"/>
    <p:sldId id="851" r:id="rId6"/>
    <p:sldId id="852" r:id="rId7"/>
    <p:sldId id="853" r:id="rId8"/>
    <p:sldId id="854" r:id="rId9"/>
    <p:sldId id="855" r:id="rId10"/>
    <p:sldId id="856" r:id="rId11"/>
    <p:sldId id="840" r:id="rId12"/>
    <p:sldId id="816" r:id="rId13"/>
    <p:sldId id="846" r:id="rId14"/>
    <p:sldId id="847" r:id="rId15"/>
    <p:sldId id="824" r:id="rId16"/>
    <p:sldId id="812" r:id="rId17"/>
    <p:sldId id="832" r:id="rId1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1153B"/>
    <a:srgbClr val="79163B"/>
    <a:srgbClr val="642832"/>
    <a:srgbClr val="8C0046"/>
    <a:srgbClr val="CC0000"/>
    <a:srgbClr val="800000"/>
    <a:srgbClr val="33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98" autoAdjust="0"/>
    <p:restoredTop sz="87432" autoAdjust="0"/>
  </p:normalViewPr>
  <p:slideViewPr>
    <p:cSldViewPr snapToGrid="0">
      <p:cViewPr varScale="1">
        <p:scale>
          <a:sx n="75" d="100"/>
          <a:sy n="75" d="100"/>
        </p:scale>
        <p:origin x="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726" y="-2460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8800" y="266704"/>
            <a:ext cx="28273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23" tIns="48561" rIns="97123" bIns="48561" numCol="1" anchor="t" anchorCtr="0" compatLnSpc="1">
            <a:prstTxWarp prst="textNoShape">
              <a:avLst/>
            </a:prstTxWarp>
          </a:bodyPr>
          <a:lstStyle>
            <a:lvl1pPr defTabSz="971883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 smtClean="0"/>
              <a:t>Statistics </a:t>
            </a:r>
            <a:r>
              <a:rPr lang="en-US" altLang="en-US" dirty="0"/>
              <a:t>for Managers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4" y="203204"/>
            <a:ext cx="29384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23" tIns="48561" rIns="97123" bIns="48561" numCol="1" anchor="t" anchorCtr="0" compatLnSpc="1">
            <a:prstTxWarp prst="textNoShape">
              <a:avLst/>
            </a:prstTxWarp>
          </a:bodyPr>
          <a:lstStyle>
            <a:lvl1pPr algn="r" defTabSz="971883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 smtClean="0"/>
              <a:t>V1E  29 July </a:t>
            </a:r>
            <a:r>
              <a:rPr lang="en-US" altLang="en-US" dirty="0" smtClean="0"/>
              <a:t>2015</a:t>
            </a:r>
            <a:endParaRPr lang="en-US" altLang="en-US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19125" y="8991604"/>
            <a:ext cx="45481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23" tIns="48561" rIns="97123" bIns="48561" numCol="1" anchor="b" anchorCtr="0" compatLnSpc="1">
            <a:prstTxWarp prst="textNoShape">
              <a:avLst/>
            </a:prstTxWarp>
          </a:bodyPr>
          <a:lstStyle>
            <a:lvl1pPr defTabSz="971883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 smtClean="0"/>
              <a:t>www.StatLit.org/pdf/2015-Schield-ASA-6up.pdf</a:t>
            </a:r>
            <a:endParaRPr lang="en-US" altLang="en-US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83217" y="8994779"/>
            <a:ext cx="13620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23" tIns="48561" rIns="97123" bIns="48561" numCol="1" anchor="b" anchorCtr="0" compatLnSpc="1">
            <a:prstTxWarp prst="textNoShape">
              <a:avLst/>
            </a:prstTxWarp>
          </a:bodyPr>
          <a:lstStyle>
            <a:lvl1pPr algn="r" defTabSz="971883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Page </a:t>
            </a:r>
            <a:fld id="{FC1EE6B5-FBD1-44D8-B807-AA790ACC5D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7032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23" tIns="48561" rIns="97123" bIns="48561" numCol="1" anchor="t" anchorCtr="0" compatLnSpc="1">
            <a:prstTxWarp prst="textNoShape">
              <a:avLst/>
            </a:prstTxWarp>
          </a:bodyPr>
          <a:lstStyle>
            <a:lvl1pPr defTabSz="971883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23" tIns="48561" rIns="97123" bIns="48561" numCol="1" anchor="t" anchorCtr="0" compatLnSpc="1">
            <a:prstTxWarp prst="textNoShape">
              <a:avLst/>
            </a:prstTxWarp>
          </a:bodyPr>
          <a:lstStyle>
            <a:lvl1pPr algn="r" defTabSz="971883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1 March 20132013</a:t>
            </a:r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2805" y="4560892"/>
            <a:ext cx="5770563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23" tIns="48561" rIns="97123" bIns="485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23" tIns="48561" rIns="97123" bIns="48561" numCol="1" anchor="b" anchorCtr="0" compatLnSpc="1">
            <a:prstTxWarp prst="textNoShape">
              <a:avLst/>
            </a:prstTxWarp>
          </a:bodyPr>
          <a:lstStyle>
            <a:lvl1pPr defTabSz="971883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23" tIns="48561" rIns="97123" bIns="48561" numCol="1" anchor="b" anchorCtr="0" compatLnSpc="1">
            <a:prstTxWarp prst="textNoShape">
              <a:avLst/>
            </a:prstTxWarp>
          </a:bodyPr>
          <a:lstStyle>
            <a:lvl1pPr algn="r" defTabSz="971883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fld id="{B370EAD3-75AD-482E-9F4F-4255BB375B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1046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D78D-5974-43E7-BB74-CAE453079FA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1ACC686-3D74-448B-9EFE-BCAE24CE23B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98DA9E7-7315-4672-9781-D272DA2266C7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58" name="Rectangle 2"/>
          <p:cNvSpPr txBox="1">
            <a:spLocks noGrp="1" noChangeArrowheads="1"/>
          </p:cNvSpPr>
          <p:nvPr/>
        </p:nvSpPr>
        <p:spPr bwMode="auto">
          <a:xfrm>
            <a:off x="12702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59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0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1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09EB9BEE-2A39-45D5-AA60-43A782725BF9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0539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89A73-C2AD-4F3A-971B-FDD715B3778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8370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8371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8372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8373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3CF43579-3F69-428B-8E20-5EF4380723E0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58374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8375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8376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8377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C9A524D-A950-4AD6-B9FD-64383D29C65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5837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79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0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1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5A7E7EA-0C1E-4578-8E45-0391BE8F4CD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58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583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898328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B9A77-D68A-46FB-8AD0-E02A979307C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1442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61443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61444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61445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E564C11B-B729-4FA6-AD0F-809C16E5CC21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906649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B9A77-D68A-46FB-8AD0-E02A979307C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1442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61443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61444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61445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E564C11B-B729-4FA6-AD0F-809C16E5CC21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61184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036263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63246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B9A77-D68A-46FB-8AD0-E02A979307C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1442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61443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61444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61445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E564C11B-B729-4FA6-AD0F-809C16E5CC21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497183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B9A77-D68A-46FB-8AD0-E02A979307C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1442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61443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61444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61445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E564C11B-B729-4FA6-AD0F-809C16E5CC21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en-US" altLang="en-US" sz="1300"/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454787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B9A77-D68A-46FB-8AD0-E02A979307C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1442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61443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61444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61445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E564C11B-B729-4FA6-AD0F-809C16E5CC21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17</a:t>
            </a:fld>
            <a:endParaRPr lang="en-US" altLang="en-US" sz="1300"/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569681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89A73-C2AD-4F3A-971B-FDD715B3778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8370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8371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8372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8373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3CF43579-3F69-428B-8E20-5EF4380723E0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  <p:sp>
        <p:nvSpPr>
          <p:cNvPr id="58374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8375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8376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8377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C9A524D-A950-4AD6-B9FD-64383D29C65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  <p:sp>
        <p:nvSpPr>
          <p:cNvPr id="5837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79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0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1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5A7E7EA-0C1E-4578-8E45-0391BE8F4CD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  <p:sp>
        <p:nvSpPr>
          <p:cNvPr id="58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583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158828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64F860-A31C-4309-B682-A9EDA2740B3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9394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9395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9396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9397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D961ED7E-76AB-4853-986F-1D4D6F65C8CE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  <p:sp>
        <p:nvSpPr>
          <p:cNvPr id="5939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9399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9400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9401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E29B2035-0D02-4CA4-AEE0-DFCB63575D79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  <p:sp>
        <p:nvSpPr>
          <p:cNvPr id="59402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9403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9404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9405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13F207B-164E-4EA0-8666-0B878067312F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  <p:sp>
        <p:nvSpPr>
          <p:cNvPr id="594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594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056413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89A73-C2AD-4F3A-971B-FDD715B3778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8370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8371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8372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8373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3CF43579-3F69-428B-8E20-5EF4380723E0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58374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8375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8376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8377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C9A524D-A950-4AD6-B9FD-64383D29C65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5837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79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0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1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5A7E7EA-0C1E-4578-8E45-0391BE8F4CD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58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583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950892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89A73-C2AD-4F3A-971B-FDD715B3778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8370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8371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8372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8373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3CF43579-3F69-428B-8E20-5EF4380723E0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58374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8375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8376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8377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C9A524D-A950-4AD6-B9FD-64383D29C65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5837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79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0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1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5A7E7EA-0C1E-4578-8E45-0391BE8F4CD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58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583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150611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89A73-C2AD-4F3A-971B-FDD715B3778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8370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8371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8372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8373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3CF43579-3F69-428B-8E20-5EF4380723E0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58374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8375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8376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8377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C9A524D-A950-4AD6-B9FD-64383D29C65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5837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79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0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1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5A7E7EA-0C1E-4578-8E45-0391BE8F4CD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58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583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012907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21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23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F24ED-FA7B-471D-87B0-902EC9C5D72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041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Teaching Teachers Statistical Literacy OnlineTeaching Teachers Statistical Literacy OnlineStatistical Literacy Using Odysseys2Sense2008 StatLit Skills Survey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October 201115 October 2011Jan 7, 2011Fall 2008</a:t>
            </a:r>
          </a:p>
        </p:txBody>
      </p:sp>
      <p:sp>
        <p:nvSpPr>
          <p:cNvPr id="60420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2011SchieldNNN6up.pdf2011SchieldNNN6up.pdf2011SchieldMAA6up.pdf2008SchieldSkillsSurvey6up.pdf</a:t>
            </a:r>
          </a:p>
        </p:txBody>
      </p:sp>
      <p:sp>
        <p:nvSpPr>
          <p:cNvPr id="60421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64C3D3C8-5DBC-429C-B249-A675DB6DD9FF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60422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4" tIns="48557" rIns="97114" bIns="48557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/>
              <a:t>Statistical Literacy at AugsburgSocial Construction of Rankings</a:t>
            </a:r>
          </a:p>
        </p:txBody>
      </p:sp>
      <p:sp>
        <p:nvSpPr>
          <p:cNvPr id="60423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4" tIns="48557" rIns="97114" bIns="48557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300"/>
              <a:t>9 Oct 20108/4/2010</a:t>
            </a:r>
          </a:p>
        </p:txBody>
      </p:sp>
      <p:sp>
        <p:nvSpPr>
          <p:cNvPr id="60424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4" tIns="48557" rIns="97114" bIns="48557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/>
              <a:t>www.StatLit.org/pdf/2010SchieldAugsburg6up.pdfwww.StatLit.org/pdf/2010SchieldASA6up.pdf</a:t>
            </a:r>
          </a:p>
        </p:txBody>
      </p:sp>
      <p:sp>
        <p:nvSpPr>
          <p:cNvPr id="60425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4" tIns="48557" rIns="97114" bIns="48557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72623405-46D5-4BAE-BD86-EDEF4E8798EC}" type="slidenum">
              <a:rPr lang="en-US" altLang="en-US" sz="1300"/>
              <a:pPr algn="r"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60426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2" tIns="48552" rIns="97102" bIns="48552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Social Construction of Rankings</a:t>
            </a:r>
          </a:p>
        </p:txBody>
      </p:sp>
      <p:sp>
        <p:nvSpPr>
          <p:cNvPr id="60427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2" tIns="48552" rIns="97102" bIns="48552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8/4/2010</a:t>
            </a:r>
          </a:p>
        </p:txBody>
      </p:sp>
      <p:sp>
        <p:nvSpPr>
          <p:cNvPr id="60428" name="Rectangle 6"/>
          <p:cNvSpPr txBox="1">
            <a:spLocks noGrp="1" noChangeArrowheads="1"/>
          </p:cNvSpPr>
          <p:nvPr/>
        </p:nvSpPr>
        <p:spPr bwMode="auto">
          <a:xfrm>
            <a:off x="0" y="9121780"/>
            <a:ext cx="40465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2" tIns="48552" rIns="97102" bIns="48552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www.StatLit.org/pdf/2010SchieldASA6up.pdf</a:t>
            </a:r>
          </a:p>
        </p:txBody>
      </p:sp>
      <p:sp>
        <p:nvSpPr>
          <p:cNvPr id="60429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2" tIns="48552" rIns="97102" bIns="48552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5429BE8B-734A-4408-930C-98A9F493B431}" type="slidenum">
              <a:rPr lang="en-US" altLang="en-US" sz="1300"/>
              <a:pPr algn="r"/>
              <a:t>7</a:t>
            </a:fld>
            <a:endParaRPr lang="en-US" altLang="en-US" sz="1300"/>
          </a:p>
        </p:txBody>
      </p:sp>
      <p:sp>
        <p:nvSpPr>
          <p:cNvPr id="60430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2" tIns="48552" rIns="97102" bIns="48552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 StatLit Skills Survey</a:t>
            </a:r>
          </a:p>
        </p:txBody>
      </p:sp>
      <p:sp>
        <p:nvSpPr>
          <p:cNvPr id="60431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2" tIns="48552" rIns="97102" bIns="48552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Fall 2008</a:t>
            </a:r>
          </a:p>
        </p:txBody>
      </p:sp>
      <p:sp>
        <p:nvSpPr>
          <p:cNvPr id="60432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2" tIns="48552" rIns="97102" bIns="48552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2008SchieldSkillsSurvey6up.pdf</a:t>
            </a:r>
          </a:p>
        </p:txBody>
      </p:sp>
      <p:sp>
        <p:nvSpPr>
          <p:cNvPr id="60433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2" tIns="48552" rIns="97102" bIns="48552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8644322-FF47-4E31-BEA4-F5C45A57A5B5}" type="slidenum">
              <a:rPr lang="en-US" altLang="en-US" sz="1300"/>
              <a:pPr algn="r"/>
              <a:t>7</a:t>
            </a:fld>
            <a:endParaRPr lang="en-US" altLang="en-US" sz="1300"/>
          </a:p>
        </p:txBody>
      </p:sp>
      <p:sp>
        <p:nvSpPr>
          <p:cNvPr id="6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12975" y="720725"/>
            <a:ext cx="3070225" cy="2303463"/>
          </a:xfrm>
          <a:ln/>
        </p:spPr>
      </p:sp>
      <p:sp>
        <p:nvSpPr>
          <p:cNvPr id="60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300"/>
              <a:t>We have the top and bottom of this pyramid.</a:t>
            </a:r>
          </a:p>
          <a:p>
            <a:r>
              <a:rPr lang="en-US" altLang="en-US" sz="1300"/>
              <a:t>The Top:  We know where we are headed.  We are clear on our goal. </a:t>
            </a:r>
          </a:p>
          <a:p>
            <a:r>
              <a:rPr lang="en-US" altLang="en-US" sz="1300"/>
              <a:t>Our common goal is to see quantitative literacy grow.</a:t>
            </a:r>
          </a:p>
          <a:p>
            <a:endParaRPr lang="en-US" altLang="en-US" sz="1300"/>
          </a:p>
          <a:p>
            <a:endParaRPr lang="en-US" altLang="en-US" sz="1300"/>
          </a:p>
          <a:p>
            <a:r>
              <a:rPr lang="en-US" altLang="en-US" sz="1300"/>
              <a:t>The bottom: We have the foundation.</a:t>
            </a:r>
          </a:p>
          <a:p>
            <a:r>
              <a:rPr lang="en-US" altLang="en-US" sz="1300"/>
              <a:t>The need for quantitative literacy has been documented. </a:t>
            </a:r>
          </a:p>
          <a:p>
            <a:r>
              <a:rPr lang="en-US" altLang="en-US" sz="1300"/>
              <a:t>The books by Steen and Madison have documented this very clearly.</a:t>
            </a:r>
          </a:p>
          <a:p>
            <a:endParaRPr lang="en-US" altLang="en-US" sz="1300"/>
          </a:p>
          <a:p>
            <a:r>
              <a:rPr lang="en-US" altLang="en-US" sz="1300"/>
              <a:t>So, we have the foundation and we know where we are headed.</a:t>
            </a:r>
          </a:p>
          <a:p>
            <a:r>
              <a:rPr lang="en-US" altLang="en-US" sz="1300"/>
              <a:t>-------------------------------------</a:t>
            </a:r>
          </a:p>
          <a:p>
            <a:r>
              <a:rPr lang="en-US" altLang="en-US" sz="1300"/>
              <a:t>To support an interdisciplinary area, college-wide support is necessary.</a:t>
            </a:r>
          </a:p>
          <a:p>
            <a:r>
              <a:rPr lang="en-US" altLang="en-US" sz="1300"/>
              <a:t>To obtain college-wide support, the subject must have wide faculty support.</a:t>
            </a:r>
          </a:p>
          <a:p>
            <a:r>
              <a:rPr lang="en-US" altLang="en-US" sz="1300"/>
              <a:t>And in today’s climate, it must be assessable.</a:t>
            </a:r>
          </a:p>
          <a:p>
            <a:endParaRPr lang="en-US" altLang="en-US" sz="1300"/>
          </a:p>
          <a:p>
            <a:r>
              <a:rPr lang="en-US" altLang="en-US" sz="1300">
                <a:sym typeface="Wingdings" panose="05000000000000000000" pitchFamily="2" charset="2"/>
              </a:rPr>
              <a:t>Unless QL is a clearly-stated campus-wide goal, </a:t>
            </a:r>
            <a:br>
              <a:rPr lang="en-US" altLang="en-US" sz="1300">
                <a:sym typeface="Wingdings" panose="05000000000000000000" pitchFamily="2" charset="2"/>
              </a:rPr>
            </a:br>
            <a:r>
              <a:rPr lang="en-US" altLang="en-US" sz="1300">
                <a:sym typeface="Wingdings" panose="05000000000000000000" pitchFamily="2" charset="2"/>
              </a:rPr>
              <a:t>QL programs are likely to be transient.</a:t>
            </a:r>
          </a:p>
          <a:p>
            <a:r>
              <a:rPr lang="en-US" altLang="en-US" sz="1300">
                <a:sym typeface="Wingdings" panose="05000000000000000000" pitchFamily="2" charset="2"/>
              </a:rPr>
              <a:t>Interdisciplinary programs cannot survive in a disciplinary world without strong college support</a:t>
            </a:r>
          </a:p>
          <a:p>
            <a:endParaRPr lang="en-US" altLang="en-US" sz="1300">
              <a:sym typeface="Wingdings" panose="05000000000000000000" pitchFamily="2" charset="2"/>
            </a:endParaRPr>
          </a:p>
          <a:p>
            <a:r>
              <a:rPr lang="en-US" altLang="en-US" sz="1300">
                <a:sym typeface="Wingdings" panose="05000000000000000000" pitchFamily="2" charset="2"/>
              </a:rPr>
              <a:t>None of this will not happen unless quantitative literacy is “understandable and teachable.”</a:t>
            </a:r>
          </a:p>
          <a:p>
            <a:r>
              <a:rPr lang="en-US" altLang="en-US" sz="1300">
                <a:sym typeface="Wingdings" panose="05000000000000000000" pitchFamily="2" charset="2"/>
              </a:rPr>
              <a:t>That brings us back to the problems mentioned in the previous slide.</a:t>
            </a:r>
          </a:p>
          <a:p>
            <a:r>
              <a:rPr lang="en-US" altLang="en-US" sz="1300">
                <a:sym typeface="Wingdings" panose="05000000000000000000" pitchFamily="2" charset="2"/>
              </a:rPr>
              <a:t>Quantitative literacy must be “understandable and teachable.” </a:t>
            </a:r>
            <a:br>
              <a:rPr lang="en-US" altLang="en-US" sz="1300">
                <a:sym typeface="Wingdings" panose="05000000000000000000" pitchFamily="2" charset="2"/>
              </a:rPr>
            </a:br>
            <a:r>
              <a:rPr lang="en-US" altLang="en-US" sz="1300">
                <a:sym typeface="Wingdings" panose="05000000000000000000" pitchFamily="2" charset="2"/>
              </a:rPr>
              <a:t>Whether QL is understandable and teachable depends critically on the content of QL.</a:t>
            </a:r>
          </a:p>
          <a:p>
            <a:endParaRPr lang="en-US" altLang="en-US" sz="1300">
              <a:sym typeface="Wingdings" panose="05000000000000000000" pitchFamily="2" charset="2"/>
            </a:endParaRPr>
          </a:p>
          <a:p>
            <a:r>
              <a:rPr lang="en-US" altLang="en-US" sz="1300">
                <a:sym typeface="Wingdings" panose="05000000000000000000" pitchFamily="2" charset="2"/>
              </a:rPr>
              <a:t>&gt; Let’s focus in on some core content of Quantitative Literacy &gt;</a:t>
            </a:r>
          </a:p>
          <a:p>
            <a:endParaRPr lang="en-US" altLang="en-US" sz="130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59370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21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23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F24ED-FA7B-471D-87B0-902EC9C5D72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041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Teaching Teachers Statistical Literacy OnlineTeaching Teachers Statistical Literacy OnlineStatistical Literacy Using Odysseys2Sense2008 StatLit Skills Survey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October 201115 October 2011Jan 7, 2011Fall 2008</a:t>
            </a:r>
          </a:p>
        </p:txBody>
      </p:sp>
      <p:sp>
        <p:nvSpPr>
          <p:cNvPr id="60420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2011SchieldNNN6up.pdf2011SchieldNNN6up.pdf2011SchieldMAA6up.pdf2008SchieldSkillsSurvey6up.pdf</a:t>
            </a:r>
          </a:p>
        </p:txBody>
      </p:sp>
      <p:sp>
        <p:nvSpPr>
          <p:cNvPr id="60421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64C3D3C8-5DBC-429C-B249-A675DB6DD9FF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60422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4" tIns="48557" rIns="97114" bIns="48557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/>
              <a:t>Statistical Literacy at AugsburgSocial Construction of Rankings</a:t>
            </a:r>
          </a:p>
        </p:txBody>
      </p:sp>
      <p:sp>
        <p:nvSpPr>
          <p:cNvPr id="60423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4" tIns="48557" rIns="97114" bIns="48557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300"/>
              <a:t>9 Oct 20108/4/2010</a:t>
            </a:r>
          </a:p>
        </p:txBody>
      </p:sp>
      <p:sp>
        <p:nvSpPr>
          <p:cNvPr id="60424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4" tIns="48557" rIns="97114" bIns="48557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/>
              <a:t>www.StatLit.org/pdf/2010SchieldAugsburg6up.pdfwww.StatLit.org/pdf/2010SchieldASA6up.pdf</a:t>
            </a:r>
          </a:p>
        </p:txBody>
      </p:sp>
      <p:sp>
        <p:nvSpPr>
          <p:cNvPr id="60425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4" tIns="48557" rIns="97114" bIns="48557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72623405-46D5-4BAE-BD86-EDEF4E8798EC}" type="slidenum">
              <a:rPr lang="en-US" altLang="en-US" sz="1300"/>
              <a:pPr algn="r"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60426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2" tIns="48552" rIns="97102" bIns="48552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Social Construction of Rankings</a:t>
            </a:r>
          </a:p>
        </p:txBody>
      </p:sp>
      <p:sp>
        <p:nvSpPr>
          <p:cNvPr id="60427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2" tIns="48552" rIns="97102" bIns="48552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8/4/2010</a:t>
            </a:r>
          </a:p>
        </p:txBody>
      </p:sp>
      <p:sp>
        <p:nvSpPr>
          <p:cNvPr id="60428" name="Rectangle 6"/>
          <p:cNvSpPr txBox="1">
            <a:spLocks noGrp="1" noChangeArrowheads="1"/>
          </p:cNvSpPr>
          <p:nvPr/>
        </p:nvSpPr>
        <p:spPr bwMode="auto">
          <a:xfrm>
            <a:off x="0" y="9121780"/>
            <a:ext cx="40465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2" tIns="48552" rIns="97102" bIns="48552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www.StatLit.org/pdf/2010SchieldASA6up.pdf</a:t>
            </a:r>
          </a:p>
        </p:txBody>
      </p:sp>
      <p:sp>
        <p:nvSpPr>
          <p:cNvPr id="60429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2" tIns="48552" rIns="97102" bIns="48552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5429BE8B-734A-4408-930C-98A9F493B431}" type="slidenum">
              <a:rPr lang="en-US" altLang="en-US" sz="1300"/>
              <a:pPr algn="r"/>
              <a:t>8</a:t>
            </a:fld>
            <a:endParaRPr lang="en-US" altLang="en-US" sz="1300"/>
          </a:p>
        </p:txBody>
      </p:sp>
      <p:sp>
        <p:nvSpPr>
          <p:cNvPr id="60430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2" tIns="48552" rIns="97102" bIns="48552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 StatLit Skills Survey</a:t>
            </a:r>
          </a:p>
        </p:txBody>
      </p:sp>
      <p:sp>
        <p:nvSpPr>
          <p:cNvPr id="60431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2" tIns="48552" rIns="97102" bIns="48552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Fall 2008</a:t>
            </a:r>
          </a:p>
        </p:txBody>
      </p:sp>
      <p:sp>
        <p:nvSpPr>
          <p:cNvPr id="60432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2" tIns="48552" rIns="97102" bIns="48552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2008SchieldSkillsSurvey6up.pdf</a:t>
            </a:r>
          </a:p>
        </p:txBody>
      </p:sp>
      <p:sp>
        <p:nvSpPr>
          <p:cNvPr id="60433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2" tIns="48552" rIns="97102" bIns="48552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8644322-FF47-4E31-BEA4-F5C45A57A5B5}" type="slidenum">
              <a:rPr lang="en-US" altLang="en-US" sz="1300"/>
              <a:pPr algn="r"/>
              <a:t>8</a:t>
            </a:fld>
            <a:endParaRPr lang="en-US" altLang="en-US" sz="1300"/>
          </a:p>
        </p:txBody>
      </p:sp>
      <p:sp>
        <p:nvSpPr>
          <p:cNvPr id="6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12975" y="720725"/>
            <a:ext cx="3070225" cy="2303463"/>
          </a:xfrm>
          <a:ln/>
        </p:spPr>
      </p:sp>
      <p:sp>
        <p:nvSpPr>
          <p:cNvPr id="60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300"/>
              <a:t>We have the top and bottom of this pyramid.</a:t>
            </a:r>
          </a:p>
          <a:p>
            <a:r>
              <a:rPr lang="en-US" altLang="en-US" sz="1300"/>
              <a:t>The Top:  We know where we are headed.  We are clear on our goal. </a:t>
            </a:r>
          </a:p>
          <a:p>
            <a:r>
              <a:rPr lang="en-US" altLang="en-US" sz="1300"/>
              <a:t>Our common goal is to see quantitative literacy grow.</a:t>
            </a:r>
          </a:p>
          <a:p>
            <a:endParaRPr lang="en-US" altLang="en-US" sz="1300"/>
          </a:p>
          <a:p>
            <a:endParaRPr lang="en-US" altLang="en-US" sz="1300"/>
          </a:p>
          <a:p>
            <a:r>
              <a:rPr lang="en-US" altLang="en-US" sz="1300"/>
              <a:t>The bottom: We have the foundation.</a:t>
            </a:r>
          </a:p>
          <a:p>
            <a:r>
              <a:rPr lang="en-US" altLang="en-US" sz="1300"/>
              <a:t>The need for quantitative literacy has been documented. </a:t>
            </a:r>
          </a:p>
          <a:p>
            <a:r>
              <a:rPr lang="en-US" altLang="en-US" sz="1300"/>
              <a:t>The books by Steen and Madison have documented this very clearly.</a:t>
            </a:r>
          </a:p>
          <a:p>
            <a:endParaRPr lang="en-US" altLang="en-US" sz="1300"/>
          </a:p>
          <a:p>
            <a:r>
              <a:rPr lang="en-US" altLang="en-US" sz="1300"/>
              <a:t>So, we have the foundation and we know where we are headed.</a:t>
            </a:r>
          </a:p>
          <a:p>
            <a:r>
              <a:rPr lang="en-US" altLang="en-US" sz="1300"/>
              <a:t>-------------------------------------</a:t>
            </a:r>
          </a:p>
          <a:p>
            <a:r>
              <a:rPr lang="en-US" altLang="en-US" sz="1300"/>
              <a:t>To support an interdisciplinary area, college-wide support is necessary.</a:t>
            </a:r>
          </a:p>
          <a:p>
            <a:r>
              <a:rPr lang="en-US" altLang="en-US" sz="1300"/>
              <a:t>To obtain college-wide support, the subject must have wide faculty support.</a:t>
            </a:r>
          </a:p>
          <a:p>
            <a:r>
              <a:rPr lang="en-US" altLang="en-US" sz="1300"/>
              <a:t>And in today’s climate, it must be assessable.</a:t>
            </a:r>
          </a:p>
          <a:p>
            <a:endParaRPr lang="en-US" altLang="en-US" sz="1300"/>
          </a:p>
          <a:p>
            <a:r>
              <a:rPr lang="en-US" altLang="en-US" sz="1300">
                <a:sym typeface="Wingdings" panose="05000000000000000000" pitchFamily="2" charset="2"/>
              </a:rPr>
              <a:t>Unless QL is a clearly-stated campus-wide goal, </a:t>
            </a:r>
            <a:br>
              <a:rPr lang="en-US" altLang="en-US" sz="1300">
                <a:sym typeface="Wingdings" panose="05000000000000000000" pitchFamily="2" charset="2"/>
              </a:rPr>
            </a:br>
            <a:r>
              <a:rPr lang="en-US" altLang="en-US" sz="1300">
                <a:sym typeface="Wingdings" panose="05000000000000000000" pitchFamily="2" charset="2"/>
              </a:rPr>
              <a:t>QL programs are likely to be transient.</a:t>
            </a:r>
          </a:p>
          <a:p>
            <a:r>
              <a:rPr lang="en-US" altLang="en-US" sz="1300">
                <a:sym typeface="Wingdings" panose="05000000000000000000" pitchFamily="2" charset="2"/>
              </a:rPr>
              <a:t>Interdisciplinary programs cannot survive in a disciplinary world without strong college support</a:t>
            </a:r>
          </a:p>
          <a:p>
            <a:endParaRPr lang="en-US" altLang="en-US" sz="1300">
              <a:sym typeface="Wingdings" panose="05000000000000000000" pitchFamily="2" charset="2"/>
            </a:endParaRPr>
          </a:p>
          <a:p>
            <a:r>
              <a:rPr lang="en-US" altLang="en-US" sz="1300">
                <a:sym typeface="Wingdings" panose="05000000000000000000" pitchFamily="2" charset="2"/>
              </a:rPr>
              <a:t>None of this will not happen unless quantitative literacy is “understandable and teachable.”</a:t>
            </a:r>
          </a:p>
          <a:p>
            <a:r>
              <a:rPr lang="en-US" altLang="en-US" sz="1300">
                <a:sym typeface="Wingdings" panose="05000000000000000000" pitchFamily="2" charset="2"/>
              </a:rPr>
              <a:t>That brings us back to the problems mentioned in the previous slide.</a:t>
            </a:r>
          </a:p>
          <a:p>
            <a:r>
              <a:rPr lang="en-US" altLang="en-US" sz="1300">
                <a:sym typeface="Wingdings" panose="05000000000000000000" pitchFamily="2" charset="2"/>
              </a:rPr>
              <a:t>Quantitative literacy must be “understandable and teachable.” </a:t>
            </a:r>
            <a:br>
              <a:rPr lang="en-US" altLang="en-US" sz="1300">
                <a:sym typeface="Wingdings" panose="05000000000000000000" pitchFamily="2" charset="2"/>
              </a:rPr>
            </a:br>
            <a:r>
              <a:rPr lang="en-US" altLang="en-US" sz="1300">
                <a:sym typeface="Wingdings" panose="05000000000000000000" pitchFamily="2" charset="2"/>
              </a:rPr>
              <a:t>Whether QL is understandable and teachable depends critically on the content of QL.</a:t>
            </a:r>
          </a:p>
          <a:p>
            <a:endParaRPr lang="en-US" altLang="en-US" sz="1300">
              <a:sym typeface="Wingdings" panose="05000000000000000000" pitchFamily="2" charset="2"/>
            </a:endParaRPr>
          </a:p>
          <a:p>
            <a:r>
              <a:rPr lang="en-US" altLang="en-US" sz="1300">
                <a:sym typeface="Wingdings" panose="05000000000000000000" pitchFamily="2" charset="2"/>
              </a:rPr>
              <a:t>&gt; Let’s focus in on some core content of Quantitative Literacy &gt;</a:t>
            </a:r>
          </a:p>
          <a:p>
            <a:endParaRPr lang="en-US" altLang="en-US" sz="130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75361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89A73-C2AD-4F3A-971B-FDD715B3778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8370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8371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8372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8373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3CF43579-3F69-428B-8E20-5EF4380723E0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  <p:sp>
        <p:nvSpPr>
          <p:cNvPr id="58374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8375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8376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8377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C9A524D-A950-4AD6-B9FD-64383D29C65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  <p:sp>
        <p:nvSpPr>
          <p:cNvPr id="5837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79" name="Rectangle 3"/>
          <p:cNvSpPr txBox="1">
            <a:spLocks noGrp="1" noChangeArrowheads="1"/>
          </p:cNvSpPr>
          <p:nvPr/>
        </p:nvSpPr>
        <p:spPr bwMode="auto">
          <a:xfrm>
            <a:off x="4144967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0" name="Rectangle 6"/>
          <p:cNvSpPr txBox="1">
            <a:spLocks noGrp="1" noChangeArrowheads="1"/>
          </p:cNvSpPr>
          <p:nvPr/>
        </p:nvSpPr>
        <p:spPr bwMode="auto">
          <a:xfrm>
            <a:off x="3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1" name="Rectangle 7"/>
          <p:cNvSpPr txBox="1">
            <a:spLocks noGrp="1" noChangeArrowheads="1"/>
          </p:cNvSpPr>
          <p:nvPr/>
        </p:nvSpPr>
        <p:spPr bwMode="auto">
          <a:xfrm>
            <a:off x="4144967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23" tIns="48561" rIns="97123" bIns="48561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5A7E7EA-0C1E-4578-8E45-0391BE8F4CD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  <p:sp>
        <p:nvSpPr>
          <p:cNvPr id="58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583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144898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314700" y="152400"/>
            <a:ext cx="24955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 smtClean="0">
                <a:latin typeface="Arial" panose="020B0604020202020204" pitchFamily="34" charset="0"/>
              </a:rPr>
              <a:t>2015 ASA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33170A-3319-4A0B-8BFD-FEF976CE3C94}" type="slidenum">
              <a:rPr lang="en-US" altLang="en-US"/>
              <a:pPr/>
              <a:t>‹#›</a:t>
            </a:fld>
            <a:endParaRPr lang="en-US" altLang="en-US" b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533400" y="134937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 dirty="0" smtClean="0"/>
              <a:t>V2A</a:t>
            </a: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306933601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3482975" y="152400"/>
            <a:ext cx="21415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575" y="457200"/>
            <a:ext cx="7742238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39243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9243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66DEC6-9B32-40D5-8444-0835B81D8266}" type="slidenum">
              <a:rPr lang="en-US" altLang="en-US"/>
              <a:pPr/>
              <a:t>‹#›</a:t>
            </a:fld>
            <a:endParaRPr lang="en-US" altLang="en-US" b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 bwMode="auto">
          <a:xfrm>
            <a:off x="533400" y="134937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 dirty="0" smtClean="0"/>
              <a:t>V2A</a:t>
            </a:r>
            <a:endParaRPr lang="en-US" altLang="en-US" b="0" dirty="0"/>
          </a:p>
        </p:txBody>
      </p:sp>
      <p:sp>
        <p:nvSpPr>
          <p:cNvPr id="10" name="Rectangle 32"/>
          <p:cNvSpPr>
            <a:spLocks noChangeArrowheads="1"/>
          </p:cNvSpPr>
          <p:nvPr userDrawn="1"/>
        </p:nvSpPr>
        <p:spPr bwMode="auto">
          <a:xfrm>
            <a:off x="3314700" y="152400"/>
            <a:ext cx="24955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 smtClean="0">
                <a:latin typeface="Arial" panose="020B0604020202020204" pitchFamily="34" charset="0"/>
              </a:rPr>
              <a:t>2015 ASA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99610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3575" y="457200"/>
            <a:ext cx="7742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8001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b="1">
                <a:latin typeface="Arial" panose="020B0604020202020204" pitchFamily="34" charset="0"/>
              </a:defRPr>
            </a:lvl1pPr>
          </a:lstStyle>
          <a:p>
            <a:fld id="{15860158-6E81-4BA6-8B6F-5780F71662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1031" name="Rectangle 32"/>
          <p:cNvSpPr>
            <a:spLocks noChangeArrowheads="1"/>
          </p:cNvSpPr>
          <p:nvPr/>
        </p:nvSpPr>
        <p:spPr bwMode="auto">
          <a:xfrm>
            <a:off x="3265488" y="152400"/>
            <a:ext cx="2571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 smtClean="0">
                <a:latin typeface="Arial" panose="020B0604020202020204" pitchFamily="34" charset="0"/>
              </a:rPr>
              <a:t>2015 ASA JSM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533400" y="134937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 dirty="0" smtClean="0"/>
              <a:t>V2A</a:t>
            </a:r>
            <a:endParaRPr lang="en-US" altLang="en-US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908" r:id="rId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EC3C0-0CBF-4A82-A518-05600C80B24B}" type="slidenum">
              <a:rPr lang="en-US" altLang="en-US" sz="1400">
                <a:latin typeface="Arial" panose="020B0604020202020204" pitchFamily="34" charset="0"/>
              </a:rPr>
              <a:pPr/>
              <a:t>1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3675" y="1981200"/>
            <a:ext cx="8820150" cy="46482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b="1" dirty="0" smtClean="0"/>
              <a:t>by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b="1" dirty="0" smtClean="0"/>
              <a:t>Milo Schield, Augsburg College</a:t>
            </a:r>
          </a:p>
          <a:p>
            <a:pPr marL="0" indent="0" algn="ctr">
              <a:buFontTx/>
              <a:buNone/>
            </a:pPr>
            <a:r>
              <a:rPr lang="en-US" altLang="en-US" b="1" i="1" dirty="0" smtClean="0"/>
              <a:t>Member: International Statistical Institute</a:t>
            </a:r>
          </a:p>
          <a:p>
            <a:pPr marL="0" indent="0" algn="ctr">
              <a:buFontTx/>
              <a:buNone/>
            </a:pPr>
            <a:r>
              <a:rPr lang="en-US" altLang="en-US" b="1" i="1" dirty="0" smtClean="0"/>
              <a:t>US Rep: International Statistical Literacy Project</a:t>
            </a:r>
          </a:p>
          <a:p>
            <a:pPr marL="0" indent="0" algn="ctr">
              <a:buFontTx/>
              <a:buNone/>
            </a:pPr>
            <a:r>
              <a:rPr lang="en-US" altLang="en-US" b="1" i="1" dirty="0" smtClean="0"/>
              <a:t>Director, W. M. Keck Statistical Literacy Project</a:t>
            </a:r>
          </a:p>
          <a:p>
            <a:pPr marL="0" indent="0" algn="ctr">
              <a:buFontTx/>
              <a:buNone/>
            </a:pPr>
            <a:r>
              <a:rPr lang="en-US" altLang="en-US" b="1" i="1" dirty="0" smtClean="0"/>
              <a:t>August 11, 2015</a:t>
            </a:r>
            <a:endParaRPr lang="en-US" altLang="en-US" sz="2800" b="1" i="1" dirty="0" smtClean="0"/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Paper: www.StatLit.org/pdf/2015-Schield-ASA.pdf </a:t>
            </a:r>
            <a:br>
              <a:rPr lang="en-US" altLang="en-US" sz="2800" b="1" i="1" dirty="0" smtClean="0"/>
            </a:br>
            <a:r>
              <a:rPr lang="en-US" altLang="en-US" sz="2800" b="1" i="1" dirty="0" smtClean="0"/>
              <a:t>Slides: www.StatLit.org/pdf/2015-Schield-ASA-6up.pdf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dirty="0" smtClean="0">
                <a:latin typeface="Rockwell Extra Bold" panose="02060903040505020403" pitchFamily="18" charset="0"/>
              </a:rPr>
              <a:t>Statistics for Managers</a:t>
            </a:r>
            <a:br>
              <a:rPr lang="en-US" altLang="en-US" b="0" dirty="0" smtClean="0">
                <a:latin typeface="Rockwell Extra Bold" panose="02060903040505020403" pitchFamily="18" charset="0"/>
              </a:rPr>
            </a:br>
            <a:r>
              <a:rPr lang="en-US" altLang="en-US" b="0" dirty="0" smtClean="0">
                <a:latin typeface="Rockwell Extra Bold" panose="02060903040505020403" pitchFamily="18" charset="0"/>
              </a:rPr>
              <a:t>** DRAFT **</a:t>
            </a:r>
            <a:endParaRPr lang="en-US" altLang="en-US" sz="3200" b="0" i="1" dirty="0" smtClean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DDD81A-733D-43C1-847E-11A43565A1FE}" type="slidenum">
              <a:rPr lang="en-US" altLang="en-US" sz="1400">
                <a:latin typeface="Arial" panose="020B0604020202020204" pitchFamily="34" charset="0"/>
              </a:rPr>
              <a:pPr/>
              <a:t>10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0" dirty="0" smtClean="0">
                <a:latin typeface="Rockwell Extra Bold" panose="02060903040505020403" pitchFamily="18" charset="0"/>
              </a:rPr>
              <a:t>Managers Versus</a:t>
            </a:r>
            <a:br>
              <a:rPr lang="en-US" altLang="en-US" sz="2800" b="0" dirty="0" smtClean="0">
                <a:latin typeface="Rockwell Extra Bold" panose="02060903040505020403" pitchFamily="18" charset="0"/>
              </a:rPr>
            </a:br>
            <a:r>
              <a:rPr lang="en-US" altLang="en-US" sz="2800" b="0" dirty="0" smtClean="0">
                <a:latin typeface="Rockwell Extra Bold" panose="02060903040505020403" pitchFamily="18" charset="0"/>
              </a:rPr>
              <a:t>Consumers and </a:t>
            </a:r>
            <a:r>
              <a:rPr lang="en-US" altLang="en-US" sz="2800" b="0" dirty="0" smtClean="0">
                <a:latin typeface="Rockwell Extra Bold" panose="02060903040505020403" pitchFamily="18" charset="0"/>
              </a:rPr>
              <a:t>Producers</a:t>
            </a:r>
            <a:endParaRPr lang="en-US" altLang="en-US" sz="28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150" y="1966913"/>
            <a:ext cx="8794750" cy="475138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843" y="1815999"/>
            <a:ext cx="8567548" cy="496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79058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fld id="{6CF4F80A-FDA3-4339-8411-021C9D62A353}" type="slidenum">
              <a:rPr lang="en-US" altLang="en-US" sz="1400" b="1">
                <a:latin typeface="Arial" panose="020B0604020202020204" pitchFamily="34" charset="0"/>
              </a:rPr>
              <a:pPr algn="ctr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457200"/>
            <a:ext cx="8115300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Statistics for Managers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Table of Contents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2288" y="1731963"/>
            <a:ext cx="8361362" cy="4954587"/>
          </a:xfrm>
        </p:spPr>
        <p:txBody>
          <a:bodyPr/>
          <a:lstStyle/>
          <a:p>
            <a:pPr marL="0" indent="0" defTabSz="454025">
              <a:spcBef>
                <a:spcPts val="1200"/>
              </a:spcBef>
              <a:buNone/>
            </a:pPr>
            <a:r>
              <a:rPr lang="en-US" altLang="en-US" dirty="0" smtClean="0"/>
              <a:t>0.	Introduction/Overview</a:t>
            </a:r>
          </a:p>
          <a:p>
            <a:pPr defTabSz="454025">
              <a:spcBef>
                <a:spcPts val="1200"/>
              </a:spcBef>
              <a:buAutoNum type="arabicPeriod"/>
            </a:pPr>
            <a:r>
              <a:rPr lang="en-US" altLang="en-US" dirty="0" smtClean="0"/>
              <a:t>	Descriptive Statistics: Summarize/present</a:t>
            </a:r>
          </a:p>
          <a:p>
            <a:pPr defTabSz="454025">
              <a:spcBef>
                <a:spcPts val="1200"/>
              </a:spcBef>
              <a:buAutoNum type="arabicPeriod"/>
            </a:pPr>
            <a:r>
              <a:rPr lang="en-US" altLang="en-US" dirty="0" smtClean="0"/>
              <a:t>	Predictive Statistics: Association-based</a:t>
            </a:r>
          </a:p>
          <a:p>
            <a:pPr defTabSz="454025">
              <a:spcBef>
                <a:spcPts val="1200"/>
              </a:spcBef>
              <a:buAutoNum type="arabicPeriod"/>
            </a:pPr>
            <a:r>
              <a:rPr lang="en-US" altLang="en-US" dirty="0" smtClean="0"/>
              <a:t>	Inferential Statistics</a:t>
            </a:r>
          </a:p>
          <a:p>
            <a:pPr defTabSz="454025">
              <a:spcBef>
                <a:spcPts val="1200"/>
              </a:spcBef>
              <a:buFontTx/>
              <a:buAutoNum type="arabicPeriod"/>
            </a:pPr>
            <a:r>
              <a:rPr lang="en-US" altLang="en-US" dirty="0" smtClean="0"/>
              <a:t>	</a:t>
            </a:r>
            <a:r>
              <a:rPr lang="en-US" altLang="en-US" dirty="0"/>
              <a:t>Explanatory Statistics: Association-based</a:t>
            </a:r>
          </a:p>
          <a:p>
            <a:pPr defTabSz="454025">
              <a:spcBef>
                <a:spcPts val="1200"/>
              </a:spcBef>
              <a:buAutoNum type="arabicPeriod"/>
            </a:pPr>
            <a:r>
              <a:rPr lang="en-US" altLang="en-US" dirty="0" smtClean="0"/>
              <a:t> Causal Statistics</a:t>
            </a:r>
          </a:p>
          <a:p>
            <a:pPr defTabSz="454025">
              <a:spcBef>
                <a:spcPts val="1200"/>
              </a:spcBef>
              <a:buAutoNum type="arabicPeriod"/>
            </a:pPr>
            <a:endParaRPr lang="en-US" altLang="en-US" sz="1600" dirty="0"/>
          </a:p>
          <a:p>
            <a:pPr marL="0" indent="0" algn="ctr" defTabSz="454025">
              <a:spcBef>
                <a:spcPts val="0"/>
              </a:spcBef>
              <a:buNone/>
            </a:pPr>
            <a:r>
              <a:rPr lang="en-US" altLang="en-US" sz="2800" dirty="0" smtClean="0">
                <a:latin typeface="Rockwell Extra Bold" panose="02060903040505020403" pitchFamily="18" charset="0"/>
              </a:rPr>
              <a:t>Items in boxes are “new”</a:t>
            </a:r>
            <a:endParaRPr lang="en-US" altLang="en-US" sz="2800" dirty="0" smtClean="0"/>
          </a:p>
          <a:p>
            <a:pPr marL="0" indent="0" algn="ctr" defTabSz="454025">
              <a:spcBef>
                <a:spcPts val="0"/>
              </a:spcBef>
              <a:buNone/>
            </a:pPr>
            <a:r>
              <a:rPr lang="en-US" altLang="en-US" sz="1600" dirty="0" smtClean="0"/>
              <a:t>Smith </a:t>
            </a:r>
            <a:r>
              <a:rPr lang="en-US" altLang="en-US" sz="1600" dirty="0"/>
              <a:t>(2013). Six Types of Analyses</a:t>
            </a:r>
            <a:r>
              <a:rPr lang="en-US" altLang="en-US" sz="1600" dirty="0" smtClean="0"/>
              <a:t>…  DataScientistInsights.com</a:t>
            </a:r>
            <a:r>
              <a:rPr lang="en-US" altLang="en-US" sz="1600" dirty="0" smtClean="0"/>
              <a:t>.</a:t>
            </a:r>
          </a:p>
          <a:p>
            <a:pPr marL="0" indent="0" algn="ctr" defTabSz="454025">
              <a:spcBef>
                <a:spcPts val="0"/>
              </a:spcBef>
              <a:buNone/>
            </a:pPr>
            <a:r>
              <a:rPr lang="en-US" altLang="en-US" sz="1400" dirty="0"/>
              <a:t>http://stats.stackexchange.com/questions/1194/practical-thoughts-on-explanatory-vs-predictive-modeling</a:t>
            </a:r>
            <a:endParaRPr lang="en-US" altLang="en-US" sz="1400" dirty="0" smtClean="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6DEC6-9B32-40D5-8444-0835B81D8266}" type="slidenum">
              <a:rPr lang="en-US" altLang="en-US" smtClean="0"/>
              <a:pPr/>
              <a:t>11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23649374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fld id="{6CF4F80A-FDA3-4339-8411-021C9D62A353}" type="slidenum">
              <a:rPr lang="en-US" altLang="en-US" sz="1400" b="1">
                <a:latin typeface="Arial" panose="020B0604020202020204" pitchFamily="34" charset="0"/>
              </a:rPr>
              <a:pPr algn="ctr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457200"/>
            <a:ext cx="8115300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0. Introduction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17500" y="1731963"/>
            <a:ext cx="8566150" cy="4954587"/>
          </a:xfrm>
        </p:spPr>
        <p:txBody>
          <a:bodyPr/>
          <a:lstStyle/>
          <a:p>
            <a:pPr marL="0" indent="0" defTabSz="454025">
              <a:spcBef>
                <a:spcPts val="0"/>
              </a:spcBef>
              <a:buNone/>
            </a:pPr>
            <a:r>
              <a:rPr lang="en-US" altLang="en-US" dirty="0" smtClean="0"/>
              <a:t>Why Managers need statistics</a:t>
            </a:r>
          </a:p>
          <a:p>
            <a:pPr defTabSz="454025">
              <a:spcBef>
                <a:spcPts val="0"/>
              </a:spcBef>
            </a:pPr>
            <a:r>
              <a:rPr lang="en-US" altLang="en-US" dirty="0" smtClean="0"/>
              <a:t>Data Analytics and Big Data</a:t>
            </a:r>
          </a:p>
          <a:p>
            <a:pPr defTabSz="454025">
              <a:spcBef>
                <a:spcPts val="0"/>
              </a:spcBef>
            </a:pPr>
            <a:r>
              <a:rPr lang="en-US" altLang="en-US" dirty="0" smtClean="0"/>
              <a:t>Coincidence versus skill; Spurious vs real</a:t>
            </a:r>
          </a:p>
          <a:p>
            <a:pPr marL="0" indent="0" defTabSz="454025">
              <a:spcBef>
                <a:spcPts val="1800"/>
              </a:spcBef>
              <a:buNone/>
            </a:pPr>
            <a:r>
              <a:rPr lang="en-US" altLang="en-US" dirty="0" smtClean="0"/>
              <a:t>Statistics are numbers in context:</a:t>
            </a:r>
          </a:p>
          <a:p>
            <a:pPr defTabSz="454025">
              <a:spcBef>
                <a:spcPts val="0"/>
              </a:spcBef>
            </a:pPr>
            <a:r>
              <a:rPr lang="en-US" altLang="en-US" dirty="0" smtClean="0"/>
              <a:t>Statistics: </a:t>
            </a:r>
            <a:r>
              <a:rPr lang="en-US" altLang="en-US" dirty="0"/>
              <a:t>socially </a:t>
            </a:r>
            <a:r>
              <a:rPr lang="en-US" altLang="en-US" dirty="0" smtClean="0"/>
              <a:t>constructed; can be influenced</a:t>
            </a:r>
          </a:p>
          <a:p>
            <a:pPr marL="0" indent="0" defTabSz="454025">
              <a:spcBef>
                <a:spcPts val="0"/>
              </a:spcBef>
              <a:buNone/>
            </a:pPr>
            <a:r>
              <a:rPr lang="en-US" altLang="en-US" dirty="0" smtClean="0"/>
              <a:t>Association is not causation (e.g., randomness)</a:t>
            </a:r>
          </a:p>
          <a:p>
            <a:pPr marL="0" indent="0" defTabSz="454025">
              <a:spcBef>
                <a:spcPts val="1800"/>
              </a:spcBef>
              <a:buNone/>
            </a:pPr>
            <a:r>
              <a:rPr lang="en-US" altLang="en-US" dirty="0" smtClean="0"/>
              <a:t>Take </a:t>
            </a:r>
            <a:r>
              <a:rPr lang="en-US" altLang="en-US" dirty="0"/>
              <a:t>CARE</a:t>
            </a:r>
            <a:r>
              <a:rPr lang="en-US" altLang="en-US" dirty="0"/>
              <a:t> in interpreting </a:t>
            </a:r>
            <a:r>
              <a:rPr lang="en-US" altLang="en-US" dirty="0" smtClean="0"/>
              <a:t>statistics: </a:t>
            </a:r>
            <a:endParaRPr lang="en-US" altLang="en-US" dirty="0"/>
          </a:p>
          <a:p>
            <a:pPr defTabSz="454025">
              <a:spcBef>
                <a:spcPts val="0"/>
              </a:spcBef>
            </a:pPr>
            <a:r>
              <a:rPr lang="en-US" altLang="en-US" dirty="0"/>
              <a:t>Context and </a:t>
            </a:r>
            <a:r>
              <a:rPr lang="en-US" altLang="en-US" dirty="0" smtClean="0"/>
              <a:t>confounding</a:t>
            </a:r>
          </a:p>
          <a:p>
            <a:pPr defTabSz="454025">
              <a:spcBef>
                <a:spcPts val="0"/>
              </a:spcBef>
            </a:pPr>
            <a:r>
              <a:rPr lang="en-US" altLang="en-US" dirty="0" smtClean="0"/>
              <a:t>Assembly, Randomness, Error/bias</a:t>
            </a:r>
          </a:p>
          <a:p>
            <a:pPr marL="0" indent="0" algn="ctr" defTabSz="454025">
              <a:spcBef>
                <a:spcPts val="0"/>
              </a:spcBef>
              <a:buNone/>
            </a:pPr>
            <a:endParaRPr lang="en-US" altLang="en-US" dirty="0" smtClean="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6DEC6-9B32-40D5-8444-0835B81D8266}" type="slidenum">
              <a:rPr lang="en-US" altLang="en-US" smtClean="0"/>
              <a:pPr/>
              <a:t>12</a:t>
            </a:fld>
            <a:endParaRPr lang="en-US" altLang="en-US" b="0"/>
          </a:p>
        </p:txBody>
      </p:sp>
      <p:sp>
        <p:nvSpPr>
          <p:cNvPr id="11" name="Rectangle 10"/>
          <p:cNvSpPr/>
          <p:nvPr/>
        </p:nvSpPr>
        <p:spPr bwMode="auto">
          <a:xfrm>
            <a:off x="206374" y="2273300"/>
            <a:ext cx="8677275" cy="4413250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161410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13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>
                <a:latin typeface="Rockwell Extra Bold" panose="02060903040505020403" pitchFamily="18" charset="0"/>
              </a:rPr>
              <a:t>3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. Broader Scope for 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Statistical 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Significance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6571" y="1789113"/>
            <a:ext cx="8490858" cy="4840287"/>
          </a:xfrm>
        </p:spPr>
        <p:txBody>
          <a:bodyPr/>
          <a:lstStyle/>
          <a:p>
            <a:pPr marL="0" indent="0" defTabSz="454025">
              <a:lnSpc>
                <a:spcPts val="3000"/>
              </a:lnSpc>
              <a:spcBef>
                <a:spcPts val="1200"/>
              </a:spcBef>
              <a:buNone/>
            </a:pPr>
            <a:r>
              <a:rPr lang="en-US" altLang="en-US" sz="2800" dirty="0" smtClean="0"/>
              <a:t>Statistical significance: Less than </a:t>
            </a:r>
            <a:r>
              <a:rPr lang="en-US" altLang="en-US" sz="2800" dirty="0" smtClean="0"/>
              <a:t>a 5</a:t>
            </a:r>
            <a:r>
              <a:rPr lang="en-US" altLang="en-US" sz="2800" dirty="0" smtClean="0"/>
              <a:t>% chance…</a:t>
            </a:r>
          </a:p>
          <a:p>
            <a:pPr marL="0" indent="0" defTabSz="454025">
              <a:lnSpc>
                <a:spcPts val="3000"/>
              </a:lnSpc>
              <a:spcBef>
                <a:spcPts val="1200"/>
              </a:spcBef>
              <a:buNone/>
            </a:pPr>
            <a:r>
              <a:rPr lang="en-US" altLang="en-US" sz="2800" dirty="0" smtClean="0"/>
              <a:t>Name &amp; suit of next card. </a:t>
            </a:r>
            <a:r>
              <a:rPr lang="en-US" altLang="en-US" sz="2800" dirty="0" smtClean="0"/>
              <a:t>  Count </a:t>
            </a:r>
            <a:r>
              <a:rPr lang="en-US" altLang="en-US" sz="2800" dirty="0" smtClean="0"/>
              <a:t>of next two die.  </a:t>
            </a:r>
            <a:br>
              <a:rPr lang="en-US" altLang="en-US" sz="2800" dirty="0" smtClean="0"/>
            </a:br>
            <a:r>
              <a:rPr lang="en-US" altLang="en-US" sz="2800" dirty="0" smtClean="0"/>
              <a:t>Suit of next three cards.  </a:t>
            </a:r>
            <a:r>
              <a:rPr lang="en-US" altLang="en-US" sz="2800" dirty="0" smtClean="0"/>
              <a:t>     Heads/tails </a:t>
            </a:r>
            <a:r>
              <a:rPr lang="en-US" altLang="en-US" sz="2800" dirty="0" smtClean="0"/>
              <a:t>of next five coins. </a:t>
            </a:r>
          </a:p>
          <a:p>
            <a:pPr marL="0" indent="0" defTabSz="454025">
              <a:lnSpc>
                <a:spcPts val="3000"/>
              </a:lnSpc>
              <a:spcBef>
                <a:spcPts val="1200"/>
              </a:spcBef>
              <a:buNone/>
            </a:pPr>
            <a:endParaRPr lang="en-US" altLang="en-US" sz="2800" dirty="0" smtClean="0"/>
          </a:p>
          <a:p>
            <a:pPr marL="0" indent="0" defTabSz="454025">
              <a:lnSpc>
                <a:spcPts val="3000"/>
              </a:lnSpc>
              <a:spcBef>
                <a:spcPts val="1200"/>
              </a:spcBef>
              <a:buNone/>
            </a:pPr>
            <a:r>
              <a:rPr lang="en-US" altLang="en-US" sz="2800" dirty="0" smtClean="0"/>
              <a:t>Correlation &gt; </a:t>
            </a:r>
            <a:r>
              <a:rPr lang="en-US" altLang="en-US" sz="2800" dirty="0" smtClean="0"/>
              <a:t>2/Sqrt(N).    </a:t>
            </a:r>
            <a:r>
              <a:rPr lang="en-US" altLang="en-US" sz="2800" dirty="0" smtClean="0"/>
              <a:t>     N </a:t>
            </a:r>
            <a:r>
              <a:rPr lang="en-US" altLang="en-US" sz="2800" dirty="0" smtClean="0"/>
              <a:t>= # pairs.    For N &gt; 10</a:t>
            </a:r>
          </a:p>
          <a:p>
            <a:pPr marL="0" indent="0" defTabSz="454025">
              <a:lnSpc>
                <a:spcPts val="3000"/>
              </a:lnSpc>
              <a:spcBef>
                <a:spcPts val="1200"/>
              </a:spcBef>
              <a:buNone/>
            </a:pPr>
            <a:r>
              <a:rPr lang="en-US" altLang="en-US" sz="2800" dirty="0" err="1" smtClean="0"/>
              <a:t>Rel</a:t>
            </a:r>
            <a:r>
              <a:rPr lang="en-US" altLang="en-US" sz="2800" dirty="0" smtClean="0"/>
              <a:t>-Risk </a:t>
            </a:r>
            <a:r>
              <a:rPr lang="en-US" altLang="en-US" sz="2800" dirty="0" smtClean="0"/>
              <a:t>&gt; 1 + 2/Sqrt(k1).  </a:t>
            </a:r>
            <a:r>
              <a:rPr lang="en-US" altLang="en-US" sz="2800" dirty="0" smtClean="0"/>
              <a:t>    K1 </a:t>
            </a:r>
            <a:r>
              <a:rPr lang="en-US" altLang="en-US" sz="2800" dirty="0" smtClean="0"/>
              <a:t>= n*p1 for p1 &lt; p2</a:t>
            </a:r>
          </a:p>
          <a:p>
            <a:pPr marL="0" indent="0" defTabSz="454025">
              <a:lnSpc>
                <a:spcPts val="3000"/>
              </a:lnSpc>
              <a:spcBef>
                <a:spcPts val="1200"/>
              </a:spcBef>
              <a:buNone/>
            </a:pPr>
            <a:r>
              <a:rPr lang="en-US" altLang="en-US" sz="2800" dirty="0" smtClean="0"/>
              <a:t>Chi-square </a:t>
            </a:r>
            <a:r>
              <a:rPr lang="en-US" altLang="en-US" sz="2800" dirty="0"/>
              <a:t>&gt; </a:t>
            </a:r>
            <a:r>
              <a:rPr lang="en-US" altLang="en-US" sz="2800" dirty="0" smtClean="0"/>
              <a:t>2N.         		   N = DF + 1 = # Groups</a:t>
            </a:r>
            <a:endParaRPr lang="en-US" altLang="en-US" sz="2800" dirty="0"/>
          </a:p>
          <a:p>
            <a:pPr marL="0" indent="0" defTabSz="454025">
              <a:lnSpc>
                <a:spcPts val="3000"/>
              </a:lnSpc>
              <a:spcBef>
                <a:spcPts val="1200"/>
              </a:spcBef>
              <a:buNone/>
            </a:pPr>
            <a:r>
              <a:rPr lang="en-US" altLang="en-US" sz="2800" dirty="0" smtClean="0"/>
              <a:t>F </a:t>
            </a:r>
            <a:r>
              <a:rPr lang="en-US" altLang="en-US" sz="2800" dirty="0" smtClean="0"/>
              <a:t>&gt; 2.1 + 11/(n-k) + 2/(k-1).  </a:t>
            </a:r>
            <a:r>
              <a:rPr lang="en-US" altLang="en-US" sz="2800" dirty="0" smtClean="0"/>
              <a:t> N </a:t>
            </a:r>
            <a:r>
              <a:rPr lang="en-US" altLang="en-US" sz="2800" dirty="0" smtClean="0"/>
              <a:t>= sample size; k = groups</a:t>
            </a:r>
          </a:p>
          <a:p>
            <a:pPr marL="0" indent="0" defTabSz="454025">
              <a:lnSpc>
                <a:spcPts val="3000"/>
              </a:lnSpc>
              <a:spcBef>
                <a:spcPts val="1200"/>
              </a:spcBef>
              <a:buNone/>
            </a:pPr>
            <a:r>
              <a:rPr lang="en-US" altLang="en-US" sz="2400" dirty="0" smtClean="0"/>
              <a:t>Source</a:t>
            </a:r>
            <a:r>
              <a:rPr lang="en-US" altLang="en-US" sz="2400" dirty="0"/>
              <a:t>: </a:t>
            </a:r>
            <a:r>
              <a:rPr lang="en-US" altLang="en-US" sz="2400" dirty="0" smtClean="0"/>
              <a:t>www.statlit.org/pdf/2015-Schield-StatChat-Slides.pdf</a:t>
            </a:r>
            <a:endParaRPr lang="en-US" altLang="en-US" sz="2800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5"/>
          <p:cNvSpPr/>
          <p:nvPr/>
        </p:nvSpPr>
        <p:spPr bwMode="auto">
          <a:xfrm>
            <a:off x="206374" y="3594100"/>
            <a:ext cx="8677275" cy="2857500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66954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14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3</a:t>
            </a:r>
            <a:r>
              <a:rPr lang="en-US" altLang="en-US" sz="3200" dirty="0" smtClean="0"/>
              <a:t>. Correlation </a:t>
            </a:r>
            <a:r>
              <a:rPr lang="en-US" altLang="en-US" sz="3200" dirty="0"/>
              <a:t>= 93.6%.   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smtClean="0"/>
              <a:t>Isn’t </a:t>
            </a:r>
            <a:r>
              <a:rPr lang="en-US" altLang="en-US" sz="3200" dirty="0"/>
              <a:t>this statistically significant?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9264" y="5867400"/>
            <a:ext cx="8490858" cy="901700"/>
          </a:xfrm>
        </p:spPr>
        <p:txBody>
          <a:bodyPr/>
          <a:lstStyle/>
          <a:p>
            <a:pPr marL="0" indent="0" defTabSz="454025">
              <a:buFontTx/>
              <a:buNone/>
            </a:pPr>
            <a:r>
              <a:rPr lang="en-US" altLang="en-US" sz="2800" b="1" dirty="0" smtClean="0"/>
              <a:t>Normal Statistical Significance </a:t>
            </a:r>
            <a:r>
              <a:rPr lang="en-US" altLang="en-US" sz="2800" b="1" dirty="0"/>
              <a:t>Cutoffs </a:t>
            </a: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r>
              <a:rPr lang="en-US" altLang="en-US" sz="2800" b="1" dirty="0" smtClean="0"/>
              <a:t>      </a:t>
            </a:r>
            <a:r>
              <a:rPr lang="en-US" altLang="en-US" sz="2800" b="1" i="1" dirty="0" smtClean="0"/>
              <a:t>Don’t </a:t>
            </a:r>
            <a:r>
              <a:rPr lang="en-US" altLang="en-US" sz="2800" b="1" i="1" dirty="0"/>
              <a:t>Apply</a:t>
            </a:r>
            <a:r>
              <a:rPr lang="en-US" altLang="en-US" sz="2800" b="1" dirty="0"/>
              <a:t> to Time-Based </a:t>
            </a:r>
            <a:r>
              <a:rPr lang="en-US" altLang="en-US" sz="2800" b="1" dirty="0" smtClean="0"/>
              <a:t>Correlations</a:t>
            </a:r>
            <a:endParaRPr lang="en-US" altLang="en-US" sz="2800" b="1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169" y="1770457"/>
            <a:ext cx="8842131" cy="41123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67399" y="4696230"/>
            <a:ext cx="1947863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www.tylervigen.com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37482639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fld id="{6CF4F80A-FDA3-4339-8411-021C9D62A353}" type="slidenum">
              <a:rPr lang="en-US" altLang="en-US" sz="1400" b="1">
                <a:latin typeface="Arial" panose="020B0604020202020204" pitchFamily="34" charset="0"/>
              </a:rPr>
              <a:pPr algn="ctr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457200"/>
            <a:ext cx="8115300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Conclusion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2288" y="1731963"/>
            <a:ext cx="8361362" cy="4954587"/>
          </a:xfrm>
        </p:spPr>
        <p:txBody>
          <a:bodyPr/>
          <a:lstStyle/>
          <a:p>
            <a:pPr marL="0" indent="0" defTabSz="454025">
              <a:spcBef>
                <a:spcPct val="50000"/>
              </a:spcBef>
              <a:buNone/>
            </a:pPr>
            <a:r>
              <a:rPr lang="en-US" altLang="en-US" dirty="0" smtClean="0"/>
              <a:t>Managers need a statistics curriculum that is better aligned with their work.  A curriculum that focuses primarily on sampling error, confidence intervals and hypothesis tests is of limited value.</a:t>
            </a:r>
          </a:p>
          <a:p>
            <a:pPr marL="0" indent="0" defTabSz="454025">
              <a:spcBef>
                <a:spcPct val="50000"/>
              </a:spcBef>
              <a:buNone/>
            </a:pPr>
            <a:r>
              <a:rPr lang="en-US" altLang="en-US" dirty="0" smtClean="0"/>
              <a:t>This curriculum includes most of the elements of a traditional research course, but changes the balance.  Less probability, derivation and calculation; more descriptive statistics, more explanatory statistics and more causal statistics. 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6DEC6-9B32-40D5-8444-0835B81D8266}" type="slidenum">
              <a:rPr lang="en-US" altLang="en-US" smtClean="0"/>
              <a:pPr/>
              <a:t>15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84360167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fld id="{6CF4F80A-FDA3-4339-8411-021C9D62A353}" type="slidenum">
              <a:rPr lang="en-US" altLang="en-US" sz="1400" b="1">
                <a:latin typeface="Arial" panose="020B0604020202020204" pitchFamily="34" charset="0"/>
              </a:rPr>
              <a:pPr algn="ctr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457200"/>
            <a:ext cx="8115300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References (1)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84150" y="1693863"/>
            <a:ext cx="8793162" cy="4954587"/>
          </a:xfrm>
        </p:spPr>
        <p:txBody>
          <a:bodyPr/>
          <a:lstStyle/>
          <a:p>
            <a:pPr defTabSz="454025">
              <a:spcBef>
                <a:spcPts val="0"/>
              </a:spcBef>
              <a:buNone/>
            </a:pPr>
            <a:r>
              <a:rPr lang="en-US" altLang="en-US" sz="2400" dirty="0"/>
              <a:t>Cook &amp; Campbell (1979</a:t>
            </a:r>
            <a:r>
              <a:rPr lang="en-US" altLang="en-US" sz="2400" dirty="0" smtClean="0"/>
              <a:t>).  Quasi-Experiments.</a:t>
            </a:r>
            <a:endParaRPr lang="en-US" altLang="en-US" sz="2200" dirty="0" smtClean="0"/>
          </a:p>
          <a:p>
            <a:pPr defTabSz="454025">
              <a:spcBef>
                <a:spcPts val="0"/>
              </a:spcBef>
              <a:buNone/>
            </a:pPr>
            <a:r>
              <a:rPr lang="en-US" altLang="en-US" sz="2200" dirty="0" err="1" smtClean="0"/>
              <a:t>Kayaly</a:t>
            </a:r>
            <a:r>
              <a:rPr lang="en-US" altLang="en-US" sz="2200" dirty="0" smtClean="0"/>
              <a:t>, Dina El (2013).  Towards </a:t>
            </a:r>
            <a:r>
              <a:rPr lang="en-US" altLang="en-US" sz="2200" dirty="0"/>
              <a:t>more </a:t>
            </a:r>
            <a:r>
              <a:rPr lang="en-US" altLang="en-US" sz="2200" dirty="0" smtClean="0"/>
              <a:t>real-live </a:t>
            </a:r>
            <a:r>
              <a:rPr lang="en-US" altLang="en-US" sz="2200" dirty="0"/>
              <a:t>teachings of business statistics: a </a:t>
            </a:r>
            <a:r>
              <a:rPr lang="en-US" altLang="en-US" sz="2200" dirty="0" smtClean="0"/>
              <a:t>Review </a:t>
            </a:r>
            <a:r>
              <a:rPr lang="en-US" altLang="en-US" sz="2200" dirty="0"/>
              <a:t>of </a:t>
            </a:r>
            <a:r>
              <a:rPr lang="en-US" altLang="en-US" sz="2200" dirty="0" smtClean="0"/>
              <a:t>Challenges…. www.msm.nl/resources/uploads/2014/02/MSM-WP2013-21.pdf</a:t>
            </a:r>
            <a:endParaRPr lang="en-US" altLang="en-US" sz="2200" dirty="0"/>
          </a:p>
          <a:p>
            <a:pPr marL="0" indent="0" defTabSz="454025">
              <a:spcBef>
                <a:spcPts val="0"/>
              </a:spcBef>
              <a:buNone/>
            </a:pPr>
            <a:r>
              <a:rPr lang="en-US" altLang="en-US" sz="2200" dirty="0" smtClean="0"/>
              <a:t>Leek and Peng (2015). </a:t>
            </a:r>
            <a:r>
              <a:rPr lang="en-US" sz="2200" dirty="0"/>
              <a:t>P-values are just the tip of the </a:t>
            </a:r>
            <a:r>
              <a:rPr lang="en-US" sz="2200" dirty="0" smtClean="0"/>
              <a:t>iceberg. Nature.</a:t>
            </a:r>
            <a:endParaRPr lang="en-US" altLang="en-US" sz="2200" dirty="0" smtClean="0"/>
          </a:p>
          <a:p>
            <a:pPr>
              <a:spcBef>
                <a:spcPts val="300"/>
              </a:spcBef>
              <a:buNone/>
            </a:pPr>
            <a:r>
              <a:rPr lang="en-US" sz="2200" dirty="0" smtClean="0"/>
              <a:t>Schield, M. (2015</a:t>
            </a:r>
            <a:r>
              <a:rPr lang="en-US" sz="2200" dirty="0"/>
              <a:t>). Statistically-Significant Shortcuts. </a:t>
            </a:r>
            <a:r>
              <a:rPr lang="en-US" sz="2200" dirty="0" err="1" smtClean="0"/>
              <a:t>Statchat</a:t>
            </a:r>
            <a:r>
              <a:rPr lang="en-US" sz="2200" dirty="0" smtClean="0"/>
              <a:t>, Macalester.  www.statlit.org/pdf/2015-Schield-StatChat-Slides.pdf</a:t>
            </a:r>
          </a:p>
          <a:p>
            <a:pPr>
              <a:spcBef>
                <a:spcPts val="300"/>
              </a:spcBef>
              <a:buNone/>
            </a:pPr>
            <a:r>
              <a:rPr lang="en-US" sz="2200" dirty="0" smtClean="0"/>
              <a:t>Schield</a:t>
            </a:r>
            <a:r>
              <a:rPr lang="en-US" sz="2200" dirty="0"/>
              <a:t>, M. (2014).  Two Big Ideas for Teaching Big Data: ECOTS. www.statlit.org/pdf/2014-Schield-ECOTS.pdf</a:t>
            </a:r>
          </a:p>
          <a:p>
            <a:pPr>
              <a:spcBef>
                <a:spcPts val="300"/>
              </a:spcBef>
              <a:buNone/>
            </a:pPr>
            <a:r>
              <a:rPr lang="en-US" altLang="en-US" sz="2200" dirty="0"/>
              <a:t>Schield, </a:t>
            </a:r>
            <a:r>
              <a:rPr lang="en-US" altLang="en-US" sz="2200" dirty="0" smtClean="0"/>
              <a:t>M. </a:t>
            </a:r>
            <a:r>
              <a:rPr lang="en-US" altLang="en-US" sz="2200" dirty="0"/>
              <a:t>(2013). R</a:t>
            </a:r>
            <a:r>
              <a:rPr lang="en-US" sz="2200" dirty="0"/>
              <a:t>einventing Business Statistics.   MBAA. </a:t>
            </a:r>
            <a:br>
              <a:rPr lang="en-US" sz="2200" dirty="0"/>
            </a:br>
            <a:r>
              <a:rPr lang="en-US" sz="2200" dirty="0" smtClean="0"/>
              <a:t>www.StatLit.org/pdf/2013-Schield-MBAA.pdf</a:t>
            </a:r>
          </a:p>
          <a:p>
            <a:pPr>
              <a:spcBef>
                <a:spcPts val="300"/>
              </a:spcBef>
              <a:buNone/>
            </a:pPr>
            <a:r>
              <a:rPr lang="en-US" altLang="en-US" sz="2200" dirty="0"/>
              <a:t>Smith (2013). Six Types of Analyses… DataScientistInsights.com</a:t>
            </a:r>
          </a:p>
          <a:p>
            <a:pPr>
              <a:spcBef>
                <a:spcPts val="300"/>
              </a:spcBef>
              <a:buNone/>
            </a:pPr>
            <a:r>
              <a:rPr lang="en-US" altLang="en-US" sz="2200" dirty="0" smtClean="0"/>
              <a:t>Tintle</a:t>
            </a:r>
            <a:r>
              <a:rPr lang="en-US" altLang="en-US" sz="2200" dirty="0"/>
              <a:t>, Chance, Cobb, Rossman, Roy, Swanson and </a:t>
            </a:r>
            <a:r>
              <a:rPr lang="en-US" altLang="en-US" sz="2200" dirty="0" err="1"/>
              <a:t>VanderStoep</a:t>
            </a:r>
            <a:r>
              <a:rPr lang="en-US" altLang="en-US" sz="2200" dirty="0"/>
              <a:t> (2014).  Challenging the state of the art in post-introductory statistics. </a:t>
            </a:r>
            <a:r>
              <a:rPr lang="en-US" altLang="en-US" sz="2200" dirty="0" smtClean="0"/>
              <a:t>ISI</a:t>
            </a:r>
            <a:endParaRPr lang="en-US" altLang="en-US" sz="2200" dirty="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6DEC6-9B32-40D5-8444-0835B81D8266}" type="slidenum">
              <a:rPr lang="en-US" altLang="en-US" smtClean="0"/>
              <a:pPr/>
              <a:t>16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933181617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fld id="{6CF4F80A-FDA3-4339-8411-021C9D62A353}" type="slidenum">
              <a:rPr lang="en-US" altLang="en-US" sz="1400" b="1">
                <a:latin typeface="Arial" panose="020B0604020202020204" pitchFamily="34" charset="0"/>
              </a:rPr>
              <a:pPr algn="ctr">
                <a:lnSpc>
                  <a:spcPct val="100000"/>
                </a:lnSpc>
                <a:spcBef>
                  <a:spcPct val="0"/>
                </a:spcBef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457200"/>
            <a:ext cx="8115300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References (2)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84150" y="1833562"/>
            <a:ext cx="8793162" cy="4814888"/>
          </a:xfrm>
        </p:spPr>
        <p:txBody>
          <a:bodyPr/>
          <a:lstStyle/>
          <a:p>
            <a:pPr marL="347663" indent="-347663" defTabSz="454025">
              <a:buFontTx/>
              <a:buNone/>
            </a:pPr>
            <a:r>
              <a:rPr lang="en-US" altLang="en-US" sz="2400" dirty="0"/>
              <a:t>ASA (2012).  GAISE Report.</a:t>
            </a:r>
            <a:endParaRPr lang="en-US" altLang="en-US" sz="2400" dirty="0">
              <a:sym typeface="Wingdings" panose="05000000000000000000" pitchFamily="2" charset="2"/>
            </a:endParaRPr>
          </a:p>
          <a:p>
            <a:pPr marL="347663" indent="-347663" defTabSz="454025">
              <a:buFontTx/>
              <a:buNone/>
            </a:pPr>
            <a:r>
              <a:rPr lang="en-US" altLang="en-US" sz="2400" dirty="0">
                <a:sym typeface="Wingdings" panose="05000000000000000000" pitchFamily="2" charset="2"/>
              </a:rPr>
              <a:t>Ehrenberg, A. S. C. (1976).  We must preach what is </a:t>
            </a:r>
            <a:r>
              <a:rPr lang="en-US" altLang="en-US" sz="2400" dirty="0" err="1">
                <a:sym typeface="Wingdings" panose="05000000000000000000" pitchFamily="2" charset="2"/>
              </a:rPr>
              <a:t>practised</a:t>
            </a:r>
            <a:r>
              <a:rPr lang="en-US" altLang="en-US" sz="2400" dirty="0">
                <a:sym typeface="Wingdings" panose="05000000000000000000" pitchFamily="2" charset="2"/>
              </a:rPr>
              <a:t>: a radical review of statistical teaching.  </a:t>
            </a:r>
            <a:r>
              <a:rPr lang="en-US" altLang="en-US" sz="2400" i="1" dirty="0">
                <a:sym typeface="Wingdings" panose="05000000000000000000" pitchFamily="2" charset="2"/>
              </a:rPr>
              <a:t>Journal of the Royal Statistical Society</a:t>
            </a:r>
            <a:r>
              <a:rPr lang="en-US" altLang="en-US" sz="2400" dirty="0">
                <a:sym typeface="Wingdings" panose="05000000000000000000" pitchFamily="2" charset="2"/>
              </a:rPr>
              <a:t>, Series D, 25(3),195–208.</a:t>
            </a:r>
          </a:p>
          <a:p>
            <a:pPr>
              <a:spcBef>
                <a:spcPts val="300"/>
              </a:spcBef>
              <a:buNone/>
            </a:pPr>
            <a:r>
              <a:rPr lang="en-US" altLang="en-US" sz="2400" dirty="0"/>
              <a:t>Pearl, D., Garfield, J., delMas, R., </a:t>
            </a:r>
            <a:r>
              <a:rPr lang="en-US" altLang="en-US" sz="2400" dirty="0" err="1"/>
              <a:t>Groth</a:t>
            </a:r>
            <a:r>
              <a:rPr lang="en-US" altLang="en-US" sz="2400" dirty="0"/>
              <a:t>, R., Kaplan, J. McGowan, H., and Lee, H.S. (2012). Connecting Research to Practice in a Culture of Assessment for Introductory College-level Statistics.</a:t>
            </a:r>
            <a:br>
              <a:rPr lang="en-US" altLang="en-US" sz="2400" dirty="0"/>
            </a:br>
            <a:r>
              <a:rPr lang="en-US" altLang="en-US" sz="2000" dirty="0"/>
              <a:t>www.causeweb.org/research/guidelines/ResearchReport_Dec_2012.pdf</a:t>
            </a:r>
          </a:p>
          <a:p>
            <a:pPr>
              <a:spcBef>
                <a:spcPts val="300"/>
              </a:spcBef>
              <a:buNone/>
            </a:pPr>
            <a:r>
              <a:rPr lang="en-US" altLang="en-US" sz="2400" dirty="0"/>
              <a:t>Schield, M. (1996).  </a:t>
            </a:r>
            <a:r>
              <a:rPr lang="en-US" sz="2400" dirty="0"/>
              <a:t>The Goal of Introductory Statistics: MSMESB.  www.statlit.org/pdf/1996Schield-MSMESB.pdf</a:t>
            </a:r>
          </a:p>
          <a:p>
            <a:pPr marL="347663" indent="-347663" defTabSz="454025">
              <a:buFontTx/>
              <a:buNone/>
            </a:pPr>
            <a:r>
              <a:rPr lang="en-US" altLang="en-US" sz="2400" dirty="0" smtClean="0"/>
              <a:t>Schield, M. (2006). Presenting Confounding and Standardization Graphically. </a:t>
            </a:r>
            <a:r>
              <a:rPr lang="en-US" altLang="en-US" sz="2400" i="1" dirty="0" smtClean="0"/>
              <a:t>STATS Magazine</a:t>
            </a:r>
            <a:r>
              <a:rPr lang="en-US" altLang="en-US" sz="2400" dirty="0" smtClean="0"/>
              <a:t>, American Statistical Association. Fall 2006. p 14-18.  </a:t>
            </a:r>
            <a:r>
              <a:rPr lang="en-US" altLang="en-US" sz="2400" u="sng" dirty="0" smtClean="0"/>
              <a:t>www.StatLit.org/pdf/2006SchieldSTATS.pdf</a:t>
            </a:r>
            <a:endParaRPr lang="en-US" sz="2400" dirty="0" smtClean="0"/>
          </a:p>
          <a:p>
            <a:pPr marL="388938" indent="-663575">
              <a:buNone/>
            </a:pPr>
            <a:endParaRPr lang="en-US" altLang="en-US" dirty="0" smtClean="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6DEC6-9B32-40D5-8444-0835B81D8266}" type="slidenum">
              <a:rPr lang="en-US" altLang="en-US" smtClean="0"/>
              <a:pPr/>
              <a:t>17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458476061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DDD81A-733D-43C1-847E-11A43565A1FE}" type="slidenum">
              <a:rPr lang="en-US" altLang="en-US" sz="1400">
                <a:latin typeface="Arial" panose="020B0604020202020204" pitchFamily="34" charset="0"/>
              </a:rPr>
              <a:pPr/>
              <a:t>2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Intro Stats: What are the 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biggest weaknesses?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150" y="1954213"/>
            <a:ext cx="8794750" cy="475138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b="1" dirty="0" smtClean="0"/>
              <a:t>Introductory statistics typically ignores: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altLang="en-US" b="1" dirty="0" smtClean="0"/>
              <a:t>statistics big </a:t>
            </a:r>
            <a:r>
              <a:rPr lang="en-US" altLang="en-US" b="1" dirty="0"/>
              <a:t>contributions</a:t>
            </a:r>
            <a:r>
              <a:rPr lang="en-US" altLang="en-US" dirty="0"/>
              <a:t> to human knowledge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altLang="en-US" b="1" dirty="0" smtClean="0"/>
              <a:t>different goals of statistical users</a:t>
            </a:r>
            <a:endParaRPr lang="en-US" altLang="en-US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altLang="en-US" b="1" dirty="0" smtClean="0"/>
              <a:t>Different kinds of causation</a:t>
            </a:r>
            <a:endParaRPr lang="en-US" altLang="en-US" dirty="0" smtClean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altLang="en-US" b="1" dirty="0" smtClean="0"/>
              <a:t>Confounding.  </a:t>
            </a:r>
            <a:r>
              <a:rPr lang="en-US" altLang="en-US" dirty="0" smtClean="0"/>
              <a:t>Tintle </a:t>
            </a:r>
            <a:r>
              <a:rPr lang="en-US" altLang="en-US" dirty="0"/>
              <a:t>et al. (2014</a:t>
            </a:r>
            <a:r>
              <a:rPr lang="en-US" altLang="en-US" dirty="0" smtClean="0"/>
              <a:t>) &amp; Cornfield </a:t>
            </a:r>
            <a:endParaRPr lang="en-US" altLang="en-US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altLang="en-US" b="1" dirty="0" smtClean="0"/>
              <a:t>differences in study design</a:t>
            </a:r>
            <a:r>
              <a:rPr lang="en-US" altLang="en-US" dirty="0" smtClean="0"/>
              <a:t> (resist confounding)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altLang="en-US" b="1" dirty="0" smtClean="0"/>
              <a:t>big data; </a:t>
            </a:r>
            <a:r>
              <a:rPr lang="en-US" altLang="en-US" dirty="0" smtClean="0"/>
              <a:t>focus on small data</a:t>
            </a:r>
            <a:endParaRPr lang="en-US" altLang="en-US" b="1" dirty="0" smtClean="0"/>
          </a:p>
          <a:p>
            <a:pPr marL="0" indent="0">
              <a:spcBef>
                <a:spcPts val="0"/>
              </a:spcBef>
              <a:buNone/>
            </a:pPr>
            <a:endParaRPr lang="en-US" alt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/>
              <a:t>	</a:t>
            </a:r>
            <a:endParaRPr lang="en-US" alt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altLang="en-US" dirty="0" smtClean="0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79029311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27BB304-BEEB-4AA9-A436-DE114D18CB2B}" type="slidenum">
              <a:rPr lang="en-US" altLang="en-US" sz="1400">
                <a:latin typeface="Arial" panose="020B0604020202020204" pitchFamily="34" charset="0"/>
              </a:rPr>
              <a:pPr/>
              <a:t>3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457200"/>
            <a:ext cx="8115300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1. Statistics Big Contributions 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to Human Knowledge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2288" y="1789113"/>
            <a:ext cx="8115300" cy="4840287"/>
          </a:xfrm>
        </p:spPr>
        <p:txBody>
          <a:bodyPr/>
          <a:lstStyle/>
          <a:p>
            <a:pPr marL="398463" indent="-398463" algn="ctr">
              <a:buFontTx/>
              <a:buNone/>
            </a:pPr>
            <a:r>
              <a:rPr lang="en-US" altLang="en-US" dirty="0" smtClean="0"/>
              <a:t>.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522" y="1935162"/>
            <a:ext cx="8869156" cy="470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36806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DDD81A-733D-43C1-847E-11A43565A1FE}" type="slidenum">
              <a:rPr lang="en-US" altLang="en-US" sz="1400">
                <a:latin typeface="Arial" panose="020B0604020202020204" pitchFamily="34" charset="0"/>
              </a:rPr>
              <a:pPr/>
              <a:t>4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2. Statistical Techniques 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/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Depends 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on 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User’s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 Goal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150" y="2108200"/>
            <a:ext cx="8820150" cy="4476749"/>
          </a:xfrm>
        </p:spPr>
        <p:txBody>
          <a:bodyPr/>
          <a:lstStyle/>
          <a:p>
            <a:pPr>
              <a:lnSpc>
                <a:spcPts val="34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altLang="en-US" b="1" dirty="0" smtClean="0"/>
              <a:t>Describe</a:t>
            </a:r>
            <a:r>
              <a:rPr lang="en-US" altLang="en-US" dirty="0" smtClean="0"/>
              <a:t>: </a:t>
            </a:r>
            <a:r>
              <a:rPr lang="en-US" altLang="en-US" dirty="0" smtClean="0"/>
              <a:t>Summarize </a:t>
            </a:r>
            <a:r>
              <a:rPr lang="en-US" altLang="en-US" dirty="0" smtClean="0"/>
              <a:t>data; </a:t>
            </a:r>
            <a:r>
              <a:rPr lang="en-US" altLang="en-US" dirty="0" smtClean="0"/>
              <a:t>fit to </a:t>
            </a:r>
            <a:r>
              <a:rPr lang="en-US" altLang="en-US" dirty="0" smtClean="0"/>
              <a:t>models</a:t>
            </a:r>
            <a:endParaRPr lang="en-US" altLang="en-US" i="1" dirty="0" smtClean="0"/>
          </a:p>
          <a:p>
            <a:pPr>
              <a:lnSpc>
                <a:spcPts val="3400"/>
              </a:lnSpc>
              <a:spcBef>
                <a:spcPts val="600"/>
              </a:spcBef>
              <a:spcAft>
                <a:spcPts val="2400"/>
              </a:spcAft>
            </a:pPr>
            <a:r>
              <a:rPr lang="en-US" altLang="en-US" b="1" dirty="0" smtClean="0"/>
              <a:t>Predict </a:t>
            </a:r>
            <a:r>
              <a:rPr lang="en-US" altLang="en-US" dirty="0" smtClean="0"/>
              <a:t>using association-based models</a:t>
            </a:r>
          </a:p>
          <a:p>
            <a:pPr>
              <a:lnSpc>
                <a:spcPts val="3400"/>
              </a:lnSpc>
              <a:spcBef>
                <a:spcPts val="600"/>
              </a:spcBef>
              <a:spcAft>
                <a:spcPts val="2400"/>
              </a:spcAft>
            </a:pPr>
            <a:r>
              <a:rPr lang="en-US" altLang="en-US" b="1" dirty="0" smtClean="0"/>
              <a:t>Generalize</a:t>
            </a:r>
            <a:r>
              <a:rPr lang="en-US" altLang="en-US" dirty="0" smtClean="0"/>
              <a:t> from sample statistics; </a:t>
            </a:r>
            <a:r>
              <a:rPr lang="en-US" altLang="en-US" b="1" dirty="0" smtClean="0"/>
              <a:t>infer</a:t>
            </a:r>
            <a:r>
              <a:rPr lang="en-US" altLang="en-US" dirty="0" smtClean="0"/>
              <a:t> that </a:t>
            </a:r>
            <a:br>
              <a:rPr lang="en-US" altLang="en-US" dirty="0" smtClean="0"/>
            </a:br>
            <a:r>
              <a:rPr lang="en-US" altLang="en-US" dirty="0" smtClean="0"/>
              <a:t>an observed association is statistically significant.</a:t>
            </a:r>
          </a:p>
          <a:p>
            <a:pPr>
              <a:lnSpc>
                <a:spcPts val="3400"/>
              </a:lnSpc>
              <a:spcBef>
                <a:spcPts val="600"/>
              </a:spcBef>
              <a:spcAft>
                <a:spcPts val="2400"/>
              </a:spcAft>
            </a:pPr>
            <a:r>
              <a:rPr lang="en-US" altLang="en-US" b="1" dirty="0" smtClean="0"/>
              <a:t>Explain</a:t>
            </a:r>
            <a:r>
              <a:rPr lang="en-US" altLang="en-US" dirty="0" smtClean="0"/>
              <a:t> using association-based connections</a:t>
            </a:r>
            <a:endParaRPr lang="en-US" altLang="en-US" dirty="0" smtClean="0"/>
          </a:p>
          <a:p>
            <a:pPr>
              <a:lnSpc>
                <a:spcPts val="3400"/>
              </a:lnSpc>
              <a:spcBef>
                <a:spcPts val="600"/>
              </a:spcBef>
              <a:spcAft>
                <a:spcPts val="2400"/>
              </a:spcAft>
            </a:pPr>
            <a:r>
              <a:rPr lang="en-US" altLang="en-US" b="1" dirty="0" smtClean="0"/>
              <a:t>Explain</a:t>
            </a:r>
            <a:r>
              <a:rPr lang="en-US" altLang="en-US" dirty="0" smtClean="0"/>
              <a:t> </a:t>
            </a:r>
            <a:r>
              <a:rPr lang="en-US" altLang="en-US" dirty="0"/>
              <a:t>e</a:t>
            </a:r>
            <a:r>
              <a:rPr lang="en-US" altLang="en-US" dirty="0" smtClean="0"/>
              <a:t>ffects </a:t>
            </a:r>
            <a:r>
              <a:rPr lang="en-US" altLang="en-US" dirty="0" smtClean="0"/>
              <a:t>of </a:t>
            </a:r>
            <a:r>
              <a:rPr lang="en-US" altLang="en-US" dirty="0" smtClean="0"/>
              <a:t>causes; </a:t>
            </a:r>
            <a:r>
              <a:rPr lang="en-US" altLang="en-US" dirty="0" smtClean="0"/>
              <a:t>causes of </a:t>
            </a:r>
            <a:r>
              <a:rPr lang="en-US" altLang="en-US" dirty="0" smtClean="0"/>
              <a:t>effects</a:t>
            </a: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84150" y="5651500"/>
            <a:ext cx="8221663" cy="381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92075" y="4756151"/>
            <a:ext cx="8221663" cy="381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5970362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DDD81A-733D-43C1-847E-11A43565A1FE}" type="slidenum">
              <a:rPr lang="en-US" altLang="en-US" sz="1400">
                <a:latin typeface="Arial" panose="020B0604020202020204" pitchFamily="34" charset="0"/>
              </a:rPr>
              <a:pPr/>
              <a:t>5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>
                <a:latin typeface="Rockwell Extra Bold" panose="02060903040505020403" pitchFamily="18" charset="0"/>
              </a:rPr>
              <a:t>3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. Different Kinds of Causation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150" y="1833562"/>
            <a:ext cx="8820150" cy="4751387"/>
          </a:xfrm>
        </p:spPr>
        <p:txBody>
          <a:bodyPr/>
          <a:lstStyle/>
          <a:p>
            <a:pPr>
              <a:lnSpc>
                <a:spcPts val="34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altLang="en-US" b="1" dirty="0" smtClean="0"/>
              <a:t>Experimental causation:  </a:t>
            </a:r>
            <a:r>
              <a:rPr lang="en-US" altLang="en-US" dirty="0" smtClean="0"/>
              <a:t>Repetition of cause </a:t>
            </a:r>
            <a:br>
              <a:rPr lang="en-US" altLang="en-US" dirty="0" smtClean="0"/>
            </a:br>
            <a:r>
              <a:rPr lang="en-US" altLang="en-US" dirty="0" smtClean="0"/>
              <a:t>on same subject produces the same effect.  </a:t>
            </a:r>
          </a:p>
          <a:p>
            <a:pPr>
              <a:lnSpc>
                <a:spcPts val="34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altLang="en-US" b="1" dirty="0" smtClean="0"/>
              <a:t>Fisher causation:</a:t>
            </a:r>
            <a:r>
              <a:rPr lang="en-US" altLang="en-US" dirty="0" smtClean="0"/>
              <a:t> Randomized Controlled Trials statistically control for pre-existing confounders</a:t>
            </a:r>
          </a:p>
          <a:p>
            <a:pPr>
              <a:lnSpc>
                <a:spcPts val="34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altLang="en-US" b="1" dirty="0" smtClean="0"/>
              <a:t>Epidemiological Causation. </a:t>
            </a:r>
            <a:r>
              <a:rPr lang="en-US" altLang="en-US" dirty="0" smtClean="0"/>
              <a:t> Cause is necessary.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dirty="0" smtClean="0"/>
              <a:t>E.g., Cholera epidemic and Broad Street pump.</a:t>
            </a:r>
          </a:p>
          <a:p>
            <a:pPr>
              <a:lnSpc>
                <a:spcPts val="3400"/>
              </a:lnSpc>
              <a:spcBef>
                <a:spcPts val="600"/>
              </a:spcBef>
              <a:spcAft>
                <a:spcPts val="2400"/>
              </a:spcAft>
            </a:pPr>
            <a:r>
              <a:rPr lang="en-US" altLang="en-US" b="1" dirty="0" smtClean="0"/>
              <a:t>Probabilistic Causation: </a:t>
            </a:r>
            <a:r>
              <a:rPr lang="en-US" altLang="en-US" dirty="0" smtClean="0"/>
              <a:t>Cause neither necessary nor sufficient.  E.g., Smoking and lung cancer.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76213" y="5301456"/>
            <a:ext cx="8221663" cy="381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304800" y="4037013"/>
            <a:ext cx="8221663" cy="381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5061999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DDD81A-733D-43C1-847E-11A43565A1FE}" type="slidenum">
              <a:rPr lang="en-US" altLang="en-US" sz="1400">
                <a:latin typeface="Arial" panose="020B0604020202020204" pitchFamily="34" charset="0"/>
              </a:rPr>
              <a:pPr/>
              <a:t>6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4. Confounding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150" y="1833562"/>
            <a:ext cx="8820150" cy="475138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 dirty="0"/>
              <a:t>N</a:t>
            </a:r>
            <a:r>
              <a:rPr lang="en-US" sz="3000" dirty="0" smtClean="0"/>
              <a:t>ot listed </a:t>
            </a:r>
            <a:r>
              <a:rPr lang="en-US" sz="3000" dirty="0"/>
              <a:t>in </a:t>
            </a:r>
            <a:r>
              <a:rPr lang="en-US" sz="3000" dirty="0" smtClean="0"/>
              <a:t>McKenzie's </a:t>
            </a:r>
            <a:r>
              <a:rPr lang="en-US" sz="3000" dirty="0"/>
              <a:t>2004 survey of </a:t>
            </a:r>
            <a:r>
              <a:rPr lang="en-US" sz="3000" dirty="0" smtClean="0"/>
              <a:t>30 </a:t>
            </a:r>
            <a:br>
              <a:rPr lang="en-US" sz="3000" dirty="0" smtClean="0"/>
            </a:br>
            <a:r>
              <a:rPr lang="en-US" sz="3000" dirty="0" smtClean="0"/>
              <a:t>“possible core concepts” in </a:t>
            </a:r>
            <a:r>
              <a:rPr lang="en-US" sz="3000" dirty="0"/>
              <a:t>statistics education. </a:t>
            </a:r>
            <a:endParaRPr lang="en-US" sz="3000" dirty="0" smtClean="0"/>
          </a:p>
          <a:p>
            <a:pPr>
              <a:lnSpc>
                <a:spcPts val="3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3000" dirty="0"/>
              <a:t>Not listed in index of most intro statistics textbooks</a:t>
            </a:r>
          </a:p>
          <a:p>
            <a:pPr>
              <a:lnSpc>
                <a:spcPts val="3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3000" dirty="0" smtClean="0"/>
              <a:t>Featured in Fisher-Cornfield debate on association between smoking and lung cancer.  Cornfield (1958)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 dirty="0" smtClean="0"/>
              <a:t>“Confounding and variations are two major obstacles in learning from data”. Tintle, Cobb, etc. (2013)</a:t>
            </a:r>
            <a:endParaRPr lang="en-US" sz="3000" dirty="0"/>
          </a:p>
          <a:p>
            <a:pPr>
              <a:lnSpc>
                <a:spcPts val="3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3000" dirty="0" smtClean="0"/>
              <a:t>Can be visually demonstrated.  Wainer (2003).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03200" y="5774273"/>
            <a:ext cx="8221663" cy="381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203200" y="3582428"/>
            <a:ext cx="8221663" cy="381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9679249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77" y="1807804"/>
            <a:ext cx="8686464" cy="4905976"/>
          </a:xfrm>
          <a:prstGeom prst="rect">
            <a:avLst/>
          </a:prstGeom>
        </p:spPr>
      </p:pic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fld id="{C5F33951-526A-4A6E-8769-27475D849853}" type="slidenum">
              <a:rPr lang="en-US" altLang="en-US" sz="1400" b="1">
                <a:latin typeface="Arial" panose="020B0604020202020204" pitchFamily="34" charset="0"/>
              </a:rPr>
              <a:pPr algn="ctr"/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457200"/>
            <a:ext cx="8018463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5. Types 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and Grades of Studies: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Strength in Arguments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0050" y="1885950"/>
            <a:ext cx="8296275" cy="4648200"/>
          </a:xfrm>
        </p:spPr>
        <p:txBody>
          <a:bodyPr/>
          <a:lstStyle/>
          <a:p>
            <a:pPr marL="533400" indent="-533400" algn="ctr" defTabSz="454025">
              <a:buFontTx/>
              <a:buNone/>
              <a:tabLst>
                <a:tab pos="914400" algn="l"/>
              </a:tabLst>
            </a:pPr>
            <a:r>
              <a:rPr lang="en-US" altLang="en-US" dirty="0" smtClean="0"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400050" y="5113938"/>
            <a:ext cx="8177279" cy="1625600"/>
          </a:xfrm>
          <a:prstGeom prst="ellipse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02509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137" y="1833562"/>
            <a:ext cx="8490099" cy="5015728"/>
          </a:xfrm>
          <a:prstGeom prst="rect">
            <a:avLst/>
          </a:prstGeom>
        </p:spPr>
      </p:pic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fld id="{C5F33951-526A-4A6E-8769-27475D849853}" type="slidenum">
              <a:rPr lang="en-US" altLang="en-US" sz="1400" b="1">
                <a:latin typeface="Arial" panose="020B0604020202020204" pitchFamily="34" charset="0"/>
              </a:rPr>
              <a:pPr algn="ctr"/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457200"/>
            <a:ext cx="8018463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Details on Quasi-Experiments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0050" y="1885950"/>
            <a:ext cx="8296275" cy="4648200"/>
          </a:xfrm>
        </p:spPr>
        <p:txBody>
          <a:bodyPr/>
          <a:lstStyle/>
          <a:p>
            <a:pPr marL="533400" indent="-533400" defTabSz="454025">
              <a:buFontTx/>
              <a:buNone/>
              <a:tabLst>
                <a:tab pos="914400" algn="l"/>
              </a:tabLst>
            </a:pPr>
            <a:r>
              <a:rPr lang="en-US" altLang="en-US" dirty="0" smtClean="0"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893971" y="5950038"/>
            <a:ext cx="3644723" cy="893673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2047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DDD81A-733D-43C1-847E-11A43565A1FE}" type="slidenum">
              <a:rPr lang="en-US" altLang="en-US" sz="1400">
                <a:latin typeface="Arial" panose="020B0604020202020204" pitchFamily="34" charset="0"/>
              </a:rPr>
              <a:pPr/>
              <a:t>9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Managers have unique needs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150" y="1966913"/>
            <a:ext cx="8794750" cy="47513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dirty="0" smtClean="0"/>
              <a:t>M</a:t>
            </a:r>
            <a:r>
              <a:rPr lang="en-US" altLang="en-US" dirty="0" smtClean="0"/>
              <a:t>ore </a:t>
            </a:r>
            <a:r>
              <a:rPr lang="en-US" altLang="en-US" dirty="0" smtClean="0"/>
              <a:t>breadth than consumers (</a:t>
            </a:r>
            <a:r>
              <a:rPr lang="en-US" altLang="en-US" dirty="0" smtClean="0"/>
              <a:t>stat literacy</a:t>
            </a:r>
            <a:r>
              <a:rPr lang="en-US" altLang="en-US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L</a:t>
            </a:r>
            <a:r>
              <a:rPr lang="en-US" altLang="en-US" dirty="0" smtClean="0"/>
              <a:t>ess </a:t>
            </a:r>
            <a:r>
              <a:rPr lang="en-US" altLang="en-US" dirty="0" smtClean="0"/>
              <a:t>depth than producers (</a:t>
            </a:r>
            <a:r>
              <a:rPr lang="en-US" altLang="en-US" dirty="0" smtClean="0"/>
              <a:t>stat competence</a:t>
            </a:r>
            <a:r>
              <a:rPr lang="en-US" altLang="en-US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dirty="0" smtClean="0"/>
          </a:p>
          <a:p>
            <a:pPr>
              <a:spcBef>
                <a:spcPts val="0"/>
              </a:spcBef>
            </a:pPr>
            <a:r>
              <a:rPr lang="en-US" altLang="en-US" dirty="0"/>
              <a:t>M</a:t>
            </a:r>
            <a:r>
              <a:rPr lang="en-US" altLang="en-US" dirty="0" smtClean="0"/>
              <a:t>ore </a:t>
            </a:r>
            <a:r>
              <a:rPr lang="en-US" altLang="en-US" dirty="0" smtClean="0"/>
              <a:t>emphasis on coincidence, </a:t>
            </a:r>
            <a:r>
              <a:rPr lang="en-US" altLang="en-US" dirty="0" smtClean="0"/>
              <a:t>time-series</a:t>
            </a:r>
            <a:r>
              <a:rPr lang="en-US" altLang="en-US" dirty="0" smtClean="0"/>
              <a:t>, </a:t>
            </a:r>
            <a:r>
              <a:rPr lang="en-US" altLang="en-US" dirty="0" smtClean="0"/>
              <a:t>confounding, observational </a:t>
            </a:r>
            <a:r>
              <a:rPr lang="en-US" altLang="en-US" dirty="0" smtClean="0"/>
              <a:t>studies and causation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M</a:t>
            </a:r>
            <a:r>
              <a:rPr lang="en-US" altLang="en-US" dirty="0" smtClean="0"/>
              <a:t>ore breadth on s</a:t>
            </a:r>
            <a:r>
              <a:rPr lang="en-US" altLang="en-US" dirty="0" smtClean="0"/>
              <a:t>tatistical significance for correlation</a:t>
            </a:r>
            <a:r>
              <a:rPr lang="en-US" altLang="en-US" dirty="0"/>
              <a:t>, </a:t>
            </a:r>
            <a:r>
              <a:rPr lang="en-US" altLang="en-US" dirty="0" smtClean="0"/>
              <a:t>chi-square, comparisons and RR.</a:t>
            </a:r>
          </a:p>
          <a:p>
            <a:pPr>
              <a:spcBef>
                <a:spcPts val="0"/>
              </a:spcBef>
            </a:pPr>
            <a:r>
              <a:rPr lang="en-US" altLang="en-US" dirty="0" smtClean="0"/>
              <a:t>Less depth on inference (e.g., inference, tests)</a:t>
            </a:r>
          </a:p>
          <a:p>
            <a:pPr>
              <a:spcBef>
                <a:spcPts val="0"/>
              </a:spcBef>
            </a:pPr>
            <a:r>
              <a:rPr lang="en-US" altLang="en-US" dirty="0" smtClean="0"/>
              <a:t>More use of Excel</a:t>
            </a:r>
            <a:endParaRPr lang="en-US" altLang="en-US" dirty="0"/>
          </a:p>
          <a:p>
            <a:pPr marL="0" indent="0">
              <a:spcBef>
                <a:spcPts val="0"/>
              </a:spcBef>
              <a:buNone/>
            </a:pPr>
            <a:endParaRPr lang="en-US" altLang="en-US" dirty="0"/>
          </a:p>
          <a:p>
            <a:pPr>
              <a:spcBef>
                <a:spcPts val="0"/>
              </a:spcBef>
            </a:pPr>
            <a:endParaRPr lang="en-US" altLang="en-US" dirty="0" smtClean="0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700322369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96042</TotalTime>
  <Words>1343</Words>
  <Application>Microsoft Office PowerPoint</Application>
  <PresentationFormat>Letter Paper (8.5x11 in)</PresentationFormat>
  <Paragraphs>381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Rockwell Extra Bold</vt:lpstr>
      <vt:lpstr>Times New Roman</vt:lpstr>
      <vt:lpstr>Wingdings</vt:lpstr>
      <vt:lpstr>Default Design</vt:lpstr>
      <vt:lpstr>Statistics for Managers ** DRAFT **</vt:lpstr>
      <vt:lpstr>Intro Stats: What are the  biggest weaknesses?</vt:lpstr>
      <vt:lpstr>1. Statistics Big Contributions  to Human Knowledge</vt:lpstr>
      <vt:lpstr>2. Statistical Techniques  Depends on User’s Goal</vt:lpstr>
      <vt:lpstr>3. Different Kinds of Causation</vt:lpstr>
      <vt:lpstr>4. Confounding</vt:lpstr>
      <vt:lpstr>5. Types and Grades of Studies: Strength in Arguments</vt:lpstr>
      <vt:lpstr>Details on Quasi-Experiments</vt:lpstr>
      <vt:lpstr>Managers have unique needs</vt:lpstr>
      <vt:lpstr>Managers Versus Consumers and Producers</vt:lpstr>
      <vt:lpstr>Statistics for Managers Table of Contents</vt:lpstr>
      <vt:lpstr>0. Introduction</vt:lpstr>
      <vt:lpstr>3. Broader Scope for  Statistical Significance</vt:lpstr>
      <vt:lpstr>3. Correlation = 93.6%.    Isn’t this statistically significant?</vt:lpstr>
      <vt:lpstr>Conclusion</vt:lpstr>
      <vt:lpstr>References (1)</vt:lpstr>
      <vt:lpstr>References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for Managers</dc:title>
  <dc:creator>Milo Schield</dc:creator>
  <dc:description>ww.StatLit.org/pdf/2015-Schield-ASA-6up.pdf</dc:description>
  <cp:lastModifiedBy>Milo Schield</cp:lastModifiedBy>
  <cp:revision>1310</cp:revision>
  <cp:lastPrinted>2015-07-30T17:01:50Z</cp:lastPrinted>
  <dcterms:created xsi:type="dcterms:W3CDTF">1998-11-15T00:57:17Z</dcterms:created>
  <dcterms:modified xsi:type="dcterms:W3CDTF">2015-07-31T01:35:51Z</dcterms:modified>
  <cp:category>Statistical Literacy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C:\982Milo\PowerPt\BallaratTables</vt:lpwstr>
  </property>
</Properties>
</file>