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314" r:id="rId2"/>
    <p:sldId id="836" r:id="rId3"/>
    <p:sldId id="824" r:id="rId4"/>
    <p:sldId id="816" r:id="rId5"/>
    <p:sldId id="817" r:id="rId6"/>
    <p:sldId id="835" r:id="rId7"/>
    <p:sldId id="833" r:id="rId8"/>
    <p:sldId id="834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70" autoAdjust="0"/>
    <p:restoredTop sz="87367" autoAdjust="0"/>
  </p:normalViewPr>
  <p:slideViewPr>
    <p:cSldViewPr snapToGrid="0">
      <p:cViewPr varScale="1">
        <p:scale>
          <a:sx n="112" d="100"/>
          <a:sy n="112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912" y="-24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1" y="266701"/>
            <a:ext cx="47418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>
            <a:lvl1pPr defTabSz="965070"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Statistically-Significant Shortcuts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51350" y="269876"/>
            <a:ext cx="2273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>
            <a:lvl1pPr algn="r" defTabSz="965070">
              <a:defRPr sz="1200" dirty="0" smtClean="0"/>
            </a:lvl1pPr>
          </a:lstStyle>
          <a:p>
            <a:pPr>
              <a:defRPr/>
            </a:pPr>
            <a:r>
              <a:rPr lang="en-US" altLang="en-US" dirty="0" smtClean="0"/>
              <a:t>24 Feb 2015 V0B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775" y="8982076"/>
            <a:ext cx="54244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b" anchorCtr="0" compatLnSpc="1">
            <a:prstTxWarp prst="textNoShape">
              <a:avLst/>
            </a:prstTxWarp>
          </a:bodyPr>
          <a:lstStyle>
            <a:lvl1pPr defTabSz="965070">
              <a:defRPr sz="1200" dirty="0" smtClean="0"/>
            </a:lvl1pPr>
          </a:lstStyle>
          <a:p>
            <a:pPr>
              <a:defRPr/>
            </a:pPr>
            <a:r>
              <a:rPr lang="en-US" altLang="en-US" dirty="0" smtClean="0"/>
              <a:t>2015-Schield-StatChat-Slides.pdf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10264" y="8994776"/>
            <a:ext cx="835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b" anchorCtr="0" compatLnSpc="1">
            <a:prstTxWarp prst="textNoShape">
              <a:avLst/>
            </a:prstTxWarp>
          </a:bodyPr>
          <a:lstStyle>
            <a:lvl1pPr algn="r" defTabSz="965070">
              <a:defRPr sz="1200"/>
            </a:lvl1pPr>
          </a:lstStyle>
          <a:p>
            <a:pPr>
              <a:defRPr/>
            </a:pPr>
            <a:fld id="{73C6A481-45C0-499D-A1BA-D5B0FAC04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890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>
            <a:lvl1pPr defTabSz="965070">
              <a:defRPr sz="1200"/>
            </a:lvl1pPr>
          </a:lstStyle>
          <a:p>
            <a:pPr>
              <a:defRPr/>
            </a:pPr>
            <a:r>
              <a:rPr lang="en-US" altLang="en-US"/>
              <a:t>Logistic Regression 1Y1X in Excel 2013Model Trendline Linear 2Y1X using Excel 2013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>
            <a:lvl1pPr algn="r" defTabSz="965070">
              <a:defRPr sz="1200"/>
            </a:lvl1pPr>
          </a:lstStyle>
          <a:p>
            <a:pPr>
              <a:defRPr/>
            </a:pPr>
            <a:r>
              <a:rPr lang="en-US" altLang="en-US"/>
              <a:t>24 Feb 2014 V0d11/24/2013 V0a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1" y="4560889"/>
            <a:ext cx="5770563" cy="447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b" anchorCtr="0" compatLnSpc="1">
            <a:prstTxWarp prst="textNoShape">
              <a:avLst/>
            </a:prstTxWarp>
          </a:bodyPr>
          <a:lstStyle>
            <a:lvl1pPr defTabSz="965070">
              <a:defRPr sz="1200"/>
            </a:lvl1pPr>
          </a:lstStyle>
          <a:p>
            <a:pPr>
              <a:defRPr/>
            </a:pPr>
            <a:r>
              <a:rPr lang="en-US" altLang="en-US"/>
              <a:t>Model-Logistic-Regression-1Y1X-Excel2013-6up.pdfwww.StatLit.org/pdf/Model-Trendline-Linear-2Y1X-Excel2013-6up.pdf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96" tIns="48298" rIns="96596" bIns="48298" numCol="1" anchor="b" anchorCtr="0" compatLnSpc="1">
            <a:prstTxWarp prst="textNoShape">
              <a:avLst/>
            </a:prstTxWarp>
          </a:bodyPr>
          <a:lstStyle>
            <a:lvl1pPr algn="r" defTabSz="965070">
              <a:defRPr sz="1200"/>
            </a:lvl1pPr>
          </a:lstStyle>
          <a:p>
            <a:pPr>
              <a:defRPr/>
            </a:pPr>
            <a:fld id="{A2561E62-5931-415B-8704-36BFE2A9C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098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Logistic Regression 1Y1X in Excel 2013Model Trendline Linear 2Y1X using Excel 2013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24 Feb 2014 V0d11/24/2013 V0a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Model-Logistic-Regression-1Y1X-Excel2013-6up.pdfwww.StatLit.org/pdf/Model-Trendline-Linear-2Y1X-Excel2013-6up.pdf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338DF5-CEA3-4FF3-9B0E-C92BB0DEB109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50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 Trendline Linear 2Y1X using Excel 2013</a:t>
            </a:r>
          </a:p>
        </p:txBody>
      </p:sp>
      <p:sp>
        <p:nvSpPr>
          <p:cNvPr id="6151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11/24/2013 V0a</a:t>
            </a:r>
          </a:p>
        </p:txBody>
      </p:sp>
      <p:sp>
        <p:nvSpPr>
          <p:cNvPr id="6152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www.StatLit.org/pdf/Model-Trendline-Linear-2Y1X-Excel2013-6up.pdf</a:t>
            </a:r>
          </a:p>
        </p:txBody>
      </p:sp>
      <p:sp>
        <p:nvSpPr>
          <p:cNvPr id="6153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EF66053-BE43-4F25-8292-FAA23C58734D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6154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6155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6156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6157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CF26222-E7D9-4981-AB14-D4EDD1F95269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6158" name="Rectangle 2"/>
          <p:cNvSpPr txBox="1">
            <a:spLocks noGrp="1" noChangeArrowheads="1"/>
          </p:cNvSpPr>
          <p:nvPr/>
        </p:nvSpPr>
        <p:spPr bwMode="auto">
          <a:xfrm>
            <a:off x="1270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6159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6160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6161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F641F05-6907-4C8B-9431-69B9619EC8B1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183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Logistic Regression 1Y1X in Excel 2013Model Trendline Linear 2Y1X using Excel 2013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24 Feb 2014 V0d11/24/2013 V0a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Model-Logistic-Regression-1Y1X-Excel2013-6up.pdfwww.StatLit.org/pdf/Model-Trendline-Linear-2Y1X-Excel2013-6up.pdf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46240-F334-4AD0-AF52-5F833542FC6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8198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 Trendline Linear 2Y1X using Excel 2013</a:t>
            </a:r>
          </a:p>
        </p:txBody>
      </p:sp>
      <p:sp>
        <p:nvSpPr>
          <p:cNvPr id="8199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11/24/2013 V0a</a:t>
            </a:r>
          </a:p>
        </p:txBody>
      </p:sp>
      <p:sp>
        <p:nvSpPr>
          <p:cNvPr id="8200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www.StatLit.org/pdf/Model-Trendline-Linear-2Y1X-Excel2013-6up.pdf</a:t>
            </a:r>
          </a:p>
        </p:txBody>
      </p:sp>
      <p:sp>
        <p:nvSpPr>
          <p:cNvPr id="8201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EEA1BD-C1F6-4D8F-9441-D97AAC37DE8D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8202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8203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8204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8205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DB5A550-E615-4729-B111-DA3A6BFBC19E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8206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8207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8208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8209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8788565-F040-4F38-9665-B5FD9589D6AF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55512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Segmented Regression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2014-Schield-Segmented-Regression-slides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DFEF-B228-4791-B92D-79DEDD78C1F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EF48A-622D-420B-ADA5-9E85BDFE6E37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18442" name="Rectangle 2"/>
          <p:cNvSpPr txBox="1">
            <a:spLocks noGrp="1" noChangeArrowheads="1"/>
          </p:cNvSpPr>
          <p:nvPr/>
        </p:nvSpPr>
        <p:spPr bwMode="auto">
          <a:xfrm>
            <a:off x="1270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3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18444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5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F3F274-F0F5-49F1-A8A5-7B819B4E1395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18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085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Logistic Regression 1Y1X in Excel 2013Model Trendline Linear 2Y1X using Excel 2013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24 Feb 2014 V0d11/24/2013 V0a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Model-Logistic-Regression-1Y1X-Excel2013-6up.pdfwww.StatLit.org/pdf/Model-Trendline-Linear-2Y1X-Excel2013-6up.pdf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46240-F334-4AD0-AF52-5F833542FC6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8198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 Trendline Linear 2Y1X using Excel 2013</a:t>
            </a:r>
          </a:p>
        </p:txBody>
      </p:sp>
      <p:sp>
        <p:nvSpPr>
          <p:cNvPr id="8199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11/24/2013 V0a</a:t>
            </a:r>
          </a:p>
        </p:txBody>
      </p:sp>
      <p:sp>
        <p:nvSpPr>
          <p:cNvPr id="8200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www.StatLit.org/pdf/Model-Trendline-Linear-2Y1X-Excel2013-6up.pdf</a:t>
            </a:r>
          </a:p>
        </p:txBody>
      </p:sp>
      <p:sp>
        <p:nvSpPr>
          <p:cNvPr id="8201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EEA1BD-C1F6-4D8F-9441-D97AAC37DE8D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8202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8203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8204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8205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DB5A550-E615-4729-B111-DA3A6BFBC19E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8206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8207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8208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8209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8788565-F040-4F38-9665-B5FD9589D6AF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481660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Logistic Regression 1Y1X in Excel 2013Model Trendline Linear 2Y1X using Excel 2013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24 Feb 2014 V0d11/24/2013 V0a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Model-Logistic-Regression-1Y1X-Excel2013-6up.pdfwww.StatLit.org/pdf/Model-Trendline-Linear-2Y1X-Excel2013-6up.pdf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9EB3E3-6BD7-47DE-B676-80F2D34060B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4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 Trendline Linear 2Y1X using Excel 2013</a:t>
            </a:r>
          </a:p>
        </p:txBody>
      </p:sp>
      <p:sp>
        <p:nvSpPr>
          <p:cNvPr id="22535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11/24/2013 V0a</a:t>
            </a:r>
          </a:p>
        </p:txBody>
      </p:sp>
      <p:sp>
        <p:nvSpPr>
          <p:cNvPr id="22536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www.StatLit.org/pdf/Model-Trendline-Linear-2Y1X-Excel2013-6up.pdf</a:t>
            </a:r>
          </a:p>
        </p:txBody>
      </p:sp>
      <p:sp>
        <p:nvSpPr>
          <p:cNvPr id="22537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7A8D543-3F8E-4B61-B223-BAC3E6316CF0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2538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22539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22540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22541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182D1A4-2F8A-4B6E-B06A-3EC606885FB8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2542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22543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22544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22545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A0C0C34-E62E-4A33-9370-0A8C97509C85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315984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Segmented Regression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2014-Schield-Segmented-Regression-slides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DFEF-B228-4791-B92D-79DEDD78C1F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EF48A-622D-420B-ADA5-9E85BDFE6E37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18442" name="Rectangle 2"/>
          <p:cNvSpPr txBox="1">
            <a:spLocks noGrp="1" noChangeArrowheads="1"/>
          </p:cNvSpPr>
          <p:nvPr/>
        </p:nvSpPr>
        <p:spPr bwMode="auto">
          <a:xfrm>
            <a:off x="1270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3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18444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5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F3F274-F0F5-49F1-A8A5-7B819B4E1395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18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3687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Logistic Regression 1Y1X in Excel 2013Model Trendline Linear 2Y1X using Excel 2013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24 Feb 2014 V0d11/24/2013 V0a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Model-Logistic-Regression-1Y1X-Excel2013-6up.pdfwww.StatLit.org/pdf/Model-Trendline-Linear-2Y1X-Excel2013-6up.pdf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9" indent="-285712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45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83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21" indent="-228569" defTabSz="96507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59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97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535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73" indent="-228569" defTabSz="96507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79C03B-B1A9-47D5-86E8-15597CF5BC0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Model Trendline Linear 2Y1X using Excel 2013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11/24/2013 V0a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www.StatLit.org/pdf/Model-Trendline-Linear-2Y1X-Excel2013-6up.pdf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5947FB9-0221-4B45-99FA-DFB83AA814AC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36874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36875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36876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36877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B88DA55-6359-4D2F-B59C-B78DABB27804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36878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36879" name="Rectangle 3"/>
          <p:cNvSpPr txBox="1">
            <a:spLocks noGrp="1" noChangeArrowheads="1"/>
          </p:cNvSpPr>
          <p:nvPr/>
        </p:nvSpPr>
        <p:spPr bwMode="auto">
          <a:xfrm>
            <a:off x="4144964" y="0"/>
            <a:ext cx="3170237" cy="4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36880" name="Rectangle 6"/>
          <p:cNvSpPr txBox="1">
            <a:spLocks noGrp="1" noChangeArrowheads="1"/>
          </p:cNvSpPr>
          <p:nvPr/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36881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6" tIns="48298" rIns="96596" bIns="48298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74BC634-CBA6-4F6B-95FA-DEB69B64668D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3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6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330534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Segmented Regression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2014-Schield-Segmented-Regression-slides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675" indent="-280950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084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6808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3946" indent="-225395" defTabSz="96348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084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223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361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2498" indent="-225395" defTabSz="96348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DFEF-B228-4791-B92D-79DEDD78C1F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Analyzing Numbers in the News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 May 2008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2008SchieldNNN6up.pdf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EF48A-622D-420B-ADA5-9E85BDFE6E37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18442" name="Rectangle 2"/>
          <p:cNvSpPr txBox="1">
            <a:spLocks noGrp="1" noChangeArrowheads="1"/>
          </p:cNvSpPr>
          <p:nvPr/>
        </p:nvSpPr>
        <p:spPr bwMode="auto">
          <a:xfrm>
            <a:off x="12701" y="1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3" name="Rectangle 3"/>
          <p:cNvSpPr txBox="1">
            <a:spLocks noGrp="1" noChangeArrowheads="1"/>
          </p:cNvSpPr>
          <p:nvPr/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200"/>
          </a:p>
        </p:txBody>
      </p:sp>
      <p:sp>
        <p:nvSpPr>
          <p:cNvPr id="18444" name="Rectangle 6"/>
          <p:cNvSpPr txBox="1">
            <a:spLocks noGrp="1" noChangeArrowheads="1"/>
          </p:cNvSpPr>
          <p:nvPr/>
        </p:nvSpPr>
        <p:spPr bwMode="auto">
          <a:xfrm>
            <a:off x="1" y="9121777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/>
          </a:p>
        </p:txBody>
      </p:sp>
      <p:sp>
        <p:nvSpPr>
          <p:cNvPr id="18445" name="Rectangle 7"/>
          <p:cNvSpPr txBox="1">
            <a:spLocks noGrp="1" noChangeArrowheads="1"/>
          </p:cNvSpPr>
          <p:nvPr/>
        </p:nvSpPr>
        <p:spPr bwMode="auto">
          <a:xfrm>
            <a:off x="4144964" y="9121777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64" tIns="48281" rIns="96564" bIns="48281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F3F274-F0F5-49F1-A8A5-7B819B4E1395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18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177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800" dirty="0" smtClean="0">
                <a:latin typeface="Arial" panose="020B0604020202020204" pitchFamily="34" charset="0"/>
              </a:rPr>
              <a:t>2015 Schield Food4Thought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609600" y="96838"/>
            <a:ext cx="609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V1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4342-4F70-4C77-8A5A-B90D6F92A098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173128816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AF1BC4-9429-4377-9581-85FDABCDA21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06D6CF-4FCD-4DF7-80B0-6371DF3DA89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350" y="1981200"/>
            <a:ext cx="8772525" cy="46482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100" dirty="0" smtClean="0"/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by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Milo Schield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3600" b="1" i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smtClean="0"/>
              <a:t>Faculty Meeting Feb 17, 2015</a:t>
            </a:r>
            <a:endParaRPr lang="en-US" altLang="en-US" sz="3600" b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2800" b="1" i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smtClean="0"/>
              <a:t>Slides at: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smtClean="0"/>
              <a:t>www.StatLit.org/pdf/</a:t>
            </a:r>
            <a:br>
              <a:rPr lang="en-US" altLang="en-US" sz="3600" b="1" i="1" dirty="0" smtClean="0"/>
            </a:br>
            <a:r>
              <a:rPr lang="en-US" altLang="en-US" sz="3600" b="1" i="1" dirty="0" smtClean="0"/>
              <a:t>2015-Schield-Food4Thought.pdf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4000" b="0" dirty="0" smtClean="0">
                <a:latin typeface="Rockwell Extra Bold" panose="02060903040505020403" pitchFamily="18" charset="0"/>
              </a:rPr>
              <a:t>Augsburg: Above-Average</a:t>
            </a:r>
            <a:br>
              <a:rPr lang="en-US" altLang="en-US" sz="4000" b="0" dirty="0" smtClean="0">
                <a:latin typeface="Rockwell Extra Bold" panose="02060903040505020403" pitchFamily="18" charset="0"/>
              </a:rPr>
            </a:br>
            <a:r>
              <a:rPr lang="en-US" altLang="en-US" sz="4000" b="0" dirty="0" smtClean="0">
                <a:latin typeface="Rockwell Extra Bold" panose="02060903040505020403" pitchFamily="18" charset="0"/>
              </a:rPr>
              <a:t>Value-Added Education</a:t>
            </a:r>
            <a:endParaRPr lang="en-US" altLang="en-US" sz="40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B1510-756B-4436-8213-51396BC8C60A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dirty="0" smtClean="0">
                <a:latin typeface="Rockwell Extra Bold" panose="02060903040505020403" pitchFamily="18" charset="0"/>
              </a:rPr>
              <a:t>Our Hidden Asset</a:t>
            </a:r>
          </a:p>
        </p:txBody>
      </p:sp>
      <p:sp>
        <p:nvSpPr>
          <p:cNvPr id="7172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505618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In the December faculty meeting, President </a:t>
            </a:r>
            <a:r>
              <a:rPr lang="en-US" dirty="0" err="1"/>
              <a:t>Pribbenow</a:t>
            </a:r>
            <a:r>
              <a:rPr lang="en-US" dirty="0"/>
              <a:t> said "Augsburg must leverage its assets."   I agree.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believe that Augsburg has an asset – an </a:t>
            </a:r>
            <a:r>
              <a:rPr lang="en-US" dirty="0" smtClean="0"/>
              <a:t>intellectual asset: an </a:t>
            </a:r>
            <a:r>
              <a:rPr lang="en-US" dirty="0"/>
              <a:t>asset that </a:t>
            </a:r>
            <a:r>
              <a:rPr lang="en-US" dirty="0" smtClean="0"/>
              <a:t>the </a:t>
            </a:r>
            <a:r>
              <a:rPr lang="en-US" dirty="0"/>
              <a:t>faculty </a:t>
            </a:r>
            <a:r>
              <a:rPr lang="en-US" dirty="0" smtClean="0"/>
              <a:t>creates and can be proud of.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This </a:t>
            </a:r>
            <a:r>
              <a:rPr lang="en-US" dirty="0"/>
              <a:t>asset is the </a:t>
            </a:r>
            <a:r>
              <a:rPr lang="en-US" i="1" dirty="0" smtClean="0"/>
              <a:t>Augsburg value-added education</a:t>
            </a:r>
            <a:r>
              <a:rPr lang="en-US" dirty="0" smtClean="0"/>
              <a:t>: </a:t>
            </a:r>
            <a:r>
              <a:rPr lang="en-US" dirty="0"/>
              <a:t>the intellectual improvement that Augsburg provides for </a:t>
            </a:r>
            <a:r>
              <a:rPr lang="en-US" dirty="0" smtClean="0"/>
              <a:t>its </a:t>
            </a:r>
            <a:r>
              <a:rPr lang="en-US" dirty="0"/>
              <a:t>students. 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907310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1A3F6A-38B8-4B08-AC7E-256390A6069D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9875" y="1879600"/>
            <a:ext cx="8423275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CLA: College Learning Assessment</a:t>
            </a:r>
          </a:p>
          <a:p>
            <a:pPr marL="0" indent="0">
              <a:buNone/>
            </a:pPr>
            <a:r>
              <a:rPr lang="en-US" dirty="0" smtClean="0"/>
              <a:t>A 90 minute test of critical thinking.</a:t>
            </a:r>
          </a:p>
          <a:p>
            <a:pPr marL="0" indent="0">
              <a:buNone/>
            </a:pPr>
            <a:r>
              <a:rPr lang="en-US" dirty="0"/>
              <a:t>Involves students writing essays involving claims and reasons (arguments). </a:t>
            </a:r>
          </a:p>
          <a:p>
            <a:pPr marL="0" indent="0">
              <a:buNone/>
            </a:pPr>
            <a:r>
              <a:rPr lang="en-US" dirty="0" smtClean="0"/>
              <a:t>I think this is the best 90 minute test of critical thinking currently available. </a:t>
            </a:r>
          </a:p>
          <a:p>
            <a:pPr marL="0" indent="0">
              <a:buNone/>
            </a:pPr>
            <a:r>
              <a:rPr lang="en-US" dirty="0"/>
              <a:t>Given to Freshman and to Seniors.</a:t>
            </a:r>
          </a:p>
          <a:p>
            <a:pPr marL="0" indent="0">
              <a:buNone/>
            </a:pPr>
            <a:r>
              <a:rPr lang="en-US" dirty="0"/>
              <a:t>Used by over </a:t>
            </a:r>
            <a:r>
              <a:rPr lang="en-US" dirty="0" smtClean="0"/>
              <a:t>170 </a:t>
            </a:r>
            <a:r>
              <a:rPr lang="en-US" dirty="0"/>
              <a:t>US colleges and universities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>
                <a:latin typeface="Rockwell Extra Bold" panose="02060903040505020403" pitchFamily="18" charset="0"/>
              </a:rPr>
              <a:t>Value-Added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Education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Measured by the CLA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B1510-756B-4436-8213-51396BC8C60A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College Learning Assessment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(CLA)</a:t>
            </a:r>
          </a:p>
        </p:txBody>
      </p:sp>
      <p:sp>
        <p:nvSpPr>
          <p:cNvPr id="7172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505618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87" y="1439349"/>
            <a:ext cx="8324576" cy="5274271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322CFE8-1184-435A-9324-12DF0BD82A18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dirty="0" smtClean="0">
                <a:latin typeface="Rockwell Extra Bold" panose="02060903040505020403" pitchFamily="18" charset="0"/>
              </a:rPr>
              <a:t>.</a:t>
            </a:r>
          </a:p>
        </p:txBody>
      </p:sp>
      <p:sp>
        <p:nvSpPr>
          <p:cNvPr id="13316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r>
              <a:rPr lang="en-US" altLang="en-US" dirty="0" smtClean="0"/>
              <a:t>.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6" y="703869"/>
            <a:ext cx="8999930" cy="5355099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1A3F6A-38B8-4B08-AC7E-256390A6069D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9875" y="1879600"/>
            <a:ext cx="8423275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Augsburg </a:t>
            </a:r>
            <a:r>
              <a:rPr lang="en-US" dirty="0"/>
              <a:t>is </a:t>
            </a:r>
            <a:r>
              <a:rPr lang="en-US" i="1" dirty="0" smtClean="0"/>
              <a:t>above-average</a:t>
            </a:r>
            <a:r>
              <a:rPr lang="en-US" dirty="0" smtClean="0"/>
              <a:t> </a:t>
            </a:r>
            <a:r>
              <a:rPr lang="en-US" dirty="0"/>
              <a:t>in adding value:</a:t>
            </a:r>
          </a:p>
          <a:p>
            <a:pPr lvl="0"/>
            <a:r>
              <a:rPr lang="en-US" dirty="0"/>
              <a:t>in critical reading and evaluation.</a:t>
            </a:r>
          </a:p>
          <a:p>
            <a:pPr lvl="0"/>
            <a:r>
              <a:rPr lang="en-US" dirty="0"/>
              <a:t>in scientific and quantitative reasoning.</a:t>
            </a:r>
          </a:p>
          <a:p>
            <a:pPr lvl="0"/>
            <a:r>
              <a:rPr lang="en-US" dirty="0"/>
              <a:t>in argumentation.</a:t>
            </a:r>
          </a:p>
          <a:p>
            <a:pPr marL="0" indent="0">
              <a:buNone/>
            </a:pPr>
            <a:r>
              <a:rPr lang="en-US" dirty="0" smtClean="0"/>
              <a:t>I teach </a:t>
            </a:r>
            <a:r>
              <a:rPr lang="en-US" dirty="0"/>
              <a:t>statistical </a:t>
            </a:r>
            <a:r>
              <a:rPr lang="en-US" dirty="0" smtClean="0"/>
              <a:t>literacy; </a:t>
            </a:r>
            <a:r>
              <a:rPr lang="en-US" dirty="0"/>
              <a:t>I am aware of lots of statistical </a:t>
            </a:r>
            <a:r>
              <a:rPr lang="en-US" dirty="0" smtClean="0"/>
              <a:t>problems.  </a:t>
            </a:r>
          </a:p>
          <a:p>
            <a:pPr marL="0" indent="0">
              <a:buNone/>
            </a:pPr>
            <a:r>
              <a:rPr lang="en-US" dirty="0" smtClean="0"/>
              <a:t>But I have taught remedial critical thinking.  I think these statistics reflect what we are doing. 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250886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3E072F5-5CF6-4A2B-9822-0D603EE186BC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dirty="0" smtClean="0">
                <a:latin typeface="Rockwell Extra Bold" panose="02060903040505020403" pitchFamily="18" charset="0"/>
              </a:rPr>
              <a:t>Closing</a:t>
            </a:r>
          </a:p>
        </p:txBody>
      </p:sp>
      <p:sp>
        <p:nvSpPr>
          <p:cNvPr id="13316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 smtClean="0"/>
              <a:t>Touting </a:t>
            </a:r>
            <a:r>
              <a:rPr lang="en-US" dirty="0"/>
              <a:t>Augsburg as a leader in </a:t>
            </a:r>
            <a:r>
              <a:rPr lang="en-US" i="1" dirty="0" smtClean="0"/>
              <a:t>value-added </a:t>
            </a:r>
            <a:r>
              <a:rPr lang="en-US" i="1" dirty="0"/>
              <a:t>education</a:t>
            </a:r>
            <a:r>
              <a:rPr lang="en-US" dirty="0"/>
              <a:t> will enhance our reputation and allow us to attract more students.     </a:t>
            </a:r>
            <a:endParaRPr lang="en-US" dirty="0" smtClean="0"/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 smtClean="0"/>
              <a:t>Adding value is </a:t>
            </a:r>
            <a:r>
              <a:rPr lang="en-US" dirty="0"/>
              <a:t>something we </a:t>
            </a:r>
            <a:r>
              <a:rPr lang="en-US" dirty="0" smtClean="0"/>
              <a:t>do </a:t>
            </a:r>
            <a:r>
              <a:rPr lang="en-US" dirty="0"/>
              <a:t>already.   </a:t>
            </a:r>
            <a:r>
              <a:rPr lang="en-US" dirty="0" smtClean="0"/>
              <a:t>This </a:t>
            </a:r>
            <a:r>
              <a:rPr lang="en-US" dirty="0"/>
              <a:t>is something we can do better.   </a:t>
            </a:r>
            <a:endParaRPr lang="en-US" dirty="0" smtClean="0"/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 smtClean="0"/>
              <a:t>To survive tough times, we – as a faculty – should commit to doing this well.   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 smtClean="0"/>
              <a:t>Food for thought!</a:t>
            </a:r>
            <a:endParaRPr lang="en-US" altLang="en-US" dirty="0" smtClean="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1A3F6A-38B8-4B08-AC7E-256390A6069D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9875" y="1879600"/>
            <a:ext cx="8423275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I'd like to see our faculty support the CLA challenge.  I think we can do even more to help our students construct arguments that are strong, sound and persuasive while being sensitive to the views and opinions of others.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I'd </a:t>
            </a:r>
            <a:r>
              <a:rPr lang="en-US" dirty="0"/>
              <a:t>like to see us require that all entering students and all graduating students take this assessment – with the option to have their scores recorded on their transcript. 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I’d Like ….</a:t>
            </a:r>
          </a:p>
        </p:txBody>
      </p:sp>
    </p:spTree>
    <p:extLst>
      <p:ext uri="{BB962C8B-B14F-4D97-AF65-F5344CB8AC3E}">
        <p14:creationId xmlns:p14="http://schemas.microsoft.com/office/powerpoint/2010/main" val="324204834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94216</TotalTime>
  <Words>597</Words>
  <Application>Microsoft Office PowerPoint</Application>
  <PresentationFormat>Letter Paper (8.5x11 in)</PresentationFormat>
  <Paragraphs>139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Rockwell Extra Bold</vt:lpstr>
      <vt:lpstr>Times New Roman</vt:lpstr>
      <vt:lpstr>3_Default Design</vt:lpstr>
      <vt:lpstr>Augsburg: Above-Average Value-Added Education</vt:lpstr>
      <vt:lpstr>Our Hidden Asset</vt:lpstr>
      <vt:lpstr>Value-Added Education Measured by the CLA</vt:lpstr>
      <vt:lpstr>College Learning Assessment (CLA)</vt:lpstr>
      <vt:lpstr>.</vt:lpstr>
      <vt:lpstr>Summary</vt:lpstr>
      <vt:lpstr>Closing</vt:lpstr>
      <vt:lpstr>I’d Like ….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Statistically-Significant Shortcuts</dc:title>
  <dc:subject>StatChat</dc:subject>
  <dc:creator>Milo Schield</dc:creator>
  <cp:lastModifiedBy>Milo Schield</cp:lastModifiedBy>
  <cp:revision>1291</cp:revision>
  <cp:lastPrinted>2015-02-18T04:46:15Z</cp:lastPrinted>
  <dcterms:created xsi:type="dcterms:W3CDTF">1998-11-15T00:57:17Z</dcterms:created>
  <dcterms:modified xsi:type="dcterms:W3CDTF">2015-02-19T10:48:54Z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