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5" r:id="rId1"/>
  </p:sldMasterIdLst>
  <p:notesMasterIdLst>
    <p:notesMasterId r:id="rId10"/>
  </p:notesMasterIdLst>
  <p:handoutMasterIdLst>
    <p:handoutMasterId r:id="rId11"/>
  </p:handoutMasterIdLst>
  <p:sldIdLst>
    <p:sldId id="314" r:id="rId2"/>
    <p:sldId id="816" r:id="rId3"/>
    <p:sldId id="765" r:id="rId4"/>
    <p:sldId id="817" r:id="rId5"/>
    <p:sldId id="824" r:id="rId6"/>
    <p:sldId id="834" r:id="rId7"/>
    <p:sldId id="833" r:id="rId8"/>
    <p:sldId id="807" r:id="rId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153B"/>
    <a:srgbClr val="79163B"/>
    <a:srgbClr val="642832"/>
    <a:srgbClr val="8C0046"/>
    <a:srgbClr val="CC0000"/>
    <a:srgbClr val="8000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70" autoAdjust="0"/>
    <p:restoredTop sz="87367" autoAdjust="0"/>
  </p:normalViewPr>
  <p:slideViewPr>
    <p:cSldViewPr snapToGrid="0">
      <p:cViewPr varScale="1">
        <p:scale>
          <a:sx n="112" d="100"/>
          <a:sy n="112" d="100"/>
        </p:scale>
        <p:origin x="11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318" y="7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8800" y="266700"/>
            <a:ext cx="4741863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09" tIns="48305" rIns="96609" bIns="48305" numCol="1" anchor="t" anchorCtr="0" compatLnSpc="1">
            <a:prstTxWarp prst="textNoShape">
              <a:avLst/>
            </a:prstTxWarp>
          </a:bodyPr>
          <a:lstStyle>
            <a:lvl1pPr defTabSz="965200">
              <a:defRPr sz="1300" dirty="0" smtClean="0"/>
            </a:lvl1pPr>
          </a:lstStyle>
          <a:p>
            <a:pPr>
              <a:defRPr/>
            </a:pPr>
            <a:r>
              <a:rPr lang="en-US" altLang="en-US"/>
              <a:t>Statistically-Significant Shortcuts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51350" y="269875"/>
            <a:ext cx="22733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09" tIns="48305" rIns="96609" bIns="48305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dirty="0" smtClean="0"/>
            </a:lvl1pPr>
          </a:lstStyle>
          <a:p>
            <a:pPr>
              <a:defRPr/>
            </a:pPr>
            <a:r>
              <a:rPr lang="en-US" altLang="en-US" dirty="0" smtClean="0"/>
              <a:t>24 Feb 2015 V0C</a:t>
            </a:r>
            <a:endParaRPr lang="en-US" alt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775" y="8982075"/>
            <a:ext cx="542448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09" tIns="48305" rIns="96609" bIns="48305" numCol="1" anchor="b" anchorCtr="0" compatLnSpc="1">
            <a:prstTxWarp prst="textNoShape">
              <a:avLst/>
            </a:prstTxWarp>
          </a:bodyPr>
          <a:lstStyle>
            <a:lvl1pPr defTabSz="965200">
              <a:defRPr sz="1300" dirty="0" smtClean="0"/>
            </a:lvl1pPr>
          </a:lstStyle>
          <a:p>
            <a:pPr>
              <a:defRPr/>
            </a:pPr>
            <a:r>
              <a:rPr lang="en-US" altLang="en-US" dirty="0" smtClean="0"/>
              <a:t>2015-Schield-StatChat-Slides.pdf</a:t>
            </a:r>
            <a:endParaRPr lang="en-US" alt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10263" y="8994775"/>
            <a:ext cx="835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09" tIns="48305" rIns="96609" bIns="48305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73C6A481-45C0-499D-A1BA-D5B0FAC045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7890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09" tIns="48305" rIns="96609" bIns="48305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r>
              <a:rPr lang="en-US" altLang="en-US"/>
              <a:t>Logistic Regression 1Y1X in Excel 2013Model Trendline Linear 2Y1X using Excel 2013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09" tIns="48305" rIns="96609" bIns="48305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r>
              <a:rPr lang="en-US" altLang="en-US"/>
              <a:t>24 Feb 2014 V0d11/24/2013 V0a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0" y="4560888"/>
            <a:ext cx="577056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09" tIns="48305" rIns="96609" bIns="48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09" tIns="48305" rIns="96609" bIns="48305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pPr>
              <a:defRPr/>
            </a:pPr>
            <a:r>
              <a:rPr lang="en-US" altLang="en-US"/>
              <a:t>Model-Logistic-Regression-1Y1X-Excel2013-6up.pdfwww.StatLit.org/pdf/Model-Trendline-Linear-2Y1X-Excel2013-6up.pdf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09" tIns="48305" rIns="96609" bIns="48305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fld id="{A2561E62-5931-415B-8704-36BFE2A9CB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2098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Logistic Regression 1Y1X in Excel 2013Model Trendline Linear 2Y1X using Excel 2013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24 Feb 2014 V0d11/24/2013 V0a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Model-Logistic-Regression-1Y1X-Excel2013-6up.pdfwww.StatLit.org/pdf/Model-Trendline-Linear-2Y1X-Excel2013-6up.pdf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2338DF5-CEA3-4FF3-9B0E-C92BB0DEB109}" type="slidenum">
              <a:rPr lang="en-US" altLang="en-US" sz="1300" smtClean="0"/>
              <a:pPr/>
              <a:t>1</a:t>
            </a:fld>
            <a:endParaRPr lang="en-US" altLang="en-US" sz="1300" smtClean="0"/>
          </a:p>
        </p:txBody>
      </p:sp>
      <p:sp>
        <p:nvSpPr>
          <p:cNvPr id="615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Model Trendline Linear 2Y1X using Excel 2013</a:t>
            </a:r>
          </a:p>
        </p:txBody>
      </p:sp>
      <p:sp>
        <p:nvSpPr>
          <p:cNvPr id="6151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11/24/2013 V0a</a:t>
            </a:r>
          </a:p>
        </p:txBody>
      </p:sp>
      <p:sp>
        <p:nvSpPr>
          <p:cNvPr id="6152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www.StatLit.org/pdf/Model-Trendline-Linear-2Y1X-Excel2013-6up.pdf</a:t>
            </a:r>
          </a:p>
        </p:txBody>
      </p:sp>
      <p:sp>
        <p:nvSpPr>
          <p:cNvPr id="6153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2EF66053-BE43-4F25-8292-FAA23C58734D}" type="slidenum">
              <a:rPr lang="en-US" altLang="en-US" sz="1300"/>
              <a:pPr algn="r"/>
              <a:t>1</a:t>
            </a:fld>
            <a:endParaRPr lang="en-US" altLang="en-US" sz="1300"/>
          </a:p>
        </p:txBody>
      </p:sp>
      <p:sp>
        <p:nvSpPr>
          <p:cNvPr id="615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6155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6156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6157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3CF26222-E7D9-4981-AB14-D4EDD1F95269}" type="slidenum">
              <a:rPr lang="en-US" altLang="en-US" sz="1300"/>
              <a:pPr algn="r"/>
              <a:t>1</a:t>
            </a:fld>
            <a:endParaRPr lang="en-US" altLang="en-US" sz="1300"/>
          </a:p>
        </p:txBody>
      </p:sp>
      <p:sp>
        <p:nvSpPr>
          <p:cNvPr id="6158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6159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6160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6161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F641F05-6907-4C8B-9431-69B9619EC8B1}" type="slidenum">
              <a:rPr lang="en-US" altLang="en-US" sz="1300"/>
              <a:pPr algn="r"/>
              <a:t>1</a:t>
            </a:fld>
            <a:endParaRPr lang="en-US" altLang="en-US" sz="1300"/>
          </a:p>
        </p:txBody>
      </p:sp>
      <p:sp>
        <p:nvSpPr>
          <p:cNvPr id="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1836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Logistic Regression 1Y1X in Excel 2013Model Trendline Linear 2Y1X using Excel 2013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24 Feb 2014 V0d11/24/2013 V0a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Model-Logistic-Regression-1Y1X-Excel2013-6up.pdfwww.StatLit.org/pdf/Model-Trendline-Linear-2Y1X-Excel2013-6up.pdf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346240-F334-4AD0-AF52-5F833542FC6E}" type="slidenum">
              <a:rPr lang="en-US" altLang="en-US" sz="1300" smtClean="0"/>
              <a:pPr/>
              <a:t>2</a:t>
            </a:fld>
            <a:endParaRPr lang="en-US" altLang="en-US" sz="1300" smtClean="0"/>
          </a:p>
        </p:txBody>
      </p:sp>
      <p:sp>
        <p:nvSpPr>
          <p:cNvPr id="819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Model Trendline Linear 2Y1X using Excel 2013</a:t>
            </a:r>
          </a:p>
        </p:txBody>
      </p:sp>
      <p:sp>
        <p:nvSpPr>
          <p:cNvPr id="8199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11/24/2013 V0a</a:t>
            </a:r>
          </a:p>
        </p:txBody>
      </p:sp>
      <p:sp>
        <p:nvSpPr>
          <p:cNvPr id="8200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www.StatLit.org/pdf/Model-Trendline-Linear-2Y1X-Excel2013-6up.pdf</a:t>
            </a:r>
          </a:p>
        </p:txBody>
      </p:sp>
      <p:sp>
        <p:nvSpPr>
          <p:cNvPr id="8201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EEA1BD-C1F6-4D8F-9441-D97AAC37DE8D}" type="slidenum">
              <a:rPr lang="en-US" altLang="en-US" sz="1300"/>
              <a:pPr algn="r"/>
              <a:t>2</a:t>
            </a:fld>
            <a:endParaRPr lang="en-US" altLang="en-US" sz="1300"/>
          </a:p>
        </p:txBody>
      </p:sp>
      <p:sp>
        <p:nvSpPr>
          <p:cNvPr id="820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8203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8204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8205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DB5A550-E615-4729-B111-DA3A6BFBC19E}" type="slidenum">
              <a:rPr lang="en-US" altLang="en-US" sz="1300"/>
              <a:pPr algn="r"/>
              <a:t>2</a:t>
            </a:fld>
            <a:endParaRPr lang="en-US" altLang="en-US" sz="1300"/>
          </a:p>
        </p:txBody>
      </p:sp>
      <p:sp>
        <p:nvSpPr>
          <p:cNvPr id="820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8207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8208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8209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D8788565-F040-4F38-9665-B5FD9589D6AF}" type="slidenum">
              <a:rPr lang="en-US" altLang="en-US" sz="1300"/>
              <a:pPr algn="r"/>
              <a:t>2</a:t>
            </a:fld>
            <a:endParaRPr lang="en-US" altLang="en-US" sz="1300"/>
          </a:p>
        </p:txBody>
      </p:sp>
      <p:sp>
        <p:nvSpPr>
          <p:cNvPr id="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700" smtClean="0"/>
          </a:p>
        </p:txBody>
      </p:sp>
    </p:spTree>
    <p:extLst>
      <p:ext uri="{BB962C8B-B14F-4D97-AF65-F5344CB8AC3E}">
        <p14:creationId xmlns:p14="http://schemas.microsoft.com/office/powerpoint/2010/main" val="2481660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Logistic Regression 1Y1X in Excel 2013Model Trendline Linear 2Y1X using Excel 2013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24 Feb 2014 V0d11/24/2013 V0a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Model-Logistic-Regression-1Y1X-Excel2013-6up.pdfwww.StatLit.org/pdf/Model-Trendline-Linear-2Y1X-Excel2013-6up.pdf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8F22FEB-FE62-4313-A182-2F80185FDA03}" type="slidenum">
              <a:rPr lang="en-US" altLang="en-US" sz="1300" smtClean="0"/>
              <a:pPr/>
              <a:t>3</a:t>
            </a:fld>
            <a:endParaRPr lang="en-US" altLang="en-US" sz="1300" smtClean="0"/>
          </a:p>
        </p:txBody>
      </p:sp>
      <p:sp>
        <p:nvSpPr>
          <p:cNvPr id="1229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Model Trendline Linear 2Y1X using Excel 2013</a:t>
            </a:r>
          </a:p>
        </p:txBody>
      </p:sp>
      <p:sp>
        <p:nvSpPr>
          <p:cNvPr id="12295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11/24/2013 V0a</a:t>
            </a:r>
          </a:p>
        </p:txBody>
      </p:sp>
      <p:sp>
        <p:nvSpPr>
          <p:cNvPr id="12296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www.StatLit.org/pdf/Model-Trendline-Linear-2Y1X-Excel2013-6up.pdf</a:t>
            </a:r>
          </a:p>
        </p:txBody>
      </p:sp>
      <p:sp>
        <p:nvSpPr>
          <p:cNvPr id="12297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7D08F455-CE59-466F-80C3-76EE536F423D}" type="slidenum">
              <a:rPr lang="en-US" altLang="en-US" sz="1300"/>
              <a:pPr algn="r"/>
              <a:t>3</a:t>
            </a:fld>
            <a:endParaRPr lang="en-US" altLang="en-US" sz="1300"/>
          </a:p>
        </p:txBody>
      </p:sp>
      <p:sp>
        <p:nvSpPr>
          <p:cNvPr id="1229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12299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12300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12301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06A5EAAA-0272-4705-A3DF-269DA6F85CBD}" type="slidenum">
              <a:rPr lang="en-US" altLang="en-US" sz="1300"/>
              <a:pPr algn="r"/>
              <a:t>3</a:t>
            </a:fld>
            <a:endParaRPr lang="en-US" altLang="en-US" sz="1300"/>
          </a:p>
        </p:txBody>
      </p:sp>
      <p:sp>
        <p:nvSpPr>
          <p:cNvPr id="1230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12303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12304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12305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5CCC40C-6BBC-4105-9C40-97F23E15FC87}" type="slidenum">
              <a:rPr lang="en-US" altLang="en-US" sz="1300"/>
              <a:pPr algn="r"/>
              <a:t>3</a:t>
            </a:fld>
            <a:endParaRPr lang="en-US" altLang="en-US" sz="1300"/>
          </a:p>
        </p:txBody>
      </p:sp>
      <p:sp>
        <p:nvSpPr>
          <p:cNvPr id="1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2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700" smtClean="0"/>
          </a:p>
        </p:txBody>
      </p:sp>
    </p:spTree>
    <p:extLst>
      <p:ext uri="{BB962C8B-B14F-4D97-AF65-F5344CB8AC3E}">
        <p14:creationId xmlns:p14="http://schemas.microsoft.com/office/powerpoint/2010/main" val="277902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Logistic Regression 1Y1X in Excel 2013Model Trendline Linear 2Y1X using Excel 2013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24 Feb 2014 V0d11/24/2013 V0a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Model-Logistic-Regression-1Y1X-Excel2013-6up.pdfwww.StatLit.org/pdf/Model-Trendline-Linear-2Y1X-Excel2013-6up.pdf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9EB3E3-6BD7-47DE-B676-80F2D34060B8}" type="slidenum">
              <a:rPr lang="en-US" altLang="en-US" sz="1300" smtClean="0"/>
              <a:pPr/>
              <a:t>4</a:t>
            </a:fld>
            <a:endParaRPr lang="en-US" altLang="en-US" sz="1300" smtClean="0"/>
          </a:p>
        </p:txBody>
      </p:sp>
      <p:sp>
        <p:nvSpPr>
          <p:cNvPr id="2253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Model Trendline Linear 2Y1X using Excel 2013</a:t>
            </a:r>
          </a:p>
        </p:txBody>
      </p:sp>
      <p:sp>
        <p:nvSpPr>
          <p:cNvPr id="22535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11/24/2013 V0a</a:t>
            </a:r>
          </a:p>
        </p:txBody>
      </p:sp>
      <p:sp>
        <p:nvSpPr>
          <p:cNvPr id="22536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www.StatLit.org/pdf/Model-Trendline-Linear-2Y1X-Excel2013-6up.pdf</a:t>
            </a:r>
          </a:p>
        </p:txBody>
      </p:sp>
      <p:sp>
        <p:nvSpPr>
          <p:cNvPr id="22537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37A8D543-3F8E-4B61-B223-BAC3E6316CF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22539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22540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22541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F182D1A4-2F8A-4B6E-B06A-3EC606885FB8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4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2543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22544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22545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A0C0C34-E62E-4A33-9370-0A8C97509C85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25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700" smtClean="0"/>
          </a:p>
        </p:txBody>
      </p:sp>
    </p:spTree>
    <p:extLst>
      <p:ext uri="{BB962C8B-B14F-4D97-AF65-F5344CB8AC3E}">
        <p14:creationId xmlns:p14="http://schemas.microsoft.com/office/powerpoint/2010/main" val="3159849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0988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238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70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42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4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6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8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30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Segmented Regression 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0988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238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70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42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4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6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8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30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0988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238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70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42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4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6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8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30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2014-Schield-Segmented-Regression-slides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0988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238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70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42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4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6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8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30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C7DFEF-B228-4791-B92D-79DEDD78C1F8}" type="slidenum">
              <a:rPr lang="en-US" altLang="en-US" sz="1300" smtClean="0"/>
              <a:pPr/>
              <a:t>5</a:t>
            </a:fld>
            <a:endParaRPr lang="en-US" altLang="en-US" sz="1300" smtClean="0"/>
          </a:p>
        </p:txBody>
      </p:sp>
      <p:sp>
        <p:nvSpPr>
          <p:cNvPr id="1843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18439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18440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18441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4EEF48A-622D-420B-ADA5-9E85BDFE6E37}" type="slidenum">
              <a:rPr lang="en-US" altLang="en-US" sz="1300"/>
              <a:pPr algn="r"/>
              <a:t>5</a:t>
            </a:fld>
            <a:endParaRPr lang="en-US" altLang="en-US" sz="1300"/>
          </a:p>
        </p:txBody>
      </p:sp>
      <p:sp>
        <p:nvSpPr>
          <p:cNvPr id="18442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18443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18444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18445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3F3F274-F0F5-49F1-A8A5-7B819B4E1395}" type="slidenum">
              <a:rPr lang="en-US" altLang="en-US" sz="1300"/>
              <a:pPr algn="r"/>
              <a:t>5</a:t>
            </a:fld>
            <a:endParaRPr lang="en-US" altLang="en-US" sz="1300"/>
          </a:p>
        </p:txBody>
      </p:sp>
      <p:sp>
        <p:nvSpPr>
          <p:cNvPr id="18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0850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0988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238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70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42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4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6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8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30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Segmented Regression Model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0988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238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70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42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4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6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8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30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0988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238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70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42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4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6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8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30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2014-Schield-Segmented-Regression-slides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0988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8238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70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4225" indent="-225425" defTabSz="963613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14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86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58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3025" indent="-225425" defTabSz="963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C7DFEF-B228-4791-B92D-79DEDD78C1F8}" type="slidenum">
              <a:rPr lang="en-US" altLang="en-US" sz="1300" smtClean="0"/>
              <a:pPr/>
              <a:t>6</a:t>
            </a:fld>
            <a:endParaRPr lang="en-US" altLang="en-US" sz="1300" smtClean="0"/>
          </a:p>
        </p:txBody>
      </p:sp>
      <p:sp>
        <p:nvSpPr>
          <p:cNvPr id="1843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18439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18440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18441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B4EEF48A-622D-420B-ADA5-9E85BDFE6E37}" type="slidenum">
              <a:rPr lang="en-US" altLang="en-US" sz="1300"/>
              <a:pPr algn="r"/>
              <a:t>6</a:t>
            </a:fld>
            <a:endParaRPr lang="en-US" altLang="en-US" sz="1300"/>
          </a:p>
        </p:txBody>
      </p:sp>
      <p:sp>
        <p:nvSpPr>
          <p:cNvPr id="18442" name="Rectangle 2"/>
          <p:cNvSpPr txBox="1">
            <a:spLocks noGrp="1" noChangeArrowheads="1"/>
          </p:cNvSpPr>
          <p:nvPr/>
        </p:nvSpPr>
        <p:spPr bwMode="auto">
          <a:xfrm>
            <a:off x="1270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18443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18444" name="Rectangle 6"/>
          <p:cNvSpPr txBox="1">
            <a:spLocks noGrp="1"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18445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7" tIns="48288" rIns="96577" bIns="48288" anchor="b"/>
          <a:lstStyle>
            <a:lvl1pPr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3F3F274-F0F5-49F1-A8A5-7B819B4E1395}" type="slidenum">
              <a:rPr lang="en-US" altLang="en-US" sz="1300"/>
              <a:pPr algn="r"/>
              <a:t>6</a:t>
            </a:fld>
            <a:endParaRPr lang="en-US" altLang="en-US" sz="1300"/>
          </a:p>
        </p:txBody>
      </p:sp>
      <p:sp>
        <p:nvSpPr>
          <p:cNvPr id="18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1770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Logistic Regression 1Y1X in Excel 2013Model Trendline Linear 2Y1X using Excel 2013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24 Feb 2014 V0d11/24/2013 V0a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Model-Logistic-Regression-1Y1X-Excel2013-6up.pdfwww.StatLit.org/pdf/Model-Trendline-Linear-2Y1X-Excel2013-6up.pdf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79C03B-B1A9-47D5-86E8-15597CF5BC08}" type="slidenum">
              <a:rPr lang="en-US" altLang="en-US" sz="1300" smtClean="0"/>
              <a:pPr/>
              <a:t>7</a:t>
            </a:fld>
            <a:endParaRPr lang="en-US" altLang="en-US" sz="1300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Model Trendline Linear 2Y1X using Excel 2013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11/24/2013 V0a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www.StatLit.org/pdf/Model-Trendline-Linear-2Y1X-Excel2013-6up.pdf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5947FB9-0221-4B45-99FA-DFB83AA814AC}" type="slidenum">
              <a:rPr lang="en-US" altLang="en-US" sz="1300"/>
              <a:pPr algn="r"/>
              <a:t>7</a:t>
            </a:fld>
            <a:endParaRPr lang="en-US" altLang="en-US" sz="1300"/>
          </a:p>
        </p:txBody>
      </p:sp>
      <p:sp>
        <p:nvSpPr>
          <p:cNvPr id="368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36875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36876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36877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B88DA55-6359-4D2F-B59C-B78DABB27804}" type="slidenum">
              <a:rPr lang="en-US" altLang="en-US" sz="1300"/>
              <a:pPr algn="r"/>
              <a:t>7</a:t>
            </a:fld>
            <a:endParaRPr lang="en-US" altLang="en-US" sz="1300"/>
          </a:p>
        </p:txBody>
      </p:sp>
      <p:sp>
        <p:nvSpPr>
          <p:cNvPr id="3687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36879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36880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36881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74BC634-CBA6-4F6B-95FA-DEB69B64668D}" type="slidenum">
              <a:rPr lang="en-US" altLang="en-US" sz="1300"/>
              <a:pPr algn="r"/>
              <a:t>7</a:t>
            </a:fld>
            <a:endParaRPr lang="en-US" altLang="en-US" sz="1300"/>
          </a:p>
        </p:txBody>
      </p:sp>
      <p:sp>
        <p:nvSpPr>
          <p:cNvPr id="3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68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700" smtClean="0"/>
          </a:p>
        </p:txBody>
      </p:sp>
    </p:spTree>
    <p:extLst>
      <p:ext uri="{BB962C8B-B14F-4D97-AF65-F5344CB8AC3E}">
        <p14:creationId xmlns:p14="http://schemas.microsoft.com/office/powerpoint/2010/main" val="2330534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Logistic Regression 1Y1X in Excel 2013Model Trendline Linear 2Y1X using Excel 2013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24 Feb 2014 V0d11/24/2013 V0a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 smtClean="0"/>
              <a:t>Model-Logistic-Regression-1Y1X-Excel2013-6up.pdfwww.StatLit.org/pdf/Model-Trendline-Linear-2Y1X-Excel2013-6up.pdf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CFDBA4-5A4F-4EC4-A724-259EA9364BE0}" type="slidenum">
              <a:rPr lang="en-US" altLang="en-US" sz="1300" smtClean="0"/>
              <a:pPr/>
              <a:t>8</a:t>
            </a:fld>
            <a:endParaRPr lang="en-US" altLang="en-US" sz="1300" smtClean="0"/>
          </a:p>
        </p:txBody>
      </p:sp>
      <p:sp>
        <p:nvSpPr>
          <p:cNvPr id="3891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Model Trendline Linear 2Y1X using Excel 2013</a:t>
            </a:r>
          </a:p>
        </p:txBody>
      </p:sp>
      <p:sp>
        <p:nvSpPr>
          <p:cNvPr id="38919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11/24/2013 V0a</a:t>
            </a:r>
          </a:p>
        </p:txBody>
      </p:sp>
      <p:sp>
        <p:nvSpPr>
          <p:cNvPr id="38920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www.StatLit.org/pdf/Model-Trendline-Linear-2Y1X-Excel2013-6up.pdf</a:t>
            </a:r>
          </a:p>
        </p:txBody>
      </p:sp>
      <p:sp>
        <p:nvSpPr>
          <p:cNvPr id="38921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9652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965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B23E9FA-127B-420F-8279-62E32A895874}" type="slidenum">
              <a:rPr lang="en-US" altLang="en-US" sz="1300"/>
              <a:pPr algn="r"/>
              <a:t>8</a:t>
            </a:fld>
            <a:endParaRPr lang="en-US" altLang="en-US" sz="1300"/>
          </a:p>
        </p:txBody>
      </p:sp>
      <p:sp>
        <p:nvSpPr>
          <p:cNvPr id="3892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Analyzing Numbers in the News</a:t>
            </a:r>
          </a:p>
        </p:txBody>
      </p:sp>
      <p:sp>
        <p:nvSpPr>
          <p:cNvPr id="38923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300"/>
              <a:t>15 May 2008</a:t>
            </a:r>
          </a:p>
        </p:txBody>
      </p:sp>
      <p:sp>
        <p:nvSpPr>
          <p:cNvPr id="38924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300"/>
              <a:t>2008SchieldNNN6up.pdf</a:t>
            </a:r>
          </a:p>
        </p:txBody>
      </p:sp>
      <p:sp>
        <p:nvSpPr>
          <p:cNvPr id="38925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C9E8BCB3-933A-4A76-B645-5466B0523C49}" type="slidenum">
              <a:rPr lang="en-US" altLang="en-US" sz="1300"/>
              <a:pPr algn="r"/>
              <a:t>8</a:t>
            </a:fld>
            <a:endParaRPr lang="en-US" altLang="en-US" sz="1300"/>
          </a:p>
        </p:txBody>
      </p:sp>
      <p:sp>
        <p:nvSpPr>
          <p:cNvPr id="3892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38927" name="Rectangle 3"/>
          <p:cNvSpPr txBox="1">
            <a:spLocks noGrp="1" noChangeArrowheads="1"/>
          </p:cNvSpPr>
          <p:nvPr/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endParaRPr lang="en-US" altLang="en-US" sz="1300"/>
          </a:p>
        </p:txBody>
      </p:sp>
      <p:sp>
        <p:nvSpPr>
          <p:cNvPr id="38928" name="Rectangle 6"/>
          <p:cNvSpPr txBox="1">
            <a:spLocks noGrp="1" noChangeArrowheads="1"/>
          </p:cNvSpPr>
          <p:nvPr/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300"/>
          </a:p>
        </p:txBody>
      </p:sp>
      <p:sp>
        <p:nvSpPr>
          <p:cNvPr id="38929" name="Rectangle 7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09" tIns="48305" rIns="96609" bIns="48305" anchor="b"/>
          <a:lstStyle>
            <a:lvl1pPr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76288" indent="-298450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93800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71638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49475" indent="-238125" defTabSz="10096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66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638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210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78275" indent="-238125" defTabSz="100965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7401AB2-B551-436D-89E8-0486F0B59F49}" type="slidenum">
              <a:rPr lang="en-US" altLang="en-US" sz="1300"/>
              <a:pPr algn="r"/>
              <a:t>8</a:t>
            </a:fld>
            <a:endParaRPr lang="en-US" altLang="en-US" sz="1300"/>
          </a:p>
        </p:txBody>
      </p:sp>
      <p:sp>
        <p:nvSpPr>
          <p:cNvPr id="3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389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z="1700" smtClean="0"/>
          </a:p>
        </p:txBody>
      </p:sp>
    </p:spTree>
    <p:extLst>
      <p:ext uri="{BB962C8B-B14F-4D97-AF65-F5344CB8AC3E}">
        <p14:creationId xmlns:p14="http://schemas.microsoft.com/office/powerpoint/2010/main" val="307789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sz="2400" smtClean="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endParaRPr lang="en-US" sz="2400" smtClean="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800" dirty="0" smtClean="0">
                <a:latin typeface="Arial" panose="020B0604020202020204" pitchFamily="34" charset="0"/>
              </a:rPr>
              <a:t>2015 Schield SS Shortcuts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 bwMode="auto">
          <a:xfrm>
            <a:off x="609600" y="96838"/>
            <a:ext cx="609600" cy="339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smtClean="0"/>
              <a:t>V0C</a:t>
            </a: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4342-4F70-4C77-8A5A-B90D6F92A098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173128816"/>
      </p:ext>
    </p:extLst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457200"/>
            <a:ext cx="774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7815263" y="147638"/>
            <a:ext cx="609600" cy="3397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EAF1BC4-9429-4377-9581-85FDABCDA212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06D6CF-4FCD-4DF7-80B0-6371DF3DA89D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b="0" smtClean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350" y="1981200"/>
            <a:ext cx="8772525" cy="46482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endParaRPr lang="en-US" altLang="en-US" sz="100" dirty="0" smtClean="0"/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smtClean="0"/>
              <a:t>by</a:t>
            </a:r>
          </a:p>
          <a:p>
            <a:pPr marL="0" indent="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600" b="1" dirty="0" smtClean="0"/>
              <a:t>Milo Schield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altLang="en-US" sz="3600" b="1" i="1" dirty="0" smtClean="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altLang="en-US" sz="3600" b="1" i="1" dirty="0" err="1" smtClean="0"/>
              <a:t>StatChat</a:t>
            </a:r>
            <a:r>
              <a:rPr lang="en-US" altLang="en-US" sz="3600" b="1" i="1" dirty="0" smtClean="0"/>
              <a:t>   Feb 24, 2015</a:t>
            </a:r>
            <a:endParaRPr lang="en-US" altLang="en-US" sz="3600" b="1" dirty="0" smtClean="0"/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altLang="en-US" sz="2800" b="1" i="1" dirty="0" smtClean="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altLang="en-US" sz="3600" b="1" i="1" dirty="0" smtClean="0"/>
              <a:t>Slides at: 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altLang="en-US" sz="3600" b="1" i="1" dirty="0" smtClean="0"/>
              <a:t>www.StatLit.org/pdf/</a:t>
            </a:r>
            <a:br>
              <a:rPr lang="en-US" altLang="en-US" sz="3600" b="1" i="1" dirty="0" smtClean="0"/>
            </a:br>
            <a:r>
              <a:rPr lang="en-US" altLang="en-US" sz="3600" b="1" i="1" dirty="0" smtClean="0"/>
              <a:t>2015-Schield-StatChat-Slides.pdf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4000" b="0" dirty="0" smtClean="0">
                <a:latin typeface="Rockwell Extra Bold" panose="02060903040505020403" pitchFamily="18" charset="0"/>
              </a:rPr>
              <a:t>Statistically-Significant</a:t>
            </a:r>
            <a:br>
              <a:rPr lang="en-US" altLang="en-US" sz="4000" b="0" dirty="0" smtClean="0">
                <a:latin typeface="Rockwell Extra Bold" panose="02060903040505020403" pitchFamily="18" charset="0"/>
              </a:rPr>
            </a:br>
            <a:r>
              <a:rPr lang="en-US" altLang="en-US" sz="4000" b="0" dirty="0" smtClean="0">
                <a:latin typeface="Rockwell Extra Bold" panose="02060903040505020403" pitchFamily="18" charset="0"/>
              </a:rPr>
              <a:t>Shortcuts</a:t>
            </a:r>
            <a:endParaRPr lang="en-US" altLang="en-US" sz="4000" b="0" i="1" dirty="0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0BB1510-756B-4436-8213-51396BC8C60A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Background &amp; Goal</a:t>
            </a:r>
          </a:p>
        </p:txBody>
      </p:sp>
      <p:sp>
        <p:nvSpPr>
          <p:cNvPr id="7172" name="AutoShape 3"/>
          <p:cNvSpPr>
            <a:spLocks noGrp="1" noChangeAspect="1" noChangeArrowheads="1"/>
          </p:cNvSpPr>
          <p:nvPr>
            <p:ph type="body" sz="half" idx="4294967295"/>
          </p:nvPr>
        </p:nvSpPr>
        <p:spPr>
          <a:xfrm>
            <a:off x="541338" y="1801813"/>
            <a:ext cx="8143875" cy="5056187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800" i="1" dirty="0" smtClean="0"/>
              <a:t>Statistical significance</a:t>
            </a:r>
            <a:r>
              <a:rPr lang="en-US" altLang="en-US" sz="2800" dirty="0" smtClean="0"/>
              <a:t> is one of statistics’ big ideas.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800" dirty="0" smtClean="0"/>
              <a:t>For </a:t>
            </a:r>
            <a:r>
              <a:rPr lang="en-US" altLang="en-US" sz="2800" dirty="0"/>
              <a:t>Z</a:t>
            </a:r>
            <a:r>
              <a:rPr lang="en-US" altLang="en-US" sz="2800" dirty="0" smtClean="0"/>
              <a:t>-scores, statistical significance is a single value.</a:t>
            </a:r>
            <a:br>
              <a:rPr lang="en-US" altLang="en-US" sz="2800" dirty="0" smtClean="0"/>
            </a:br>
            <a:r>
              <a:rPr lang="en-US" altLang="en-US" sz="2800" dirty="0" smtClean="0"/>
              <a:t>For Chi-squared and the student-T, it is a function.</a:t>
            </a:r>
            <a:br>
              <a:rPr lang="en-US" altLang="en-US" sz="2800" dirty="0" smtClean="0"/>
            </a:br>
            <a:r>
              <a:rPr lang="en-US" altLang="en-US" sz="2800" dirty="0" smtClean="0"/>
              <a:t>For correlation and relative risk, its a complex function.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altLang="en-US" sz="2800" dirty="0" smtClean="0"/>
              <a:t>We need to </a:t>
            </a:r>
            <a:r>
              <a:rPr lang="en-US" altLang="en-US" sz="2800" dirty="0" smtClean="0"/>
              <a:t>focus on “big ideas</a:t>
            </a:r>
            <a:r>
              <a:rPr lang="en-US" altLang="en-US" sz="2800" dirty="0" smtClean="0"/>
              <a:t>” in random sampling.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sz="2800" b="1" dirty="0" smtClean="0"/>
              <a:t>Goal</a:t>
            </a:r>
            <a:r>
              <a:rPr lang="en-US" altLang="en-US" sz="2800" dirty="0" smtClean="0"/>
              <a:t>: To create “shortcut” formulas for statistical significance that are sufficient and memorable.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3"/>
          <p:cNvSpPr>
            <a:spLocks noGrp="1" noChangeAspect="1" noChangeArrowheads="1"/>
          </p:cNvSpPr>
          <p:nvPr>
            <p:ph type="body" sz="half" idx="4294967295"/>
          </p:nvPr>
        </p:nvSpPr>
        <p:spPr>
          <a:xfrm>
            <a:off x="541338" y="1801813"/>
            <a:ext cx="8143875" cy="4840287"/>
          </a:xfrm>
        </p:spPr>
        <p:txBody>
          <a:bodyPr/>
          <a:lstStyle/>
          <a:p>
            <a:pPr marL="685800" indent="-685800" algn="ctr">
              <a:spcBef>
                <a:spcPct val="50000"/>
              </a:spcBef>
              <a:buNone/>
            </a:pPr>
            <a:r>
              <a:rPr lang="en-US" altLang="en-US" dirty="0" smtClean="0"/>
              <a:t>	</a:t>
            </a:r>
          </a:p>
          <a:p>
            <a:pPr marL="685800" indent="-685800" algn="ctr">
              <a:spcBef>
                <a:spcPct val="50000"/>
              </a:spcBef>
              <a:buNone/>
            </a:pPr>
            <a:r>
              <a:rPr lang="en-US" altLang="en-US" dirty="0" smtClean="0"/>
              <a:t>If |p2 - p1| &gt; 1/</a:t>
            </a:r>
            <a:r>
              <a:rPr lang="en-US" altLang="en-US" dirty="0" err="1" smtClean="0"/>
              <a:t>Sqrt</a:t>
            </a:r>
            <a:r>
              <a:rPr lang="en-US" altLang="en-US" dirty="0" smtClean="0"/>
              <a:t>(n), then </a:t>
            </a:r>
            <a:br>
              <a:rPr lang="en-US" altLang="en-US" dirty="0" smtClean="0"/>
            </a:br>
            <a:r>
              <a:rPr lang="en-US" altLang="en-US" dirty="0" smtClean="0"/>
              <a:t>that difference is statistically significant</a:t>
            </a:r>
          </a:p>
          <a:p>
            <a:pPr marL="0" indent="0">
              <a:spcBef>
                <a:spcPct val="50000"/>
              </a:spcBef>
              <a:buNone/>
            </a:pPr>
            <a:endParaRPr lang="en-US" altLang="en-US" dirty="0" smtClean="0"/>
          </a:p>
          <a:p>
            <a:pPr marL="685800" indent="-685800">
              <a:spcBef>
                <a:spcPct val="50000"/>
              </a:spcBef>
              <a:buFontTx/>
              <a:buAutoNum type="alphaUcPeriod" startAt="17"/>
            </a:pPr>
            <a:r>
              <a:rPr lang="en-US" altLang="en-US" dirty="0" smtClean="0"/>
              <a:t>Has anyone seen this shortcut?   Where?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dirty="0" smtClean="0"/>
              <a:t>Yes!  </a:t>
            </a:r>
            <a:r>
              <a:rPr lang="en-US" altLang="en-US" i="1" dirty="0" smtClean="0"/>
              <a:t>Seeing Through Statistics</a:t>
            </a:r>
            <a:r>
              <a:rPr lang="en-US" altLang="en-US" dirty="0" smtClean="0"/>
              <a:t> by Jessica Utts.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dirty="0" smtClean="0"/>
              <a:t>Q.   Anywhere else?</a:t>
            </a:r>
          </a:p>
        </p:txBody>
      </p:sp>
      <p:sp>
        <p:nvSpPr>
          <p:cNvPr id="11267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455347CD-BB04-4518-9F4B-4618A8057EC4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#1: Proportions Shortcut (SS)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Rectangle 1"/>
          <p:cNvSpPr/>
          <p:nvPr/>
        </p:nvSpPr>
        <p:spPr bwMode="auto">
          <a:xfrm>
            <a:off x="1516386" y="2499648"/>
            <a:ext cx="6889427" cy="116909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A322CFE8-1184-435A-9324-12DF0BD82A18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0" dirty="0" smtClean="0">
                <a:latin typeface="Rockwell Extra Bold" panose="02060903040505020403" pitchFamily="18" charset="0"/>
              </a:rPr>
              <a:t>Chi-Squared  </a:t>
            </a:r>
            <a:r>
              <a:rPr lang="en-US" altLang="en-US" b="0" dirty="0" smtClean="0">
                <a:latin typeface="Rockwell Extra Bold" panose="02060903040505020403" pitchFamily="18" charset="0"/>
              </a:rPr>
              <a:t>2(df+1)</a:t>
            </a:r>
          </a:p>
        </p:txBody>
      </p:sp>
      <p:sp>
        <p:nvSpPr>
          <p:cNvPr id="13316" name="AutoShape 3"/>
          <p:cNvSpPr>
            <a:spLocks noGrp="1" noChangeAspect="1" noChangeArrowheads="1"/>
          </p:cNvSpPr>
          <p:nvPr>
            <p:ph type="body" sz="half" idx="4294967295"/>
          </p:nvPr>
        </p:nvSpPr>
        <p:spPr>
          <a:xfrm>
            <a:off x="541338" y="1801813"/>
            <a:ext cx="8143875" cy="4840287"/>
          </a:xfrm>
        </p:spPr>
        <p:txBody>
          <a:bodyPr/>
          <a:lstStyle/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endParaRPr lang="en-US" altLang="en-US" sz="800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r>
              <a:rPr lang="en-US" altLang="en-US" dirty="0" smtClean="0"/>
              <a:t>Has </a:t>
            </a:r>
            <a:r>
              <a:rPr lang="en-US" altLang="en-US" dirty="0" smtClean="0"/>
              <a:t>anyone seen this shortcut anywhere?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07" y="584470"/>
            <a:ext cx="8046249" cy="4825018"/>
          </a:xfrm>
          <a:prstGeom prst="rect">
            <a:avLst/>
          </a:prstGeo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B1A3F6A-38B8-4B08-AC7E-256390A6069D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9875" y="1879600"/>
            <a:ext cx="8423275" cy="4648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dirty="0" smtClean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dirty="0" smtClean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dirty="0" smtClean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dirty="0" smtClean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dirty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dirty="0" smtClean="0"/>
              <a:t>Has anyone seen this shortcut anywhere?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3200" b="0" dirty="0" smtClean="0">
                <a:latin typeface="Rockwell Extra Bold" panose="02060903040505020403" pitchFamily="18" charset="0"/>
              </a:rPr>
              <a:t>Shortcut Margin of Error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for Correlation: 2/</a:t>
            </a:r>
            <a:r>
              <a:rPr lang="en-US" altLang="en-US" sz="3200" b="0" dirty="0" err="1" smtClean="0">
                <a:latin typeface="Rockwell Extra Bold" panose="02060903040505020403" pitchFamily="18" charset="0"/>
              </a:rPr>
              <a:t>Sqrt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(N)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4" y="572819"/>
            <a:ext cx="8897532" cy="5335499"/>
          </a:xfrm>
          <a:prstGeom prst="rect">
            <a:avLst/>
          </a:prstGeo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B1A3F6A-38B8-4B08-AC7E-256390A6069D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69875" y="1879600"/>
            <a:ext cx="8423275" cy="4648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3600" dirty="0" smtClean="0"/>
              <a:t>Consider two groups each of size n.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3600" dirty="0" smtClean="0"/>
              <a:t>Relative Risk:  RR = p2/p1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sz="3600" dirty="0" smtClean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3600" dirty="0" smtClean="0"/>
              <a:t>RR&gt;1 is statistically significant if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3600" dirty="0" smtClean="0"/>
              <a:t>RR-1 = </a:t>
            </a:r>
            <a:r>
              <a:rPr lang="en-US" altLang="en-US" sz="3600" dirty="0" smtClean="0"/>
              <a:t>2/</a:t>
            </a:r>
            <a:r>
              <a:rPr lang="en-US" altLang="en-US" sz="3600" dirty="0" err="1" smtClean="0"/>
              <a:t>sqrt</a:t>
            </a:r>
            <a:r>
              <a:rPr lang="en-US" altLang="en-US" sz="3600" dirty="0" smtClean="0"/>
              <a:t>(k1) 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3600" dirty="0" smtClean="0"/>
              <a:t>where k1 = n*p1 &gt;4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endParaRPr lang="en-US" altLang="en-US" sz="900" dirty="0" smtClean="0"/>
          </a:p>
          <a:p>
            <a:pPr marL="0" indent="0" algn="ctr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3600" dirty="0" smtClean="0"/>
              <a:t>Has anyone seen this shortcut anywhere?</a:t>
            </a:r>
            <a:endParaRPr lang="en-US" altLang="en-US" sz="2800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457200"/>
            <a:ext cx="8542338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3200" b="0" dirty="0" smtClean="0">
                <a:latin typeface="Rockwell Extra Bold" panose="02060903040505020403" pitchFamily="18" charset="0"/>
              </a:rPr>
              <a:t>Relative-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Risk Shortcut (SS)</a:t>
            </a:r>
            <a:endParaRPr lang="en-US" altLang="en-US" sz="3200" b="0" dirty="0" smtClean="0">
              <a:latin typeface="Rockwell Extra Bold" panose="02060903040505020403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425525" y="4165577"/>
            <a:ext cx="4231037" cy="65092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04834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B3E072F5-5CF6-4A2B-9822-0D603EE186BC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b="0" dirty="0" smtClean="0">
                <a:latin typeface="Rockwell Extra Bold" panose="02060903040505020403" pitchFamily="18" charset="0"/>
              </a:rPr>
              <a:t>T-Z: Actual vs. Model</a:t>
            </a:r>
          </a:p>
        </p:txBody>
      </p:sp>
      <p:sp>
        <p:nvSpPr>
          <p:cNvPr id="13316" name="AutoShape 3"/>
          <p:cNvSpPr>
            <a:spLocks noGrp="1" noChangeAspect="1" noChangeArrowheads="1"/>
          </p:cNvSpPr>
          <p:nvPr>
            <p:ph type="body" sz="half" idx="4294967295"/>
          </p:nvPr>
        </p:nvSpPr>
        <p:spPr>
          <a:xfrm>
            <a:off x="541338" y="1801813"/>
            <a:ext cx="8143875" cy="4840287"/>
          </a:xfrm>
        </p:spPr>
        <p:txBody>
          <a:bodyPr/>
          <a:lstStyle/>
          <a:p>
            <a:pPr marL="685800" indent="-685800">
              <a:spcBef>
                <a:spcPct val="50000"/>
              </a:spcBef>
              <a:buFontTx/>
              <a:buNone/>
              <a:defRPr/>
            </a:pPr>
            <a:endParaRPr lang="en-US" altLang="en-US" dirty="0" smtClean="0"/>
          </a:p>
          <a:p>
            <a:pPr marL="685800" indent="-685800">
              <a:spcBef>
                <a:spcPct val="50000"/>
              </a:spcBef>
              <a:buFontTx/>
              <a:buNone/>
              <a:defRPr/>
            </a:pPr>
            <a:endParaRPr lang="en-US" altLang="en-US" dirty="0" smtClean="0"/>
          </a:p>
          <a:p>
            <a:pPr marL="685800" indent="-685800">
              <a:spcBef>
                <a:spcPct val="50000"/>
              </a:spcBef>
              <a:buFontTx/>
              <a:buNone/>
              <a:defRPr/>
            </a:pPr>
            <a:endParaRPr lang="en-US" altLang="en-US" dirty="0"/>
          </a:p>
          <a:p>
            <a:pPr marL="685800" indent="-685800">
              <a:spcBef>
                <a:spcPct val="50000"/>
              </a:spcBef>
              <a:buFontTx/>
              <a:buNone/>
              <a:defRPr/>
            </a:pPr>
            <a:endParaRPr lang="en-US" altLang="en-US" dirty="0" smtClean="0"/>
          </a:p>
          <a:p>
            <a:pPr marL="685800" indent="-685800">
              <a:spcBef>
                <a:spcPct val="50000"/>
              </a:spcBef>
              <a:buFontTx/>
              <a:buNone/>
              <a:defRPr/>
            </a:pPr>
            <a:endParaRPr lang="en-US" altLang="en-US" dirty="0"/>
          </a:p>
          <a:p>
            <a:pPr marL="685800" indent="-685800">
              <a:spcBef>
                <a:spcPct val="50000"/>
              </a:spcBef>
              <a:buFontTx/>
              <a:buNone/>
              <a:defRPr/>
            </a:pPr>
            <a:endParaRPr lang="en-US" altLang="en-US" dirty="0" smtClean="0"/>
          </a:p>
          <a:p>
            <a:pPr marL="685800" indent="-685800" algn="ctr">
              <a:spcBef>
                <a:spcPct val="50000"/>
              </a:spcBef>
              <a:buFontTx/>
              <a:buNone/>
              <a:defRPr/>
            </a:pPr>
            <a:r>
              <a:rPr lang="en-US" altLang="en-US" dirty="0" smtClean="0"/>
              <a:t>Has anyone seen this shortcut anywhere?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04" y="772928"/>
            <a:ext cx="8815053" cy="5286040"/>
          </a:xfrm>
          <a:prstGeom prst="rect">
            <a:avLst/>
          </a:prstGeo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3"/>
          <p:cNvSpPr>
            <a:spLocks noGrp="1" noChangeAspect="1" noChangeArrowheads="1"/>
          </p:cNvSpPr>
          <p:nvPr>
            <p:ph type="body" sz="half" idx="4294967295"/>
          </p:nvPr>
        </p:nvSpPr>
        <p:spPr>
          <a:xfrm>
            <a:off x="541338" y="1801813"/>
            <a:ext cx="8143875" cy="48402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400" dirty="0" smtClean="0"/>
              <a:t>What </a:t>
            </a:r>
            <a:r>
              <a:rPr lang="en-US" altLang="en-US" sz="3400" dirty="0" smtClean="0"/>
              <a:t>are the </a:t>
            </a:r>
            <a:r>
              <a:rPr lang="en-US" altLang="en-US" sz="3400" dirty="0" smtClean="0"/>
              <a:t>costs </a:t>
            </a:r>
            <a:r>
              <a:rPr lang="en-US" altLang="en-US" sz="3400" dirty="0" smtClean="0"/>
              <a:t>in teaching </a:t>
            </a:r>
            <a:r>
              <a:rPr lang="en-US" altLang="en-US" sz="3400" dirty="0" smtClean="0"/>
              <a:t>these sufficient shortcuts for statistical significance? </a:t>
            </a:r>
            <a:endParaRPr lang="en-US" altLang="en-US" sz="3400" dirty="0" smtClean="0"/>
          </a:p>
          <a:p>
            <a:pPr marL="573088" indent="-573088">
              <a:buFont typeface="+mj-lt"/>
              <a:buAutoNum type="arabicPeriod"/>
            </a:pPr>
            <a:r>
              <a:rPr lang="en-US" altLang="en-US" sz="3600" dirty="0" smtClean="0">
                <a:cs typeface="Times New Roman" panose="02020603050405020304" pitchFamily="18" charset="0"/>
              </a:rPr>
              <a:t>|p2-p1| &gt; 1/</a:t>
            </a:r>
            <a:r>
              <a:rPr lang="en-US" altLang="en-US" sz="3600" dirty="0" err="1" smtClean="0">
                <a:cs typeface="Times New Roman" panose="02020603050405020304" pitchFamily="18" charset="0"/>
              </a:rPr>
              <a:t>sqrt</a:t>
            </a:r>
            <a:r>
              <a:rPr lang="en-US" altLang="en-US" sz="3600" dirty="0" smtClean="0">
                <a:cs typeface="Times New Roman" panose="02020603050405020304" pitchFamily="18" charset="0"/>
              </a:rPr>
              <a:t>(n)</a:t>
            </a:r>
          </a:p>
          <a:p>
            <a:pPr marL="573088" indent="-573088">
              <a:buFont typeface="+mj-lt"/>
              <a:buAutoNum type="arabicPeriod"/>
            </a:pPr>
            <a:r>
              <a:rPr lang="en-US" altLang="en-US" sz="3600" dirty="0" smtClean="0">
                <a:cs typeface="Times New Roman" panose="02020603050405020304" pitchFamily="18" charset="0"/>
              </a:rPr>
              <a:t>Chi-squared</a:t>
            </a:r>
            <a:r>
              <a:rPr lang="en-US" altLang="en-US" sz="3600" dirty="0">
                <a:cs typeface="Times New Roman" panose="02020603050405020304" pitchFamily="18" charset="0"/>
              </a:rPr>
              <a:t>: </a:t>
            </a:r>
            <a:r>
              <a:rPr lang="el-GR" altLang="en-US" sz="3600" dirty="0">
                <a:cs typeface="Times New Roman" panose="02020603050405020304" pitchFamily="18" charset="0"/>
              </a:rPr>
              <a:t>Χ</a:t>
            </a:r>
            <a:r>
              <a:rPr lang="en-US" altLang="en-US" sz="3600" baseline="30000" dirty="0"/>
              <a:t>2</a:t>
            </a:r>
            <a:r>
              <a:rPr lang="en-US" altLang="en-US" sz="3600" dirty="0"/>
              <a:t> &gt; 2(df+1)</a:t>
            </a:r>
          </a:p>
          <a:p>
            <a:pPr marL="573088" indent="-573088">
              <a:buFont typeface="+mj-lt"/>
              <a:buAutoNum type="arabicPeriod"/>
            </a:pPr>
            <a:r>
              <a:rPr lang="en-US" altLang="en-US" sz="3600" dirty="0" smtClean="0"/>
              <a:t>Correlation: r &gt; 2/</a:t>
            </a:r>
            <a:r>
              <a:rPr lang="en-US" altLang="en-US" sz="3600" dirty="0" err="1" smtClean="0"/>
              <a:t>sqrt</a:t>
            </a:r>
            <a:r>
              <a:rPr lang="en-US" altLang="en-US" sz="3600" dirty="0" smtClean="0"/>
              <a:t>(n-1) for n &gt; 4</a:t>
            </a:r>
          </a:p>
          <a:p>
            <a:pPr marL="573088" indent="-573088">
              <a:buFont typeface="+mj-lt"/>
              <a:buAutoNum type="arabicPeriod"/>
            </a:pPr>
            <a:r>
              <a:rPr lang="en-US" altLang="en-US" sz="3600" dirty="0" err="1" smtClean="0"/>
              <a:t>RRisk</a:t>
            </a:r>
            <a:r>
              <a:rPr lang="en-US" altLang="en-US" sz="3600" dirty="0" smtClean="0"/>
              <a:t> &gt; 1+ 2/</a:t>
            </a:r>
            <a:r>
              <a:rPr lang="en-US" altLang="en-US" sz="3600" dirty="0" err="1" smtClean="0"/>
              <a:t>sqrt</a:t>
            </a:r>
            <a:r>
              <a:rPr lang="en-US" altLang="en-US" sz="3600" dirty="0" smtClean="0"/>
              <a:t>(k1): k1=n*p1, p1&lt;p2</a:t>
            </a:r>
          </a:p>
          <a:p>
            <a:pPr marL="573088" indent="-573088">
              <a:buFont typeface="+mj-lt"/>
              <a:buAutoNum type="arabicPeriod"/>
            </a:pPr>
            <a:r>
              <a:rPr lang="en-US" altLang="en-US" sz="3600" dirty="0" smtClean="0"/>
              <a:t>t-stat (2-tail): t &gt; 1.645 + 2/</a:t>
            </a:r>
            <a:r>
              <a:rPr lang="en-US" altLang="en-US" sz="3600" dirty="0" err="1" smtClean="0"/>
              <a:t>sqrt</a:t>
            </a:r>
            <a:r>
              <a:rPr lang="en-US" altLang="en-US" sz="3600" dirty="0" smtClean="0"/>
              <a:t>(df-1)</a:t>
            </a:r>
            <a:endParaRPr lang="en-US" altLang="en-US" sz="3600" dirty="0" smtClean="0"/>
          </a:p>
        </p:txBody>
      </p:sp>
      <p:sp>
        <p:nvSpPr>
          <p:cNvPr id="37891" name="Slide Number Placeholder 4"/>
          <p:cNvSpPr txBox="1">
            <a:spLocks noGrp="1"/>
          </p:cNvSpPr>
          <p:nvPr/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43446F1-24DA-41D6-A5A3-869557612171}" type="slidenum">
              <a:rPr lang="en-US" altLang="en-US" sz="1400" b="1">
                <a:latin typeface="Arial" panose="020B0604020202020204" pitchFamily="34" charset="0"/>
              </a:rPr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457200"/>
            <a:ext cx="8305800" cy="1066800"/>
          </a:xfrm>
        </p:spPr>
        <p:txBody>
          <a:bodyPr/>
          <a:lstStyle/>
          <a:p>
            <a:pPr marL="609600" indent="-609600"/>
            <a:r>
              <a:rPr lang="en-US" altLang="en-US" b="0" dirty="0" smtClean="0">
                <a:latin typeface="Rockwell Extra Bold" panose="02060903040505020403" pitchFamily="18" charset="0"/>
              </a:rPr>
              <a:t>Question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94943</TotalTime>
  <Words>464</Words>
  <Application>Microsoft Office PowerPoint</Application>
  <PresentationFormat>Letter Paper (8.5x11 in)</PresentationFormat>
  <Paragraphs>183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Rockwell Extra Bold</vt:lpstr>
      <vt:lpstr>Times New Roman</vt:lpstr>
      <vt:lpstr>3_Default Design</vt:lpstr>
      <vt:lpstr>Statistically-Significant Shortcuts</vt:lpstr>
      <vt:lpstr>Background &amp; Goal</vt:lpstr>
      <vt:lpstr>#1: Proportions Shortcut (SS)</vt:lpstr>
      <vt:lpstr>Chi-Squared  2(df+1)</vt:lpstr>
      <vt:lpstr>Shortcut Margin of Error for Correlation: 2/Sqrt(N)</vt:lpstr>
      <vt:lpstr>Relative-Risk Shortcut (SS)</vt:lpstr>
      <vt:lpstr>T-Z: Actual vs. Model</vt:lpstr>
      <vt:lpstr>Question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Statistically-Significant Shortcuts</dc:title>
  <dc:subject>StatChat</dc:subject>
  <dc:creator>Milo Schield</dc:creator>
  <cp:lastModifiedBy>Milo Schield</cp:lastModifiedBy>
  <cp:revision>1291</cp:revision>
  <cp:lastPrinted>2015-02-11T04:49:26Z</cp:lastPrinted>
  <dcterms:created xsi:type="dcterms:W3CDTF">1998-11-15T00:57:17Z</dcterms:created>
  <dcterms:modified xsi:type="dcterms:W3CDTF">2015-02-24T13:45:47Z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C:\982Milo\PowerPt\BallaratTables</vt:lpwstr>
  </property>
</Properties>
</file>