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4" r:id="rId2"/>
    <p:sldId id="892" r:id="rId3"/>
    <p:sldId id="893" r:id="rId4"/>
    <p:sldId id="890" r:id="rId5"/>
    <p:sldId id="891" r:id="rId6"/>
    <p:sldId id="894" r:id="rId7"/>
    <p:sldId id="871" r:id="rId8"/>
    <p:sldId id="896" r:id="rId9"/>
    <p:sldId id="884" r:id="rId10"/>
    <p:sldId id="895" r:id="rId11"/>
    <p:sldId id="886" r:id="rId12"/>
    <p:sldId id="885" r:id="rId13"/>
    <p:sldId id="868" r:id="rId14"/>
    <p:sldId id="888" r:id="rId15"/>
    <p:sldId id="889" r:id="rId16"/>
    <p:sldId id="882" r:id="rId17"/>
    <p:sldId id="887" r:id="rId18"/>
    <p:sldId id="881" r:id="rId19"/>
    <p:sldId id="812" r:id="rId20"/>
    <p:sldId id="867" r:id="rId21"/>
    <p:sldId id="860" r:id="rId22"/>
    <p:sldId id="872" r:id="rId23"/>
    <p:sldId id="883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153B"/>
    <a:srgbClr val="79163B"/>
    <a:srgbClr val="642832"/>
    <a:srgbClr val="8C0046"/>
    <a:srgbClr val="CC0000"/>
    <a:srgbClr val="800000"/>
    <a:srgbClr val="33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8" autoAdjust="0"/>
    <p:restoredTop sz="87432" autoAdjust="0"/>
  </p:normalViewPr>
  <p:slideViewPr>
    <p:cSldViewPr snapToGrid="0">
      <p:cViewPr varScale="1">
        <p:scale>
          <a:sx n="83" d="100"/>
          <a:sy n="83" d="100"/>
        </p:scale>
        <p:origin x="10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106" y="-1806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8800" y="266706"/>
            <a:ext cx="28273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1" tIns="48555" rIns="97111" bIns="48555" numCol="1" anchor="t" anchorCtr="0" compatLnSpc="1">
            <a:prstTxWarp prst="textNoShape">
              <a:avLst/>
            </a:prstTxWarp>
          </a:bodyPr>
          <a:lstStyle>
            <a:lvl1pPr defTabSz="971762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What’s Wrong with Intro Stats</a:t>
            </a:r>
            <a:endParaRPr lang="en-US" alt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4" y="203206"/>
            <a:ext cx="29384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1" tIns="48555" rIns="97111" bIns="48555" numCol="1" anchor="t" anchorCtr="0" compatLnSpc="1">
            <a:prstTxWarp prst="textNoShape">
              <a:avLst/>
            </a:prstTxWarp>
          </a:bodyPr>
          <a:lstStyle>
            <a:lvl1pPr algn="r" defTabSz="971762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V1  27 Oct 2015</a:t>
            </a:r>
            <a:endParaRPr lang="en-US" alt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9125" y="8991606"/>
            <a:ext cx="45481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1" tIns="48555" rIns="97111" bIns="48555" numCol="1" anchor="b" anchorCtr="0" compatLnSpc="1">
            <a:prstTxWarp prst="textNoShape">
              <a:avLst/>
            </a:prstTxWarp>
          </a:bodyPr>
          <a:lstStyle>
            <a:lvl1pPr defTabSz="971762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www.StatLit.org/pdf/2015-Schield-StatChat2-6up.pdf</a:t>
            </a:r>
            <a:endParaRPr lang="en-US" alt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83220" y="8994781"/>
            <a:ext cx="13620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1" tIns="48555" rIns="97111" bIns="48555" numCol="1" anchor="b" anchorCtr="0" compatLnSpc="1">
            <a:prstTxWarp prst="textNoShape">
              <a:avLst/>
            </a:prstTxWarp>
          </a:bodyPr>
          <a:lstStyle>
            <a:lvl1pPr algn="r" defTabSz="971762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Page </a:t>
            </a:r>
            <a:fld id="{FC1EE6B5-FBD1-44D8-B807-AA790ACC5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703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1" tIns="48555" rIns="97111" bIns="48555" numCol="1" anchor="t" anchorCtr="0" compatLnSpc="1">
            <a:prstTxWarp prst="textNoShape">
              <a:avLst/>
            </a:prstTxWarp>
          </a:bodyPr>
          <a:lstStyle>
            <a:lvl1pPr defTabSz="971762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1" tIns="48555" rIns="97111" bIns="48555" numCol="1" anchor="t" anchorCtr="0" compatLnSpc="1">
            <a:prstTxWarp prst="textNoShape">
              <a:avLst/>
            </a:prstTxWarp>
          </a:bodyPr>
          <a:lstStyle>
            <a:lvl1pPr algn="r" defTabSz="971762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1 March 20132013</a:t>
            </a: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7" y="4560894"/>
            <a:ext cx="5770563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1" tIns="48555" rIns="97111" bIns="485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1" tIns="48555" rIns="97111" bIns="48555" numCol="1" anchor="b" anchorCtr="0" compatLnSpc="1">
            <a:prstTxWarp prst="textNoShape">
              <a:avLst/>
            </a:prstTxWarp>
          </a:bodyPr>
          <a:lstStyle>
            <a:lvl1pPr defTabSz="971762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11" tIns="48555" rIns="97111" bIns="48555" numCol="1" anchor="b" anchorCtr="0" compatLnSpc="1">
            <a:prstTxWarp prst="textNoShape">
              <a:avLst/>
            </a:prstTxWarp>
          </a:bodyPr>
          <a:lstStyle>
            <a:lvl1pPr algn="r" defTabSz="971762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B370EAD3-75AD-482E-9F4F-4255BB375B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1046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aseline="0" dirty="0" smtClean="0"/>
              <a:t>First big idea: Statistical educators at JSM are an extremely biased sample compared to their </a:t>
            </a:r>
            <a:r>
              <a:rPr lang="en-US" altLang="en-US" baseline="0" smtClean="0"/>
              <a:t>student abilities and majors.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0539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48069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We tend to represent the top 10% of SAT scores; we are not representative of most college students.</a:t>
            </a:r>
          </a:p>
          <a:p>
            <a:r>
              <a:rPr lang="en-US" altLang="en-US" sz="1800" dirty="0"/>
              <a:t>We tend to teach at the higher-end institutions; our students are not representative of most college students.</a:t>
            </a:r>
          </a:p>
          <a:p>
            <a:r>
              <a:rPr lang="en-US" altLang="en-US" sz="1800" dirty="0"/>
              <a:t>My audience is at the 60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to 80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percentile. </a:t>
            </a:r>
          </a:p>
        </p:txBody>
      </p:sp>
    </p:spTree>
    <p:extLst>
      <p:ext uri="{BB962C8B-B14F-4D97-AF65-F5344CB8AC3E}">
        <p14:creationId xmlns:p14="http://schemas.microsoft.com/office/powerpoint/2010/main" val="3179828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70933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89A73-C2AD-4F3A-971B-FDD715B3778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8370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8372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3CF43579-3F69-428B-8E20-5EF4380723E0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58374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8375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83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8377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C9A524D-A950-4AD6-B9FD-64383D29C65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58378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79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1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5A7E7EA-0C1E-4578-8E45-0391BE8F4CD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58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58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815377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89A73-C2AD-4F3A-971B-FDD715B3778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8370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8372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3CF43579-3F69-428B-8E20-5EF4380723E0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58374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8375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83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8377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C9A524D-A950-4AD6-B9FD-64383D29C65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58378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79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1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5A7E7EA-0C1E-4578-8E45-0391BE8F4CD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58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58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99619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89A73-C2AD-4F3A-971B-FDD715B3778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8370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8372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3CF43579-3F69-428B-8E20-5EF4380723E0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58374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8375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83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8377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C9A524D-A950-4AD6-B9FD-64383D29C65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58378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79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1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5A7E7EA-0C1E-4578-8E45-0391BE8F4CD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58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58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95254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B9A77-D68A-46FB-8AD0-E02A979307C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1442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61443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6144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E564C11B-B729-4FA6-AD0F-809C16E5CC2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09988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B9A77-D68A-46FB-8AD0-E02A979307C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1442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61443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6144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E564C11B-B729-4FA6-AD0F-809C16E5CC2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521676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B9A77-D68A-46FB-8AD0-E02A979307C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1442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61443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6144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E564C11B-B729-4FA6-AD0F-809C16E5CC2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631050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B9A77-D68A-46FB-8AD0-E02A979307C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1442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61443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6144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E564C11B-B729-4FA6-AD0F-809C16E5CC2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en-US" altLang="en-US" sz="1300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4547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252307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89A73-C2AD-4F3A-971B-FDD715B3778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8370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8372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3CF43579-3F69-428B-8E20-5EF4380723E0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  <p:sp>
        <p:nvSpPr>
          <p:cNvPr id="58374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8375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83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8377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C9A524D-A950-4AD6-B9FD-64383D29C65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  <p:sp>
        <p:nvSpPr>
          <p:cNvPr id="58378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79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1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5A7E7EA-0C1E-4578-8E45-0391BE8F4CD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  <p:sp>
        <p:nvSpPr>
          <p:cNvPr id="58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58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As defined by David Moore, statistical literacy is what is needed by statistical consumers.</a:t>
            </a:r>
          </a:p>
          <a:p>
            <a:r>
              <a:rPr lang="en-US" altLang="en-US" sz="1800" dirty="0"/>
              <a:t>Statistical competence is what is needed by statistical producers. </a:t>
            </a:r>
          </a:p>
          <a:p>
            <a:r>
              <a:rPr lang="en-US" altLang="en-US" sz="1800" dirty="0"/>
              <a:t>I argue that managers are in–between.</a:t>
            </a:r>
          </a:p>
        </p:txBody>
      </p:sp>
    </p:spTree>
    <p:extLst>
      <p:ext uri="{BB962C8B-B14F-4D97-AF65-F5344CB8AC3E}">
        <p14:creationId xmlns:p14="http://schemas.microsoft.com/office/powerpoint/2010/main" val="18015372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Our educational backgrounds are radically different from those of our students. </a:t>
            </a:r>
          </a:p>
          <a:p>
            <a:r>
              <a:rPr lang="en-US" altLang="en-US" sz="1800" dirty="0"/>
              <a:t>We studied mathematics or statistics.  </a:t>
            </a:r>
            <a:br>
              <a:rPr lang="en-US" altLang="en-US" sz="1800" dirty="0"/>
            </a:br>
            <a:r>
              <a:rPr lang="en-US" altLang="en-US" sz="1800" dirty="0"/>
              <a:t>Most students studying statistics are in Business/Econ, </a:t>
            </a:r>
            <a:r>
              <a:rPr lang="en-US" altLang="en-US" sz="1800" dirty="0" err="1"/>
              <a:t>Soc</a:t>
            </a:r>
            <a:r>
              <a:rPr lang="en-US" altLang="en-US" sz="1800" dirty="0"/>
              <a:t>, Health or Psych. </a:t>
            </a:r>
          </a:p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405609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89A73-C2AD-4F3A-971B-FDD715B3778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8370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8372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3CF43579-3F69-428B-8E20-5EF4380723E0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  <p:sp>
        <p:nvSpPr>
          <p:cNvPr id="58374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8375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83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8377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C9A524D-A950-4AD6-B9FD-64383D29C65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  <p:sp>
        <p:nvSpPr>
          <p:cNvPr id="58378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79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8381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5A7E7EA-0C1E-4578-8E45-0391BE8F4CD6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  <p:sp>
        <p:nvSpPr>
          <p:cNvPr id="58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58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The students taught by statistical educators at JSM are not representative. </a:t>
            </a:r>
            <a:br>
              <a:rPr lang="en-US" altLang="en-US" sz="1800" dirty="0"/>
            </a:br>
            <a:r>
              <a:rPr lang="en-US" altLang="en-US" sz="1800" dirty="0"/>
              <a:t>Their students tend to be in the upper left corner: Highest aptitude; strong math background.</a:t>
            </a:r>
          </a:p>
          <a:p>
            <a:r>
              <a:rPr lang="en-US" altLang="en-US" sz="1800" dirty="0"/>
              <a:t>Their students focus on problem solving and the statistical process.</a:t>
            </a:r>
          </a:p>
          <a:p>
            <a:r>
              <a:rPr lang="en-US" altLang="en-US" sz="1800" dirty="0"/>
              <a:t>My audience is in the lower-right corner.  Their goal is to use summary statistics to make better decisions. </a:t>
            </a:r>
          </a:p>
        </p:txBody>
      </p:sp>
    </p:spTree>
    <p:extLst>
      <p:ext uri="{BB962C8B-B14F-4D97-AF65-F5344CB8AC3E}">
        <p14:creationId xmlns:p14="http://schemas.microsoft.com/office/powerpoint/2010/main" val="14593356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B9A77-D68A-46FB-8AD0-E02A979307C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1442" name="Rectangle 2"/>
          <p:cNvSpPr txBox="1">
            <a:spLocks noGrp="1" noChangeArrowheads="1"/>
          </p:cNvSpPr>
          <p:nvPr/>
        </p:nvSpPr>
        <p:spPr bwMode="auto">
          <a:xfrm>
            <a:off x="4" y="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61443" name="Rectangle 3"/>
          <p:cNvSpPr txBox="1">
            <a:spLocks noGrp="1" noChangeArrowheads="1"/>
          </p:cNvSpPr>
          <p:nvPr/>
        </p:nvSpPr>
        <p:spPr bwMode="auto">
          <a:xfrm>
            <a:off x="4144969" y="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6144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4144969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11" tIns="48555" rIns="97111" bIns="48555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E564C11B-B729-4FA6-AD0F-809C16E5CC21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23</a:t>
            </a:fld>
            <a:endParaRPr lang="en-US" altLang="en-US" sz="1300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5278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77466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36630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78417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57013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We tend to represent the top 10% of SAT scores; we are not representative of most college students.</a:t>
            </a:r>
          </a:p>
          <a:p>
            <a:r>
              <a:rPr lang="en-US" altLang="en-US" sz="1800" dirty="0"/>
              <a:t>We tend to teach at the higher-end institutions; our students are not representative of most college students.</a:t>
            </a:r>
          </a:p>
          <a:p>
            <a:r>
              <a:rPr lang="en-US" altLang="en-US" sz="1800" dirty="0"/>
              <a:t>My audience is at the 60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to 80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percentile. </a:t>
            </a:r>
          </a:p>
        </p:txBody>
      </p:sp>
    </p:spTree>
    <p:extLst>
      <p:ext uri="{BB962C8B-B14F-4D97-AF65-F5344CB8AC3E}">
        <p14:creationId xmlns:p14="http://schemas.microsoft.com/office/powerpoint/2010/main" val="1258363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23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F24ED-FA7B-471D-87B0-902EC9C5D72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0418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381587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38" tIns="50569" rIns="101138" bIns="50569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Teaching Teachers Statistical Literacy OnlineTeaching Teachers Statistical Literacy OnlineStatistical Literacy Using Odysseys2Sense2008 StatLit Skills Survey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4421299" y="4"/>
            <a:ext cx="3381586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38" tIns="50569" rIns="101138" bIns="50569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October 201115 October 2011Jan 7, 2011Fall 2008</a:t>
            </a:r>
          </a:p>
        </p:txBody>
      </p:sp>
      <p:sp>
        <p:nvSpPr>
          <p:cNvPr id="60420" name="Rectangle 6"/>
          <p:cNvSpPr txBox="1">
            <a:spLocks noGrp="1" noChangeArrowheads="1"/>
          </p:cNvSpPr>
          <p:nvPr/>
        </p:nvSpPr>
        <p:spPr bwMode="auto">
          <a:xfrm>
            <a:off x="2" y="9420855"/>
            <a:ext cx="3381587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38" tIns="50569" rIns="101138" bIns="50569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2011SchieldNNN6up.pdf2011SchieldNNN6up.pdf2011SchieldMAA6up.pdf2008SchieldSkillsSurvey6up.pdf</a:t>
            </a:r>
          </a:p>
        </p:txBody>
      </p:sp>
      <p:sp>
        <p:nvSpPr>
          <p:cNvPr id="60421" name="Rectangle 7"/>
          <p:cNvSpPr txBox="1">
            <a:spLocks noGrp="1" noChangeArrowheads="1"/>
          </p:cNvSpPr>
          <p:nvPr/>
        </p:nvSpPr>
        <p:spPr bwMode="auto">
          <a:xfrm>
            <a:off x="4421299" y="9420855"/>
            <a:ext cx="3381586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38" tIns="50569" rIns="101138" bIns="50569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64C3D3C8-5DBC-429C-B249-A675DB6DD9FF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60422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381587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29" tIns="50564" rIns="101129" bIns="50564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/>
              <a:t>Statistical Literacy at AugsburgSocial Construction of Rankings</a:t>
            </a:r>
          </a:p>
        </p:txBody>
      </p:sp>
      <p:sp>
        <p:nvSpPr>
          <p:cNvPr id="60423" name="Rectangle 3"/>
          <p:cNvSpPr txBox="1">
            <a:spLocks noGrp="1" noChangeArrowheads="1"/>
          </p:cNvSpPr>
          <p:nvPr/>
        </p:nvSpPr>
        <p:spPr bwMode="auto">
          <a:xfrm>
            <a:off x="4421299" y="4"/>
            <a:ext cx="3381586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29" tIns="50564" rIns="101129" bIns="50564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300"/>
              <a:t>9 Oct 20108/4/2010</a:t>
            </a:r>
          </a:p>
        </p:txBody>
      </p:sp>
      <p:sp>
        <p:nvSpPr>
          <p:cNvPr id="60424" name="Rectangle 6"/>
          <p:cNvSpPr txBox="1">
            <a:spLocks noGrp="1" noChangeArrowheads="1"/>
          </p:cNvSpPr>
          <p:nvPr/>
        </p:nvSpPr>
        <p:spPr bwMode="auto">
          <a:xfrm>
            <a:off x="2" y="9420855"/>
            <a:ext cx="3381587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29" tIns="50564" rIns="101129" bIns="50564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/>
              <a:t>www.StatLit.org/pdf/2010SchieldAugsburg6up.pdfwww.StatLit.org/pdf/2010SchieldASA6up.pdf</a:t>
            </a:r>
          </a:p>
        </p:txBody>
      </p:sp>
      <p:sp>
        <p:nvSpPr>
          <p:cNvPr id="60425" name="Rectangle 7"/>
          <p:cNvSpPr txBox="1">
            <a:spLocks noGrp="1" noChangeArrowheads="1"/>
          </p:cNvSpPr>
          <p:nvPr/>
        </p:nvSpPr>
        <p:spPr bwMode="auto">
          <a:xfrm>
            <a:off x="4421299" y="9420855"/>
            <a:ext cx="3381586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29" tIns="50564" rIns="101129" bIns="50564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2623405-46D5-4BAE-BD86-EDEF4E8798EC}" type="slidenum">
              <a:rPr lang="en-US" altLang="en-US" sz="1300"/>
              <a:pPr algn="r"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60426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381587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16" tIns="50559" rIns="101116" bIns="50559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Social Construction of Rankings</a:t>
            </a:r>
          </a:p>
        </p:txBody>
      </p:sp>
      <p:sp>
        <p:nvSpPr>
          <p:cNvPr id="60427" name="Rectangle 3"/>
          <p:cNvSpPr txBox="1">
            <a:spLocks noGrp="1" noChangeArrowheads="1"/>
          </p:cNvSpPr>
          <p:nvPr/>
        </p:nvSpPr>
        <p:spPr bwMode="auto">
          <a:xfrm>
            <a:off x="4421299" y="4"/>
            <a:ext cx="3381586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16" tIns="50559" rIns="101116" bIns="50559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8/4/2010</a:t>
            </a:r>
          </a:p>
        </p:txBody>
      </p:sp>
      <p:sp>
        <p:nvSpPr>
          <p:cNvPr id="60428" name="Rectangle 6"/>
          <p:cNvSpPr txBox="1">
            <a:spLocks noGrp="1" noChangeArrowheads="1"/>
          </p:cNvSpPr>
          <p:nvPr/>
        </p:nvSpPr>
        <p:spPr bwMode="auto">
          <a:xfrm>
            <a:off x="0" y="9420855"/>
            <a:ext cx="4316307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16" tIns="50559" rIns="101116" bIns="50559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www.StatLit.org/pdf/2010SchieldASA6up.pdf</a:t>
            </a:r>
          </a:p>
        </p:txBody>
      </p:sp>
      <p:sp>
        <p:nvSpPr>
          <p:cNvPr id="60429" name="Rectangle 7"/>
          <p:cNvSpPr txBox="1">
            <a:spLocks noGrp="1" noChangeArrowheads="1"/>
          </p:cNvSpPr>
          <p:nvPr/>
        </p:nvSpPr>
        <p:spPr bwMode="auto">
          <a:xfrm>
            <a:off x="4421299" y="9420855"/>
            <a:ext cx="3381586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16" tIns="50559" rIns="101116" bIns="50559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429BE8B-734A-4408-930C-98A9F493B431}" type="slidenum">
              <a:rPr lang="en-US" altLang="en-US" sz="1300"/>
              <a:pPr algn="r"/>
              <a:t>8</a:t>
            </a:fld>
            <a:endParaRPr lang="en-US" altLang="en-US" sz="1300"/>
          </a:p>
        </p:txBody>
      </p:sp>
      <p:sp>
        <p:nvSpPr>
          <p:cNvPr id="60430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381587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16" tIns="50559" rIns="101116" bIns="50559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 StatLit Skills Survey</a:t>
            </a:r>
          </a:p>
        </p:txBody>
      </p:sp>
      <p:sp>
        <p:nvSpPr>
          <p:cNvPr id="60431" name="Rectangle 3"/>
          <p:cNvSpPr txBox="1">
            <a:spLocks noGrp="1" noChangeArrowheads="1"/>
          </p:cNvSpPr>
          <p:nvPr/>
        </p:nvSpPr>
        <p:spPr bwMode="auto">
          <a:xfrm>
            <a:off x="4421299" y="4"/>
            <a:ext cx="3381586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16" tIns="50559" rIns="101116" bIns="50559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Fall 2008</a:t>
            </a:r>
          </a:p>
        </p:txBody>
      </p:sp>
      <p:sp>
        <p:nvSpPr>
          <p:cNvPr id="60432" name="Rectangle 6"/>
          <p:cNvSpPr txBox="1">
            <a:spLocks noGrp="1" noChangeArrowheads="1"/>
          </p:cNvSpPr>
          <p:nvPr/>
        </p:nvSpPr>
        <p:spPr bwMode="auto">
          <a:xfrm>
            <a:off x="2" y="9420855"/>
            <a:ext cx="3381587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16" tIns="50559" rIns="101116" bIns="50559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2008SchieldSkillsSurvey6up.pdf</a:t>
            </a:r>
          </a:p>
        </p:txBody>
      </p:sp>
      <p:sp>
        <p:nvSpPr>
          <p:cNvPr id="60433" name="Rectangle 7"/>
          <p:cNvSpPr txBox="1">
            <a:spLocks noGrp="1" noChangeArrowheads="1"/>
          </p:cNvSpPr>
          <p:nvPr/>
        </p:nvSpPr>
        <p:spPr bwMode="auto">
          <a:xfrm>
            <a:off x="4421299" y="9420855"/>
            <a:ext cx="3381586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116" tIns="50559" rIns="101116" bIns="50559" anchor="b"/>
          <a:lstStyle>
            <a:lvl1pPr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8644322-FF47-4E31-BEA4-F5C45A57A5B5}" type="slidenum">
              <a:rPr lang="en-US" altLang="en-US" sz="1300"/>
              <a:pPr algn="r"/>
              <a:t>8</a:t>
            </a:fld>
            <a:endParaRPr lang="en-US" altLang="en-US" sz="1300"/>
          </a:p>
        </p:txBody>
      </p:sp>
      <p:sp>
        <p:nvSpPr>
          <p:cNvPr id="6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13000" y="744538"/>
            <a:ext cx="3170238" cy="2378075"/>
          </a:xfrm>
          <a:ln/>
        </p:spPr>
      </p:sp>
      <p:sp>
        <p:nvSpPr>
          <p:cNvPr id="60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300"/>
              <a:t>We have the top and bottom of this pyramid.</a:t>
            </a:r>
          </a:p>
          <a:p>
            <a:r>
              <a:rPr lang="en-US" altLang="en-US" sz="1300"/>
              <a:t>The Top:  We know where we are headed.  We are clear on our goal. </a:t>
            </a:r>
          </a:p>
          <a:p>
            <a:r>
              <a:rPr lang="en-US" altLang="en-US" sz="1300"/>
              <a:t>Our common goal is to see quantitative literacy grow.</a:t>
            </a:r>
          </a:p>
          <a:p>
            <a:endParaRPr lang="en-US" altLang="en-US" sz="1300"/>
          </a:p>
          <a:p>
            <a:endParaRPr lang="en-US" altLang="en-US" sz="1300"/>
          </a:p>
          <a:p>
            <a:r>
              <a:rPr lang="en-US" altLang="en-US" sz="1300"/>
              <a:t>The bottom: We have the foundation.</a:t>
            </a:r>
          </a:p>
          <a:p>
            <a:r>
              <a:rPr lang="en-US" altLang="en-US" sz="1300"/>
              <a:t>The need for quantitative literacy has been documented. </a:t>
            </a:r>
          </a:p>
          <a:p>
            <a:r>
              <a:rPr lang="en-US" altLang="en-US" sz="1300"/>
              <a:t>The books by Steen and Madison have documented this very clearly.</a:t>
            </a:r>
          </a:p>
          <a:p>
            <a:endParaRPr lang="en-US" altLang="en-US" sz="1300"/>
          </a:p>
          <a:p>
            <a:r>
              <a:rPr lang="en-US" altLang="en-US" sz="1300"/>
              <a:t>So, we have the foundation and we know where we are headed.</a:t>
            </a:r>
          </a:p>
          <a:p>
            <a:r>
              <a:rPr lang="en-US" altLang="en-US" sz="1300"/>
              <a:t>-------------------------------------</a:t>
            </a:r>
          </a:p>
          <a:p>
            <a:r>
              <a:rPr lang="en-US" altLang="en-US" sz="1300"/>
              <a:t>To support an interdisciplinary area, college-wide support is necessary.</a:t>
            </a:r>
          </a:p>
          <a:p>
            <a:r>
              <a:rPr lang="en-US" altLang="en-US" sz="1300"/>
              <a:t>To obtain college-wide support, the subject must have wide faculty support.</a:t>
            </a:r>
          </a:p>
          <a:p>
            <a:r>
              <a:rPr lang="en-US" altLang="en-US" sz="1300"/>
              <a:t>And in today’s climate, it must be assessable.</a:t>
            </a:r>
          </a:p>
          <a:p>
            <a:endParaRPr lang="en-US" altLang="en-US" sz="1300"/>
          </a:p>
          <a:p>
            <a:r>
              <a:rPr lang="en-US" altLang="en-US" sz="1300">
                <a:sym typeface="Wingdings" panose="05000000000000000000" pitchFamily="2" charset="2"/>
              </a:rPr>
              <a:t>Unless QL is a clearly-stated campus-wide goal, </a:t>
            </a:r>
            <a:br>
              <a:rPr lang="en-US" altLang="en-US" sz="1300">
                <a:sym typeface="Wingdings" panose="05000000000000000000" pitchFamily="2" charset="2"/>
              </a:rPr>
            </a:br>
            <a:r>
              <a:rPr lang="en-US" altLang="en-US" sz="1300">
                <a:sym typeface="Wingdings" panose="05000000000000000000" pitchFamily="2" charset="2"/>
              </a:rPr>
              <a:t>QL programs are likely to be transient.</a:t>
            </a:r>
          </a:p>
          <a:p>
            <a:r>
              <a:rPr lang="en-US" altLang="en-US" sz="1300">
                <a:sym typeface="Wingdings" panose="05000000000000000000" pitchFamily="2" charset="2"/>
              </a:rPr>
              <a:t>Interdisciplinary programs cannot survive in a disciplinary world without strong college support</a:t>
            </a:r>
          </a:p>
          <a:p>
            <a:endParaRPr lang="en-US" altLang="en-US" sz="1300">
              <a:sym typeface="Wingdings" panose="05000000000000000000" pitchFamily="2" charset="2"/>
            </a:endParaRPr>
          </a:p>
          <a:p>
            <a:r>
              <a:rPr lang="en-US" altLang="en-US" sz="1300">
                <a:sym typeface="Wingdings" panose="05000000000000000000" pitchFamily="2" charset="2"/>
              </a:rPr>
              <a:t>None of this will not happen unless quantitative literacy is “understandable and teachable.”</a:t>
            </a:r>
          </a:p>
          <a:p>
            <a:r>
              <a:rPr lang="en-US" altLang="en-US" sz="1300">
                <a:sym typeface="Wingdings" panose="05000000000000000000" pitchFamily="2" charset="2"/>
              </a:rPr>
              <a:t>That brings us back to the problems mentioned in the previous slide.</a:t>
            </a:r>
          </a:p>
          <a:p>
            <a:r>
              <a:rPr lang="en-US" altLang="en-US" sz="1300">
                <a:sym typeface="Wingdings" panose="05000000000000000000" pitchFamily="2" charset="2"/>
              </a:rPr>
              <a:t>Quantitative literacy must be “understandable and teachable.” </a:t>
            </a:r>
            <a:br>
              <a:rPr lang="en-US" altLang="en-US" sz="1300">
                <a:sym typeface="Wingdings" panose="05000000000000000000" pitchFamily="2" charset="2"/>
              </a:rPr>
            </a:br>
            <a:r>
              <a:rPr lang="en-US" altLang="en-US" sz="1300">
                <a:sym typeface="Wingdings" panose="05000000000000000000" pitchFamily="2" charset="2"/>
              </a:rPr>
              <a:t>Whether QL is understandable and teachable depends critically on the content of QL.</a:t>
            </a:r>
          </a:p>
          <a:p>
            <a:endParaRPr lang="en-US" altLang="en-US" sz="1300">
              <a:sym typeface="Wingdings" panose="05000000000000000000" pitchFamily="2" charset="2"/>
            </a:endParaRPr>
          </a:p>
          <a:p>
            <a:r>
              <a:rPr lang="en-US" altLang="en-US" sz="1300">
                <a:sym typeface="Wingdings" panose="05000000000000000000" pitchFamily="2" charset="2"/>
              </a:rPr>
              <a:t>&gt; Let’s focus in on some core content of Quantitative Literacy &gt;</a:t>
            </a:r>
          </a:p>
          <a:p>
            <a:endParaRPr lang="en-US" altLang="en-US" sz="130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41202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2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2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3" y="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3" y="912178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2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2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2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 dirty="0"/>
              <a:t>We tend to represent the top 10% of SAT scores; we are not representative of most college students.</a:t>
            </a:r>
          </a:p>
          <a:p>
            <a:r>
              <a:rPr lang="en-US" altLang="en-US" sz="1800" dirty="0"/>
              <a:t>We tend to teach at the higher-end institutions; our students are not representative of most college students.</a:t>
            </a:r>
          </a:p>
          <a:p>
            <a:r>
              <a:rPr lang="en-US" altLang="en-US" sz="1800" dirty="0"/>
              <a:t>My audience is at the 60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to 80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percentile. </a:t>
            </a:r>
          </a:p>
        </p:txBody>
      </p:sp>
    </p:spTree>
    <p:extLst>
      <p:ext uri="{BB962C8B-B14F-4D97-AF65-F5344CB8AC3E}">
        <p14:creationId xmlns:p14="http://schemas.microsoft.com/office/powerpoint/2010/main" val="317388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2015 StatChat2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3170A-3319-4A0B-8BFD-FEF976CE3C94}" type="slidenum">
              <a:rPr lang="en-US" altLang="en-US"/>
              <a:pPr/>
              <a:t>‹#›</a:t>
            </a:fld>
            <a:endParaRPr lang="en-US" altLang="en-US" b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V1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06933601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482975" y="152400"/>
            <a:ext cx="21415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75" y="457200"/>
            <a:ext cx="7742238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66DEC6-9B32-40D5-8444-0835B81D8266}" type="slidenum">
              <a:rPr lang="en-US" altLang="en-US"/>
              <a:pPr/>
              <a:t>‹#›</a:t>
            </a:fld>
            <a:endParaRPr lang="en-US" altLang="en-US" b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V1</a:t>
            </a:r>
            <a:endParaRPr lang="en-US" altLang="en-US" b="0" dirty="0"/>
          </a:p>
        </p:txBody>
      </p:sp>
      <p:sp>
        <p:nvSpPr>
          <p:cNvPr id="10" name="Rectangle 32"/>
          <p:cNvSpPr>
            <a:spLocks noChangeArrowheads="1"/>
          </p:cNvSpPr>
          <p:nvPr userDrawn="1"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2015 StatChat2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9610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457200"/>
            <a:ext cx="774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latin typeface="Arial" panose="020B0604020202020204" pitchFamily="34" charset="0"/>
              </a:defRPr>
            </a:lvl1pPr>
          </a:lstStyle>
          <a:p>
            <a:fld id="{15860158-6E81-4BA6-8B6F-5780F71662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1031" name="Rectangle 32"/>
          <p:cNvSpPr>
            <a:spLocks noChangeArrowheads="1"/>
          </p:cNvSpPr>
          <p:nvPr/>
        </p:nvSpPr>
        <p:spPr bwMode="auto">
          <a:xfrm>
            <a:off x="3265488" y="152400"/>
            <a:ext cx="2571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2015 StatChat2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V4</a:t>
            </a:r>
            <a:endParaRPr lang="en-US" alt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908" r:id="rId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3675" y="1981200"/>
            <a:ext cx="8820150" cy="46482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b="1" dirty="0" smtClean="0"/>
              <a:t>by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b="1" dirty="0" smtClean="0"/>
              <a:t>Milo Schield, Augsburg College</a:t>
            </a:r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Member: International Statistical Institute</a:t>
            </a:r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US Rep: International Statistical Literacy Project</a:t>
            </a:r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Director, W. M. Keck Statistical Literacy Project</a:t>
            </a:r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VP. National Numeracy Network</a:t>
            </a:r>
          </a:p>
          <a:p>
            <a:pPr marL="0" indent="0" algn="ctr">
              <a:buFontTx/>
              <a:buNone/>
            </a:pPr>
            <a:endParaRPr lang="en-US" altLang="en-US" sz="2000" b="1" i="1" dirty="0" smtClean="0"/>
          </a:p>
          <a:p>
            <a:pPr marL="0" indent="0" algn="ctr">
              <a:buFontTx/>
              <a:buNone/>
            </a:pPr>
            <a:r>
              <a:rPr lang="en-US" altLang="en-US" b="1" i="1" dirty="0" smtClean="0"/>
              <a:t>October 26, 2015</a:t>
            </a:r>
            <a:endParaRPr lang="en-US" altLang="en-US" sz="2800" b="1" i="1" dirty="0" smtClean="0"/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www.StatLit.org/pdf/2015-Schield-StatChat2-6up.pdf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What’s Wrong </a:t>
            </a:r>
            <a:br>
              <a:rPr lang="en-US" altLang="en-US" b="0" dirty="0" smtClean="0">
                <a:latin typeface="Rockwell Extra Bold" panose="02060903040505020403" pitchFamily="18" charset="0"/>
              </a:rPr>
            </a:br>
            <a:r>
              <a:rPr lang="en-US" altLang="en-US" b="0" dirty="0" smtClean="0">
                <a:latin typeface="Rockwell Extra Bold" panose="02060903040505020403" pitchFamily="18" charset="0"/>
              </a:rPr>
              <a:t>with Introductory Statistics?</a:t>
            </a:r>
            <a:endParaRPr lang="en-US" altLang="en-US" sz="3200" b="0" i="1" dirty="0" smtClean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10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Stat 101 students: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What are their attitudes?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1" y="1789113"/>
            <a:ext cx="8540750" cy="4840287"/>
          </a:xfrm>
        </p:spPr>
        <p:txBody>
          <a:bodyPr/>
          <a:lstStyle/>
          <a:p>
            <a:pPr marL="0" indent="0" defTabSz="454025">
              <a:spcBef>
                <a:spcPts val="1200"/>
              </a:spcBef>
              <a:buNone/>
            </a:pPr>
            <a:r>
              <a:rPr lang="en-US" altLang="en-US" sz="2800" b="1" dirty="0"/>
              <a:t>Of those taking Stat I:</a:t>
            </a:r>
          </a:p>
          <a:p>
            <a:pPr defTabSz="454025">
              <a:spcBef>
                <a:spcPts val="1200"/>
              </a:spcBef>
            </a:pPr>
            <a:r>
              <a:rPr lang="en-US" altLang="en-US" sz="2800" dirty="0"/>
              <a:t>l</a:t>
            </a:r>
            <a:r>
              <a:rPr lang="en-US" altLang="en-US" sz="2800" dirty="0" smtClean="0"/>
              <a:t>ess than 1% take </a:t>
            </a:r>
            <a:r>
              <a:rPr lang="en-US" altLang="en-US" sz="2800" i="1" dirty="0" smtClean="0"/>
              <a:t>Stat II</a:t>
            </a:r>
            <a:r>
              <a:rPr lang="en-US" altLang="en-US" sz="2800" dirty="0" smtClean="0"/>
              <a:t>  (10-yrs @ Univ. St. Thomas)</a:t>
            </a:r>
            <a:endParaRPr lang="en-US" altLang="en-US" sz="2800" dirty="0"/>
          </a:p>
          <a:p>
            <a:pPr defTabSz="454025">
              <a:spcBef>
                <a:spcPts val="1200"/>
              </a:spcBef>
            </a:pPr>
            <a:r>
              <a:rPr lang="en-US" altLang="en-US" sz="2800" dirty="0" smtClean="0"/>
              <a:t>less than 0.2% major in statistics (nationwide).</a:t>
            </a:r>
          </a:p>
          <a:p>
            <a:pPr defTabSz="454025">
              <a:spcBef>
                <a:spcPts val="1200"/>
              </a:spcBef>
            </a:pPr>
            <a:r>
              <a:rPr lang="en-US" altLang="en-US" sz="2800" dirty="0" smtClean="0"/>
              <a:t>most see less value in statistics after the course than they did before.  Schield and Schield (2008).</a:t>
            </a:r>
          </a:p>
          <a:p>
            <a:pPr defTabSz="454025">
              <a:spcBef>
                <a:spcPts val="1200"/>
              </a:spcBef>
            </a:pPr>
            <a:r>
              <a:rPr lang="en-US" altLang="en-US" sz="2800" dirty="0"/>
              <a:t>m</a:t>
            </a:r>
            <a:r>
              <a:rPr lang="en-US" altLang="en-US" sz="2800" dirty="0" smtClean="0"/>
              <a:t>ore say “Worst course I ever took” [anecdotal]</a:t>
            </a:r>
          </a:p>
          <a:p>
            <a:pPr marL="0" indent="0" defTabSz="454025">
              <a:buNone/>
            </a:pPr>
            <a:endParaRPr lang="en-US" altLang="en-US" sz="1600" dirty="0"/>
          </a:p>
          <a:p>
            <a:pPr marL="0" indent="0" defTabSz="454025">
              <a:buNone/>
            </a:pPr>
            <a:r>
              <a:rPr lang="en-US" altLang="en-US" sz="1600" dirty="0" smtClean="0"/>
              <a:t>www.amstat.org/misc/StatsBachelors2003-2013.pdf         1,135 stat majors in 2013 at 32 colleges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 smtClean="0"/>
              <a:t>www.StatLit.org/pdf/2015-Schield-UST-Enroll-in-Statistics.pdf</a:t>
            </a:r>
            <a:endParaRPr lang="en-US" altLang="en-US" sz="1600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84570259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457200"/>
            <a:ext cx="8243987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Students Taking Intro Stats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at US Four-Year Colleges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6571" y="1789113"/>
            <a:ext cx="8490858" cy="4840287"/>
          </a:xfrm>
        </p:spPr>
        <p:txBody>
          <a:bodyPr/>
          <a:lstStyle/>
          <a:p>
            <a:pPr marL="0" indent="0" defTabSz="454025">
              <a:buFontTx/>
              <a:buNone/>
            </a:pPr>
            <a:endParaRPr lang="en-US" altLang="en-US" sz="2800" dirty="0" smtClean="0"/>
          </a:p>
          <a:p>
            <a:pPr marL="0" indent="0" defTabSz="454025">
              <a:buFontTx/>
              <a:buNone/>
            </a:pPr>
            <a:endParaRPr lang="en-US" altLang="en-US" sz="2800" dirty="0"/>
          </a:p>
          <a:p>
            <a:pPr marL="0" indent="0" defTabSz="454025">
              <a:buFontTx/>
              <a:buNone/>
            </a:pPr>
            <a:endParaRPr lang="en-US" altLang="en-US" sz="2800" dirty="0" smtClean="0"/>
          </a:p>
          <a:p>
            <a:pPr marL="0" indent="0" defTabSz="454025">
              <a:buFontTx/>
              <a:buNone/>
            </a:pPr>
            <a:endParaRPr lang="en-US" altLang="en-US" sz="2800" dirty="0"/>
          </a:p>
          <a:p>
            <a:pPr marL="0" indent="0" defTabSz="454025">
              <a:buFontTx/>
              <a:buNone/>
            </a:pPr>
            <a:endParaRPr lang="en-US" altLang="en-US" sz="2800" dirty="0" smtClean="0"/>
          </a:p>
          <a:p>
            <a:pPr marL="0" indent="0" defTabSz="454025">
              <a:buFontTx/>
              <a:buNone/>
            </a:pPr>
            <a:endParaRPr lang="en-US" altLang="en-US" sz="2800" dirty="0"/>
          </a:p>
          <a:p>
            <a:pPr marL="0" indent="0" defTabSz="454025">
              <a:buFontTx/>
              <a:buNone/>
            </a:pPr>
            <a:endParaRPr lang="en-US" altLang="en-US" sz="2800" dirty="0" smtClean="0"/>
          </a:p>
          <a:p>
            <a:pPr marL="0" indent="0" defTabSz="454025">
              <a:buFontTx/>
              <a:buNone/>
            </a:pPr>
            <a:r>
              <a:rPr lang="en-US" altLang="en-US" sz="2800" dirty="0" smtClean="0"/>
              <a:t>Four-year colleges only.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96" y="1813292"/>
            <a:ext cx="8508805" cy="21436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96" y="4359727"/>
            <a:ext cx="8508805" cy="209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323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12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89264" y="457200"/>
            <a:ext cx="8397536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Harvard Business Review: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Website Search of 40K Items</a:t>
            </a:r>
            <a:endParaRPr lang="en-US" altLang="en-US" sz="3200" b="0" dirty="0">
              <a:latin typeface="Rockwell Extra Bold" panose="02060903040505020403" pitchFamily="18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137" y="1762438"/>
            <a:ext cx="3999053" cy="4985603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264" y="1755063"/>
            <a:ext cx="3751637" cy="510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09386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DDD81A-733D-43C1-847E-11A43565A1FE}" type="slidenum">
              <a:rPr lang="en-US" altLang="en-US" sz="1400">
                <a:latin typeface="Arial" panose="020B0604020202020204" pitchFamily="34" charset="0"/>
              </a:rPr>
              <a:pPr/>
              <a:t>13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Statistics Education 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May Be Splitting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3575" y="1969535"/>
            <a:ext cx="7761288" cy="103570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dirty="0" smtClean="0"/>
              <a:t>More focus on the sampling distribution for those in STEM.  See “randomization”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4" name="TextBox 3"/>
          <p:cNvSpPr txBox="1"/>
          <p:nvPr/>
        </p:nvSpPr>
        <p:spPr>
          <a:xfrm>
            <a:off x="663575" y="3240169"/>
            <a:ext cx="75950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dirty="0" smtClean="0"/>
              <a:t>Less focus on the sampling distribution for those in the social sciences and professions.</a:t>
            </a:r>
            <a:br>
              <a:rPr lang="en-US" altLang="en-US" sz="3200" dirty="0" smtClean="0"/>
            </a:br>
            <a:r>
              <a:rPr lang="en-US" altLang="en-US" sz="3200" dirty="0" smtClean="0"/>
              <a:t>See Sharpe, </a:t>
            </a:r>
            <a:r>
              <a:rPr lang="en-US" altLang="en-US" sz="3200" dirty="0" err="1" smtClean="0"/>
              <a:t>DeVeaux</a:t>
            </a:r>
            <a:r>
              <a:rPr lang="en-US" altLang="en-US" sz="3200" dirty="0" smtClean="0"/>
              <a:t> &amp; </a:t>
            </a:r>
            <a:r>
              <a:rPr lang="en-US" altLang="en-US" sz="3200" dirty="0" err="1" smtClean="0"/>
              <a:t>Velleman</a:t>
            </a:r>
            <a:r>
              <a:rPr lang="en-US" altLang="en-US" sz="3200" dirty="0" smtClean="0"/>
              <a:t> (2011) and Utts (2014)</a:t>
            </a:r>
            <a:endParaRPr lang="en-US" alt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63575" y="5537204"/>
            <a:ext cx="75950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dirty="0" smtClean="0"/>
              <a:t>Ignore the sampling distribution completely for those students in non-quantitative majors.</a:t>
            </a:r>
          </a:p>
        </p:txBody>
      </p:sp>
    </p:spTree>
    <p:extLst>
      <p:ext uri="{BB962C8B-B14F-4D97-AF65-F5344CB8AC3E}">
        <p14:creationId xmlns:p14="http://schemas.microsoft.com/office/powerpoint/2010/main" val="424938554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DDD81A-733D-43C1-847E-11A43565A1FE}" type="slidenum">
              <a:rPr lang="en-US" altLang="en-US" sz="1400">
                <a:latin typeface="Arial" panose="020B0604020202020204" pitchFamily="34" charset="0"/>
              </a:rPr>
              <a:pPr/>
              <a:t>14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Sharpe, </a:t>
            </a:r>
            <a:r>
              <a:rPr lang="en-US" altLang="en-US" sz="3200" b="0" dirty="0" err="1" smtClean="0">
                <a:latin typeface="Rockwell Extra Bold" panose="02060903040505020403" pitchFamily="18" charset="0"/>
              </a:rPr>
              <a:t>DeVeaux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 &amp; </a:t>
            </a:r>
            <a:r>
              <a:rPr lang="en-US" altLang="en-US" sz="3200" b="0" dirty="0" err="1" smtClean="0">
                <a:latin typeface="Rockwell Extra Bold" panose="02060903040505020403" pitchFamily="18" charset="0"/>
              </a:rPr>
              <a:t>Velleman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/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Business Statistics (2011)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9184" y="1833562"/>
            <a:ext cx="8566524" cy="4740857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 smtClean="0"/>
              <a:t>They omit </a:t>
            </a:r>
            <a:r>
              <a:rPr lang="en-US" sz="2800" dirty="0"/>
              <a:t>the </a:t>
            </a:r>
            <a:r>
              <a:rPr lang="en-US" sz="2800" dirty="0" smtClean="0"/>
              <a:t>derivation </a:t>
            </a:r>
            <a:r>
              <a:rPr lang="en-US" sz="2800" dirty="0"/>
              <a:t>of the central limit theorem</a:t>
            </a:r>
            <a:r>
              <a:rPr lang="en-US" sz="2800" dirty="0" smtClean="0"/>
              <a:t>.</a:t>
            </a:r>
          </a:p>
          <a:p>
            <a:pPr marL="0" lvl="0" indent="0">
              <a:buNone/>
            </a:pPr>
            <a:r>
              <a:rPr lang="en-US" sz="2800" dirty="0" smtClean="0"/>
              <a:t>Based </a:t>
            </a:r>
            <a:r>
              <a:rPr lang="en-US" sz="2800" dirty="0"/>
              <a:t>on a simulation, they note that the shape of this sampling distribution is approximately Normal. </a:t>
            </a:r>
            <a:r>
              <a:rPr lang="en-US" sz="2800" dirty="0" smtClean="0"/>
              <a:t>After </a:t>
            </a:r>
            <a:r>
              <a:rPr lang="en-US" sz="2800" dirty="0"/>
              <a:t>testing the simulation against a Normal model, they state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i="1" dirty="0" smtClean="0"/>
              <a:t>"</a:t>
            </a:r>
            <a:r>
              <a:rPr lang="en-US" sz="2800" i="1" dirty="0"/>
              <a:t>So, the particular Normal model, </a:t>
            </a:r>
            <a:r>
              <a:rPr lang="en-US" sz="2800" i="1" dirty="0" smtClean="0"/>
              <a:t>N[p</a:t>
            </a:r>
            <a:r>
              <a:rPr lang="en-US" sz="2800" i="1" dirty="0"/>
              <a:t>, Sqrt(p*q/n</a:t>
            </a:r>
            <a:r>
              <a:rPr lang="en-US" sz="2800" i="1" dirty="0" smtClean="0"/>
              <a:t>)] </a:t>
            </a:r>
            <a:r>
              <a:rPr lang="en-US" sz="2800" i="1" dirty="0"/>
              <a:t>is a sampling distribution model for the sample proportion."  </a:t>
            </a:r>
            <a:endParaRPr lang="en-US" sz="2800" i="1" dirty="0" smtClean="0"/>
          </a:p>
          <a:p>
            <a:pPr marL="0" lvl="0" indent="0">
              <a:buNone/>
            </a:pPr>
            <a:r>
              <a:rPr lang="en-US" sz="2800" dirty="0" smtClean="0"/>
              <a:t>They </a:t>
            </a:r>
            <a:r>
              <a:rPr lang="en-US" sz="2800" dirty="0"/>
              <a:t>conclude by saying </a:t>
            </a:r>
            <a:r>
              <a:rPr lang="en-US" sz="2800" i="1" dirty="0"/>
              <a:t>"this model can be justified theoretically with just a little mathematics."  </a:t>
            </a:r>
            <a:endParaRPr lang="en-US" sz="2800" i="1" dirty="0" smtClean="0"/>
          </a:p>
          <a:p>
            <a:pPr marL="0" lvl="0" indent="0">
              <a:buNone/>
            </a:pPr>
            <a:r>
              <a:rPr lang="en-US" sz="2800" dirty="0" smtClean="0"/>
              <a:t>They </a:t>
            </a:r>
            <a:r>
              <a:rPr lang="en-US" sz="2800" dirty="0"/>
              <a:t>do present the Central Limit theorem for proportions (page 261) and for means (page 322).  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23067086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DDD81A-733D-43C1-847E-11A43565A1FE}" type="slidenum">
              <a:rPr lang="en-US" altLang="en-US" sz="1400">
                <a:latin typeface="Arial" panose="020B0604020202020204" pitchFamily="34" charset="0"/>
              </a:rPr>
              <a:pPr/>
              <a:t>15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Utts: Seeing Through Statistics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4</a:t>
            </a:r>
            <a:r>
              <a:rPr lang="en-US" altLang="en-US" sz="3200" b="0" baseline="30000" dirty="0" smtClean="0">
                <a:latin typeface="Rockwell Extra Bold" panose="02060903040505020403" pitchFamily="18" charset="0"/>
              </a:rPr>
              <a:t>th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 edition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9184" y="1833562"/>
            <a:ext cx="8566524" cy="4740857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derivation of a sampling </a:t>
            </a:r>
            <a:r>
              <a:rPr lang="en-US" sz="2800" dirty="0" smtClean="0"/>
              <a:t>distribution is bypassed. </a:t>
            </a:r>
          </a:p>
          <a:p>
            <a:pPr marL="0" lvl="0" indent="0">
              <a:buNone/>
            </a:pPr>
            <a:r>
              <a:rPr lang="en-US" sz="2800" dirty="0" smtClean="0"/>
              <a:t>P 412: The </a:t>
            </a:r>
            <a:r>
              <a:rPr lang="en-US" sz="2800" dirty="0"/>
              <a:t>sampling distribution for proportions is introduced as the "Rule for sample </a:t>
            </a:r>
            <a:r>
              <a:rPr lang="en-US" sz="2800" dirty="0" smtClean="0"/>
              <a:t>proportions“. "</a:t>
            </a:r>
            <a:r>
              <a:rPr lang="en-US" sz="2800" dirty="0"/>
              <a:t>The following is what statisticians have determined to be approximately true …" 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P. 416 Under </a:t>
            </a:r>
            <a:r>
              <a:rPr lang="en-US" sz="2800" dirty="0"/>
              <a:t>"Defining the Rule for Sample Means",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it </a:t>
            </a:r>
            <a:r>
              <a:rPr lang="en-US" sz="2800" dirty="0"/>
              <a:t>states, "The Rule for Sample Means is simple: …."  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phrase "central limit theorem" </a:t>
            </a:r>
            <a:r>
              <a:rPr lang="en-US" sz="2800" dirty="0" smtClean="0"/>
              <a:t>is not in the </a:t>
            </a:r>
            <a:r>
              <a:rPr lang="en-US" sz="2800" dirty="0"/>
              <a:t>index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P-values are included.  </a:t>
            </a:r>
            <a:r>
              <a:rPr lang="en-US" sz="2800" dirty="0"/>
              <a:t>L</a:t>
            </a:r>
            <a:r>
              <a:rPr lang="en-US" sz="2800" dirty="0" smtClean="0"/>
              <a:t>ess </a:t>
            </a:r>
            <a:r>
              <a:rPr lang="en-US" sz="2800" dirty="0"/>
              <a:t>attention to their </a:t>
            </a:r>
            <a:r>
              <a:rPr lang="en-US" sz="2800" dirty="0" smtClean="0"/>
              <a:t>derivation; more </a:t>
            </a:r>
            <a:r>
              <a:rPr lang="en-US" sz="2800" dirty="0"/>
              <a:t>attention to </a:t>
            </a:r>
            <a:r>
              <a:rPr lang="en-US" sz="2800" dirty="0" smtClean="0"/>
              <a:t>their interpretation in </a:t>
            </a:r>
            <a:r>
              <a:rPr lang="en-US" sz="2800" dirty="0"/>
              <a:t>journal articles. </a:t>
            </a:r>
          </a:p>
          <a:p>
            <a:pPr marL="0" lvl="0" indent="0"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66237899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fld id="{6CF4F80A-FDA3-4339-8411-021C9D62A353}" type="slidenum">
              <a:rPr lang="en-US" altLang="en-US" sz="1400" b="1">
                <a:latin typeface="Arial" panose="020B0604020202020204" pitchFamily="34" charset="0"/>
              </a:rPr>
              <a:pPr algn="ctr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57200"/>
            <a:ext cx="8115300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Big Task: 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What are the key topics? 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833562"/>
            <a:ext cx="8361362" cy="4852988"/>
          </a:xfrm>
        </p:spPr>
        <p:txBody>
          <a:bodyPr/>
          <a:lstStyle/>
          <a:p>
            <a:pPr marL="0" indent="0" defTabSz="454025">
              <a:spcBef>
                <a:spcPct val="50000"/>
              </a:spcBef>
              <a:buNone/>
            </a:pPr>
            <a:r>
              <a:rPr lang="en-US" altLang="en-US" dirty="0" smtClean="0"/>
              <a:t>There should be core statistical literacy list that applies to every college graduate.  It should include the biggest contributions of statistics to human knowledge.</a:t>
            </a:r>
          </a:p>
          <a:p>
            <a:pPr marL="0" indent="0" defTabSz="454025">
              <a:spcBef>
                <a:spcPct val="50000"/>
              </a:spcBef>
              <a:buNone/>
            </a:pPr>
            <a:endParaRPr lang="en-US" altLang="en-US" dirty="0"/>
          </a:p>
          <a:p>
            <a:pPr marL="0" indent="0" defTabSz="454025">
              <a:spcBef>
                <a:spcPct val="50000"/>
              </a:spcBef>
              <a:buNone/>
            </a:pPr>
            <a:r>
              <a:rPr lang="en-US" altLang="en-US" dirty="0" smtClean="0"/>
              <a:t>There should be separate lists for those students in quantitative majors.  These lists might vary by the student’s major and their math aptitude.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6DEC6-9B32-40D5-8444-0835B81D8266}" type="slidenum">
              <a:rPr lang="en-US" altLang="en-US" smtClean="0"/>
              <a:pPr/>
              <a:t>16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21024826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fld id="{6CF4F80A-FDA3-4339-8411-021C9D62A353}" type="slidenum">
              <a:rPr lang="en-US" altLang="en-US" sz="1400" b="1">
                <a:latin typeface="Arial" panose="020B0604020202020204" pitchFamily="34" charset="0"/>
              </a:rPr>
              <a:pPr algn="ctr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57200"/>
            <a:ext cx="8115300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Contributions of Statistics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to Human Knowledge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833562"/>
            <a:ext cx="8361362" cy="4852988"/>
          </a:xfrm>
        </p:spPr>
        <p:txBody>
          <a:bodyPr/>
          <a:lstStyle/>
          <a:p>
            <a:pPr marL="0" indent="0" defTabSz="454025">
              <a:spcBef>
                <a:spcPct val="50000"/>
              </a:spcBef>
              <a:buNone/>
            </a:pPr>
            <a:r>
              <a:rPr lang="en-US" altLang="en-US" dirty="0"/>
              <a:t>.</a:t>
            </a:r>
            <a:endParaRPr lang="en-US" altLang="en-US" dirty="0" smtClean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6DEC6-9B32-40D5-8444-0835B81D8266}" type="slidenum">
              <a:rPr lang="en-US" altLang="en-US" smtClean="0"/>
              <a:pPr/>
              <a:t>17</a:t>
            </a:fld>
            <a:endParaRPr lang="en-US" altLang="en-US" b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853096"/>
            <a:ext cx="8748000" cy="483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76417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fld id="{6CF4F80A-FDA3-4339-8411-021C9D62A353}" type="slidenum">
              <a:rPr lang="en-US" altLang="en-US" sz="1400" b="1">
                <a:latin typeface="Arial" panose="020B0604020202020204" pitchFamily="34" charset="0"/>
              </a:rPr>
              <a:pPr algn="ctr"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57200"/>
            <a:ext cx="8115300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Conclusion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833562"/>
            <a:ext cx="8361362" cy="4523695"/>
          </a:xfrm>
        </p:spPr>
        <p:txBody>
          <a:bodyPr/>
          <a:lstStyle/>
          <a:p>
            <a:pPr marL="0" indent="0" defTabSz="454025">
              <a:spcBef>
                <a:spcPct val="50000"/>
              </a:spcBef>
              <a:buNone/>
            </a:pPr>
            <a:r>
              <a:rPr lang="en-US" altLang="en-US" dirty="0" smtClean="0"/>
              <a:t>More </a:t>
            </a:r>
            <a:r>
              <a:rPr lang="en-US" altLang="en-US" dirty="0" smtClean="0"/>
              <a:t>college students (over half) take </a:t>
            </a:r>
            <a:r>
              <a:rPr lang="en-US" altLang="en-US" dirty="0" smtClean="0"/>
              <a:t>intro </a:t>
            </a:r>
            <a:r>
              <a:rPr lang="en-US" altLang="en-US" dirty="0" smtClean="0"/>
              <a:t>statistics than any other </a:t>
            </a:r>
            <a:r>
              <a:rPr lang="en-US" altLang="en-US" dirty="0" smtClean="0"/>
              <a:t>course</a:t>
            </a:r>
            <a:r>
              <a:rPr lang="en-US" altLang="en-US" dirty="0"/>
              <a:t> </a:t>
            </a:r>
            <a:r>
              <a:rPr lang="en-US" altLang="en-US" dirty="0" smtClean="0"/>
              <a:t>(except English).</a:t>
            </a:r>
            <a:endParaRPr lang="en-US" altLang="en-US" dirty="0" smtClean="0"/>
          </a:p>
          <a:p>
            <a:pPr marL="0" indent="0" defTabSz="454025">
              <a:spcBef>
                <a:spcPct val="50000"/>
              </a:spcBef>
              <a:buNone/>
            </a:pPr>
            <a:r>
              <a:rPr lang="en-US" altLang="en-US" dirty="0" smtClean="0"/>
              <a:t>One-size fits all is no longer viable.  Statistics education must support Stat 100, 101 and 102.</a:t>
            </a:r>
          </a:p>
          <a:p>
            <a:pPr marL="0" indent="0" defTabSz="454025">
              <a:spcBef>
                <a:spcPct val="50000"/>
              </a:spcBef>
              <a:buNone/>
            </a:pPr>
            <a:r>
              <a:rPr lang="en-US" altLang="en-US" dirty="0" smtClean="0"/>
              <a:t>Statistics education </a:t>
            </a:r>
            <a:r>
              <a:rPr lang="en-US" altLang="en-US" dirty="0" smtClean="0"/>
              <a:t>should (1) support </a:t>
            </a:r>
            <a:r>
              <a:rPr lang="en-US" altLang="en-US" dirty="0" smtClean="0"/>
              <a:t>different flavors for different </a:t>
            </a:r>
            <a:r>
              <a:rPr lang="en-US" altLang="en-US" dirty="0" smtClean="0"/>
              <a:t>majors, and (2) </a:t>
            </a:r>
            <a:r>
              <a:rPr lang="en-US" altLang="en-US" dirty="0" smtClean="0"/>
              <a:t>agree on the contributions of statistics to human knowledge. </a:t>
            </a:r>
            <a:endParaRPr lang="en-US" altLang="en-US" dirty="0" smtClean="0"/>
          </a:p>
          <a:p>
            <a:pPr marL="0" indent="0" defTabSz="454025">
              <a:spcBef>
                <a:spcPct val="50000"/>
              </a:spcBef>
              <a:buNone/>
            </a:pPr>
            <a:endParaRPr lang="en-US" altLang="en-US" dirty="0"/>
          </a:p>
          <a:p>
            <a:pPr marL="0" indent="0" defTabSz="454025">
              <a:spcBef>
                <a:spcPct val="50000"/>
              </a:spcBef>
              <a:buNone/>
            </a:pPr>
            <a:endParaRPr lang="en-US" altLang="en-US" dirty="0" smtClean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6DEC6-9B32-40D5-8444-0835B81D8266}" type="slidenum">
              <a:rPr lang="en-US" altLang="en-US" smtClean="0"/>
              <a:pPr/>
              <a:t>18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7124977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fld id="{6CF4F80A-FDA3-4339-8411-021C9D62A353}" type="slidenum">
              <a:rPr lang="en-US" altLang="en-US" sz="1400" b="1">
                <a:latin typeface="Arial" panose="020B0604020202020204" pitchFamily="34" charset="0"/>
              </a:rPr>
              <a:pPr algn="ctr"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57200"/>
            <a:ext cx="8115300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References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84150" y="1790019"/>
            <a:ext cx="8793162" cy="4915581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altLang="en-US" sz="2200" dirty="0"/>
              <a:t>McKenzie, John, Jr. (2004) .   Teaching the Core Concepts. ASA</a:t>
            </a:r>
            <a:br>
              <a:rPr lang="en-US" altLang="en-US" sz="2200" dirty="0"/>
            </a:br>
            <a:r>
              <a:rPr lang="en-US" altLang="en-US" sz="2200" dirty="0"/>
              <a:t>www.statlit.org/pdf/2004McKenzieASA.pdf</a:t>
            </a:r>
          </a:p>
          <a:p>
            <a:pPr>
              <a:spcBef>
                <a:spcPts val="1200"/>
              </a:spcBef>
              <a:buNone/>
            </a:pPr>
            <a:r>
              <a:rPr lang="en-US" sz="2200" dirty="0"/>
              <a:t>Schield, M. (</a:t>
            </a:r>
            <a:r>
              <a:rPr lang="en-US" sz="2200" dirty="0" smtClean="0"/>
              <a:t>2015).  Statistical Inference for Managers.  ASA www.statlit.org/pdf/2015-Schield-ASA.pdf</a:t>
            </a:r>
            <a:endParaRPr lang="en-US" sz="2200" dirty="0"/>
          </a:p>
          <a:p>
            <a:pPr>
              <a:spcBef>
                <a:spcPts val="1200"/>
              </a:spcBef>
              <a:buNone/>
            </a:pPr>
            <a:r>
              <a:rPr lang="en-US" sz="2200" dirty="0" smtClean="0"/>
              <a:t>Schield</a:t>
            </a:r>
            <a:r>
              <a:rPr lang="en-US" sz="2200" dirty="0"/>
              <a:t>, M. (</a:t>
            </a:r>
            <a:r>
              <a:rPr lang="en-US" sz="2200" dirty="0" smtClean="0"/>
              <a:t>2014).  Two </a:t>
            </a:r>
            <a:r>
              <a:rPr lang="en-US" sz="2200" dirty="0"/>
              <a:t>Big Ideas for Teaching Big Data: ECOTS. </a:t>
            </a:r>
            <a:r>
              <a:rPr lang="en-US" sz="2200" dirty="0" smtClean="0"/>
              <a:t>www.statlit.org/pdf/2014-Schield-ECOTS.pdf</a:t>
            </a:r>
            <a:endParaRPr lang="en-US" sz="2200" dirty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6DEC6-9B32-40D5-8444-0835B81D8266}" type="slidenum">
              <a:rPr lang="en-US" altLang="en-US" smtClean="0"/>
              <a:pPr/>
              <a:t>19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93318161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2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USCOTS Cobb 1: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What’s wrong with Stat 101?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800" b="1" dirty="0" smtClean="0"/>
              <a:t>Context</a:t>
            </a:r>
            <a:r>
              <a:rPr lang="en-US" sz="2800" dirty="0" smtClean="0"/>
              <a:t>: Peripheral in math; central in statistics.   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/>
              <a:t>Algorithmic thinking</a:t>
            </a:r>
            <a:r>
              <a:rPr lang="en-US" sz="2800" dirty="0" smtClean="0"/>
              <a:t>: Mt. Holyoke students do this in an introductory course with no prerequisite.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Experience: nothing </a:t>
            </a:r>
            <a:r>
              <a:rPr lang="en-US" sz="2800" dirty="0"/>
              <a:t>motivates </a:t>
            </a:r>
            <a:r>
              <a:rPr lang="en-US" sz="2800" b="1" dirty="0"/>
              <a:t>students</a:t>
            </a:r>
            <a:r>
              <a:rPr lang="en-US" sz="2800" dirty="0"/>
              <a:t> to </a:t>
            </a:r>
            <a:r>
              <a:rPr lang="en-US" sz="2800" dirty="0" smtClean="0"/>
              <a:t>learn </a:t>
            </a:r>
            <a:r>
              <a:rPr lang="en-US" sz="2800" b="1" dirty="0"/>
              <a:t>statistics</a:t>
            </a:r>
            <a:r>
              <a:rPr lang="en-US" sz="2800" dirty="0"/>
              <a:t> as effectively as </a:t>
            </a:r>
            <a:r>
              <a:rPr lang="en-US" sz="2800" dirty="0" smtClean="0"/>
              <a:t>an unsolved </a:t>
            </a:r>
            <a:r>
              <a:rPr lang="en-US" sz="2800" dirty="0"/>
              <a:t>applied </a:t>
            </a:r>
            <a:r>
              <a:rPr lang="en-US" sz="2800" dirty="0" smtClean="0"/>
              <a:t>problem</a:t>
            </a:r>
            <a:endParaRPr lang="en-US" altLang="en-US" sz="30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273050" y="4965700"/>
            <a:ext cx="8772525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i="1" dirty="0" smtClean="0"/>
              <a:t>Schield: </a:t>
            </a:r>
            <a:br>
              <a:rPr lang="en-US" altLang="en-US" sz="2800" i="1" dirty="0" smtClean="0"/>
            </a:br>
            <a:r>
              <a:rPr lang="en-US" altLang="en-US" sz="2800" i="1" dirty="0" smtClean="0"/>
              <a:t>Q. What is context? Data context | student context?</a:t>
            </a:r>
          </a:p>
          <a:p>
            <a:r>
              <a:rPr lang="en-US" altLang="en-US" sz="2800" i="1" dirty="0" smtClean="0"/>
              <a:t>Q. Algorithmic?  Rank?  Median?  OLS?  Standardizing?</a:t>
            </a:r>
          </a:p>
          <a:p>
            <a:r>
              <a:rPr lang="en-US" sz="2800" i="1" dirty="0" smtClean="0"/>
              <a:t>Q. Mt. Holyoke students or all students?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9958448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DDD81A-733D-43C1-847E-11A43565A1FE}" type="slidenum">
              <a:rPr lang="en-US" altLang="en-US" sz="1400">
                <a:latin typeface="Arial" panose="020B0604020202020204" pitchFamily="34" charset="0"/>
              </a:rPr>
              <a:pPr/>
              <a:t>20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0" dirty="0" smtClean="0">
                <a:latin typeface="Rockwell Extra Bold" panose="02060903040505020403" pitchFamily="18" charset="0"/>
              </a:rPr>
              <a:t>Students Interests and Needs </a:t>
            </a:r>
            <a:br>
              <a:rPr lang="en-US" altLang="en-US" sz="2800" b="0" dirty="0" smtClean="0">
                <a:latin typeface="Rockwell Extra Bold" panose="02060903040505020403" pitchFamily="18" charset="0"/>
              </a:rPr>
            </a:br>
            <a:r>
              <a:rPr lang="en-US" altLang="en-US" sz="2800" b="0" dirty="0" smtClean="0">
                <a:latin typeface="Rockwell Extra Bold" panose="02060903040505020403" pitchFamily="18" charset="0"/>
              </a:rPr>
              <a:t>Vary by Discipline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319" y="1833562"/>
            <a:ext cx="8794750" cy="475138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dirty="0" smtClean="0"/>
              <a:t>Business is the largest group taking statistics.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58" y="2690088"/>
            <a:ext cx="8805335" cy="394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36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362" y="1753525"/>
            <a:ext cx="1678498" cy="45431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6929" y="1763685"/>
            <a:ext cx="1599425" cy="45317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7632" y="1763685"/>
            <a:ext cx="2379617" cy="45368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21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89264" y="457200"/>
            <a:ext cx="8397536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Teachers Mainly Math/Stat;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Teachers are Unlike Students</a:t>
            </a:r>
            <a:endParaRPr lang="en-US" altLang="en-US" sz="3200" b="0" dirty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264" y="6244493"/>
            <a:ext cx="8490858" cy="420468"/>
          </a:xfrm>
        </p:spPr>
        <p:txBody>
          <a:bodyPr/>
          <a:lstStyle/>
          <a:p>
            <a:pPr marL="0" indent="0" algn="ctr" defTabSz="454025">
              <a:buFontTx/>
              <a:buNone/>
            </a:pPr>
            <a:r>
              <a:rPr lang="en-US" altLang="en-US" sz="2800" b="1" dirty="0" smtClean="0"/>
              <a:t>Stat Educators @JSM are a biased sample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46506854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DDD81A-733D-43C1-847E-11A43565A1FE}" type="slidenum">
              <a:rPr lang="en-US" altLang="en-US" sz="1400">
                <a:latin typeface="Arial" panose="020B0604020202020204" pitchFamily="34" charset="0"/>
              </a:rPr>
              <a:pPr/>
              <a:t>22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78972" y="457200"/>
            <a:ext cx="8171542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Biz Stat-Teachers  at Top End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Biz Teachers Unlike Biz Students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1966913"/>
            <a:ext cx="8794750" cy="466756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600" dirty="0"/>
              <a:t>Q</a:t>
            </a:r>
            <a:r>
              <a:rPr lang="en-US" altLang="en-US" sz="2600" dirty="0" smtClean="0"/>
              <a:t>uants score 7 ACT points higher than non-quants (Augsburg)</a:t>
            </a:r>
            <a:endParaRPr lang="en-US" altLang="en-US" sz="2600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 smtClean="0"/>
              <a:t>Quantitative majors (left) focus on problem solving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 smtClean="0"/>
              <a:t>Qualitative majors (right) focus on critical thinking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 smtClean="0"/>
              <a:t>Biggest group of Stat-</a:t>
            </a:r>
            <a:r>
              <a:rPr lang="en-US" altLang="en-US" sz="2800" dirty="0"/>
              <a:t>E</a:t>
            </a:r>
            <a:r>
              <a:rPr lang="en-US" altLang="en-US" sz="2800" dirty="0" smtClean="0"/>
              <a:t>d teachers teach upper-left.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 smtClean="0"/>
              <a:t>Biggest group of business majors is in lower-right.</a:t>
            </a:r>
          </a:p>
          <a:p>
            <a:pPr>
              <a:spcBef>
                <a:spcPts val="0"/>
              </a:spcBef>
            </a:pPr>
            <a:endParaRPr lang="en-US" altLang="en-US" dirty="0"/>
          </a:p>
          <a:p>
            <a:pPr>
              <a:spcBef>
                <a:spcPts val="0"/>
              </a:spcBef>
            </a:pPr>
            <a:endParaRPr lang="en-US" altLang="en-US" dirty="0" smtClean="0"/>
          </a:p>
          <a:p>
            <a:pPr>
              <a:spcBef>
                <a:spcPts val="0"/>
              </a:spcBef>
            </a:pPr>
            <a:endParaRPr lang="en-US" altLang="en-US" dirty="0" smtClean="0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76" y="1833562"/>
            <a:ext cx="8201538" cy="207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4283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fld id="{6CF4F80A-FDA3-4339-8411-021C9D62A353}" type="slidenum">
              <a:rPr lang="en-US" altLang="en-US" sz="1400" b="1">
                <a:latin typeface="Arial" panose="020B0604020202020204" pitchFamily="34" charset="0"/>
              </a:rPr>
              <a:pPr algn="ctr">
                <a:lnSpc>
                  <a:spcPct val="100000"/>
                </a:lnSpc>
                <a:spcBef>
                  <a:spcPct val="0"/>
                </a:spcBef>
              </a:pPr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57200"/>
            <a:ext cx="8115300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Understanding the 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“Logic of Statistical Inference”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833562"/>
            <a:ext cx="8361362" cy="4697867"/>
          </a:xfrm>
        </p:spPr>
        <p:txBody>
          <a:bodyPr/>
          <a:lstStyle/>
          <a:p>
            <a:pPr marL="0" indent="0" defTabSz="454025">
              <a:lnSpc>
                <a:spcPts val="3600"/>
              </a:lnSpc>
              <a:spcBef>
                <a:spcPts val="0"/>
              </a:spcBef>
              <a:buNone/>
            </a:pPr>
            <a:r>
              <a:rPr lang="en-US" altLang="en-US" dirty="0" smtClean="0"/>
              <a:t>McKenzie (2004) asked statistical educators to pick the top-three core concepts in intro statistics:</a:t>
            </a:r>
          </a:p>
          <a:p>
            <a:pPr marL="0" indent="0" defTabSz="454025">
              <a:lnSpc>
                <a:spcPts val="3600"/>
              </a:lnSpc>
              <a:spcBef>
                <a:spcPts val="600"/>
              </a:spcBef>
              <a:buNone/>
            </a:pPr>
            <a:r>
              <a:rPr lang="en-US" altLang="en-US" dirty="0" smtClean="0"/>
              <a:t>75%	Variation</a:t>
            </a:r>
            <a:br>
              <a:rPr lang="en-US" altLang="en-US" dirty="0" smtClean="0"/>
            </a:br>
            <a:r>
              <a:rPr lang="en-US" altLang="en-US" dirty="0" smtClean="0"/>
              <a:t>31%	Association vs. causation</a:t>
            </a:r>
            <a:br>
              <a:rPr lang="en-US" altLang="en-US" dirty="0" smtClean="0"/>
            </a:br>
            <a:r>
              <a:rPr lang="en-US" altLang="en-US" dirty="0" smtClean="0"/>
              <a:t>25%	Hypothesis tests and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24%	</a:t>
            </a:r>
            <a:r>
              <a:rPr lang="en-US" altLang="en-US" b="1" dirty="0"/>
              <a:t>Sampling distribution</a:t>
            </a:r>
            <a:br>
              <a:rPr lang="en-US" altLang="en-US" b="1" dirty="0"/>
            </a:br>
            <a:r>
              <a:rPr lang="en-US" altLang="en-US" dirty="0" smtClean="0"/>
              <a:t>22%	Confidence intervals</a:t>
            </a:r>
            <a:br>
              <a:rPr lang="en-US" altLang="en-US" dirty="0" smtClean="0"/>
            </a:br>
            <a:r>
              <a:rPr lang="en-US" altLang="en-US" dirty="0" smtClean="0"/>
              <a:t>14%  Randomness and statistical significance</a:t>
            </a:r>
          </a:p>
          <a:p>
            <a:pPr marL="0" indent="0" defTabSz="454025">
              <a:lnSpc>
                <a:spcPts val="3600"/>
              </a:lnSpc>
              <a:spcBef>
                <a:spcPts val="600"/>
              </a:spcBef>
              <a:buNone/>
            </a:pPr>
            <a:r>
              <a:rPr lang="en-US" altLang="en-US" dirty="0"/>
              <a:t>%</a:t>
            </a:r>
            <a:r>
              <a:rPr lang="en-US" altLang="en-US" dirty="0" smtClean="0"/>
              <a:t>: Percentage of votes by Statistical Educators</a:t>
            </a:r>
          </a:p>
          <a:p>
            <a:pPr marL="0" indent="0" defTabSz="454025">
              <a:lnSpc>
                <a:spcPts val="3600"/>
              </a:lnSpc>
              <a:spcBef>
                <a:spcPts val="600"/>
              </a:spcBef>
              <a:buNone/>
            </a:pPr>
            <a:r>
              <a:rPr lang="en-US" altLang="en-US" sz="2400" dirty="0" smtClean="0"/>
              <a:t>Sample size: 56                          95% ME = 12 percentage points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6DEC6-9B32-40D5-8444-0835B81D8266}" type="slidenum">
              <a:rPr lang="en-US" altLang="en-US" smtClean="0"/>
              <a:pPr/>
              <a:t>23</a:t>
            </a:fld>
            <a:endParaRPr lang="en-US" altLang="en-US" b="0"/>
          </a:p>
        </p:txBody>
      </p:sp>
      <p:sp>
        <p:nvSpPr>
          <p:cNvPr id="2" name="Rectangle 1"/>
          <p:cNvSpPr/>
          <p:nvPr/>
        </p:nvSpPr>
        <p:spPr bwMode="auto">
          <a:xfrm>
            <a:off x="431800" y="3819525"/>
            <a:ext cx="7993063" cy="134882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52660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3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USCOTS Cobb 2: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What’s wrong with Stat 101?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We spend </a:t>
            </a:r>
            <a:r>
              <a:rPr lang="en-US" sz="2800" b="1" dirty="0" smtClean="0"/>
              <a:t>too little </a:t>
            </a:r>
            <a:r>
              <a:rPr lang="en-US" sz="2800" dirty="0" smtClean="0"/>
              <a:t>time on randomized assignment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b="1" dirty="0" smtClean="0"/>
              <a:t>Don’t </a:t>
            </a:r>
            <a:r>
              <a:rPr lang="en-US" sz="2800" dirty="0" smtClean="0"/>
              <a:t>study relation b/t study design &amp; scope of inference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We </a:t>
            </a:r>
            <a:r>
              <a:rPr lang="en-US" sz="2800" b="1" dirty="0" smtClean="0"/>
              <a:t>don’t</a:t>
            </a:r>
            <a:r>
              <a:rPr lang="en-US" sz="2800" dirty="0" smtClean="0"/>
              <a:t> teach Bayesian thinking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We </a:t>
            </a:r>
            <a:r>
              <a:rPr lang="en-US" sz="2800" b="1" dirty="0" smtClean="0"/>
              <a:t>ignore</a:t>
            </a:r>
            <a:r>
              <a:rPr lang="en-US" sz="2800" dirty="0" smtClean="0"/>
              <a:t> most of the steps in the scientific process. We encourage a mistaken view of statistics as separate from scientific thinking.  </a:t>
            </a:r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273050" y="5346700"/>
            <a:ext cx="8772525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i="1" dirty="0" smtClean="0"/>
              <a:t>Agreed!   But are any of these relevant if we aren’t interested in causation or confounding?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3799782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4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USCOTS De Veaux 1: 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What </a:t>
            </a:r>
            <a:r>
              <a:rPr lang="en-US" altLang="en-US" sz="3200" b="0" dirty="0">
                <a:latin typeface="Rockwell Extra Bold" panose="02060903040505020403" pitchFamily="18" charset="0"/>
              </a:rPr>
              <a:t>Keeps Me Up At Night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1789113"/>
            <a:ext cx="8858250" cy="4840287"/>
          </a:xfrm>
        </p:spPr>
        <p:txBody>
          <a:bodyPr/>
          <a:lstStyle/>
          <a:p>
            <a:pPr marL="0" indent="0" defTabSz="454025">
              <a:spcBef>
                <a:spcPts val="1800"/>
              </a:spcBef>
              <a:buNone/>
            </a:pPr>
            <a:r>
              <a:rPr lang="en-US" altLang="en-US" sz="2800" dirty="0" smtClean="0"/>
              <a:t>Dick: I worry about </a:t>
            </a:r>
            <a:r>
              <a:rPr lang="en-US" altLang="en-US" sz="2800" b="1" dirty="0" smtClean="0"/>
              <a:t>Data Scientists</a:t>
            </a:r>
            <a:r>
              <a:rPr lang="en-US" altLang="en-US" sz="2800" dirty="0" smtClean="0"/>
              <a:t> teaching </a:t>
            </a:r>
            <a:r>
              <a:rPr lang="en-US" altLang="en-US" sz="2800" b="1" dirty="0" smtClean="0"/>
              <a:t>our course</a:t>
            </a:r>
            <a:r>
              <a:rPr lang="en-US" altLang="en-US" sz="2800" dirty="0" smtClean="0"/>
              <a:t>.</a:t>
            </a:r>
            <a:br>
              <a:rPr lang="en-US" altLang="en-US" sz="2800" dirty="0" smtClean="0"/>
            </a:br>
            <a:r>
              <a:rPr lang="en-US" altLang="en-US" sz="2800" dirty="0" smtClean="0"/>
              <a:t>	</a:t>
            </a:r>
            <a:r>
              <a:rPr lang="en-US" altLang="en-US" sz="2400" i="1" dirty="0" smtClean="0"/>
              <a:t>Most intro stats courses are taught outside math-stats. </a:t>
            </a:r>
            <a:br>
              <a:rPr lang="en-US" altLang="en-US" sz="2400" i="1" dirty="0" smtClean="0"/>
            </a:br>
            <a:r>
              <a:rPr lang="en-US" altLang="en-US" sz="2400" dirty="0" smtClean="0"/>
              <a:t>      </a:t>
            </a:r>
            <a:r>
              <a:rPr lang="en-US" altLang="en-US" sz="2400" i="1" dirty="0" smtClean="0"/>
              <a:t>That horse left the barn a long time ago. </a:t>
            </a:r>
            <a:endParaRPr lang="en-US" altLang="en-US" sz="2400" i="1" dirty="0"/>
          </a:p>
          <a:p>
            <a:pPr marL="406400" indent="-406400" defTabSz="454025">
              <a:spcBef>
                <a:spcPts val="1800"/>
              </a:spcBef>
              <a:buNone/>
            </a:pPr>
            <a:r>
              <a:rPr lang="en-US" altLang="en-US" sz="2800" dirty="0"/>
              <a:t>Dick: Students think </a:t>
            </a:r>
            <a:r>
              <a:rPr lang="en-US" altLang="en-US" sz="2800" b="1" dirty="0"/>
              <a:t>stats</a:t>
            </a:r>
            <a:r>
              <a:rPr lang="en-US" altLang="en-US" sz="2800" dirty="0"/>
              <a:t> is irrelevant for their </a:t>
            </a:r>
            <a:r>
              <a:rPr lang="en-US" altLang="en-US" sz="2800" dirty="0" smtClean="0"/>
              <a:t>lives/work</a:t>
            </a:r>
            <a:br>
              <a:rPr lang="en-US" altLang="en-US" sz="2800" dirty="0" smtClean="0"/>
            </a:br>
            <a:r>
              <a:rPr lang="en-US" altLang="en-US" sz="2400" i="1" dirty="0" smtClean="0"/>
              <a:t>If ‘statistics’ means ‘statistical inference”, isn’t </a:t>
            </a:r>
            <a:r>
              <a:rPr lang="en-US" altLang="en-US" sz="2400" i="1" dirty="0"/>
              <a:t>this justified?</a:t>
            </a:r>
          </a:p>
          <a:p>
            <a:pPr marL="406400" indent="-406400" defTabSz="454025">
              <a:spcBef>
                <a:spcPts val="1800"/>
              </a:spcBef>
              <a:buNone/>
            </a:pPr>
            <a:r>
              <a:rPr lang="en-US" altLang="en-US" sz="2800" dirty="0" smtClean="0"/>
              <a:t>Dick: “Students think Stats is essentially </a:t>
            </a:r>
            <a:r>
              <a:rPr lang="en-US" altLang="en-US" sz="2800" dirty="0" err="1" smtClean="0"/>
              <a:t>uni</a:t>
            </a:r>
            <a:r>
              <a:rPr lang="en-US" altLang="en-US" sz="2800" dirty="0" smtClean="0"/>
              <a:t>/bi-</a:t>
            </a:r>
            <a:r>
              <a:rPr lang="en-US" altLang="en-US" sz="2800" dirty="0" err="1" smtClean="0"/>
              <a:t>variate</a:t>
            </a:r>
            <a:r>
              <a:rPr lang="en-US" altLang="en-US" sz="2700" dirty="0" smtClean="0"/>
              <a:t>”</a:t>
            </a:r>
            <a:br>
              <a:rPr lang="en-US" altLang="en-US" sz="2700" dirty="0" smtClean="0"/>
            </a:br>
            <a:r>
              <a:rPr lang="en-US" altLang="en-US" sz="2400" i="1" dirty="0" smtClean="0"/>
              <a:t>	Does any intro text use multivariate to illustrate confounding?</a:t>
            </a:r>
          </a:p>
          <a:p>
            <a:pPr marL="406400" indent="-406400" defTabSz="454025">
              <a:spcBef>
                <a:spcPts val="1800"/>
              </a:spcBef>
              <a:buNone/>
            </a:pPr>
            <a:r>
              <a:rPr lang="en-US" altLang="en-US" sz="2800" dirty="0" smtClean="0"/>
              <a:t>Dick: We continue to change </a:t>
            </a:r>
            <a:r>
              <a:rPr lang="en-US" altLang="en-US" sz="2800" b="1" dirty="0" smtClean="0"/>
              <a:t>the course</a:t>
            </a:r>
            <a:r>
              <a:rPr lang="en-US" altLang="en-US" sz="2800" dirty="0" smtClean="0"/>
              <a:t> around the edges. </a:t>
            </a:r>
            <a:br>
              <a:rPr lang="en-US" altLang="en-US" sz="2800" dirty="0" smtClean="0"/>
            </a:br>
            <a:r>
              <a:rPr lang="en-US" altLang="en-US" sz="2400" i="1" dirty="0" smtClean="0"/>
              <a:t>Is that because we are </a:t>
            </a:r>
            <a:r>
              <a:rPr lang="en-US" altLang="en-US" sz="2400" i="1" dirty="0"/>
              <a:t>f</a:t>
            </a:r>
            <a:r>
              <a:rPr lang="en-US" altLang="en-US" sz="2400" i="1" dirty="0" smtClean="0"/>
              <a:t>ixated on having just “one course”?</a:t>
            </a:r>
          </a:p>
          <a:p>
            <a:pPr marL="0" indent="0" defTabSz="454025">
              <a:spcBef>
                <a:spcPts val="600"/>
              </a:spcBef>
              <a:buNone/>
            </a:pPr>
            <a:endParaRPr lang="en-US" altLang="en-US" sz="28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53588329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5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USCOTS De Veaux 2: 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The Problem &amp; Take Away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1789113"/>
            <a:ext cx="8858250" cy="4840287"/>
          </a:xfrm>
        </p:spPr>
        <p:txBody>
          <a:bodyPr/>
          <a:lstStyle/>
          <a:p>
            <a:pPr marL="0" indent="0" defTabSz="454025">
              <a:spcBef>
                <a:spcPts val="0"/>
              </a:spcBef>
              <a:buNone/>
            </a:pPr>
            <a:r>
              <a:rPr lang="en-US" altLang="en-US" sz="2800" b="1" dirty="0" smtClean="0"/>
              <a:t>The Problem: </a:t>
            </a:r>
          </a:p>
          <a:p>
            <a:pPr marL="0" indent="0" defTabSz="454025">
              <a:spcBef>
                <a:spcPts val="600"/>
              </a:spcBef>
              <a:buNone/>
            </a:pPr>
            <a:r>
              <a:rPr lang="en-US" altLang="en-US" sz="2800" dirty="0" smtClean="0"/>
              <a:t>We teach the wrong stuff, the wrong way in wrong order.</a:t>
            </a:r>
            <a:br>
              <a:rPr lang="en-US" altLang="en-US" sz="2800" dirty="0" smtClean="0"/>
            </a:br>
            <a:r>
              <a:rPr lang="en-US" altLang="en-US" sz="2400" dirty="0" smtClean="0"/>
              <a:t>       </a:t>
            </a:r>
            <a:r>
              <a:rPr lang="en-US" altLang="en-US" sz="2400" i="1" dirty="0" smtClean="0"/>
              <a:t>This presumes we know what is right in teaching statistics. </a:t>
            </a:r>
            <a:endParaRPr lang="en-US" altLang="en-US" sz="2400" i="1" dirty="0"/>
          </a:p>
          <a:p>
            <a:pPr marL="457200" indent="-457200" defTabSz="454025">
              <a:spcBef>
                <a:spcPts val="600"/>
              </a:spcBef>
              <a:buNone/>
            </a:pPr>
            <a:endParaRPr lang="en-US" altLang="en-US" sz="2800" b="1" dirty="0" smtClean="0"/>
          </a:p>
          <a:p>
            <a:pPr marL="457200" indent="-457200" defTabSz="454025">
              <a:spcBef>
                <a:spcPts val="600"/>
              </a:spcBef>
              <a:buNone/>
            </a:pPr>
            <a:endParaRPr lang="en-US" altLang="en-US" sz="2800" b="1" dirty="0"/>
          </a:p>
          <a:p>
            <a:pPr marL="457200" indent="-457200" defTabSz="454025">
              <a:spcBef>
                <a:spcPts val="600"/>
              </a:spcBef>
              <a:buNone/>
            </a:pPr>
            <a:r>
              <a:rPr lang="en-US" altLang="en-US" sz="2800" b="1" dirty="0" smtClean="0"/>
              <a:t>I </a:t>
            </a:r>
            <a:r>
              <a:rPr lang="en-US" altLang="en-US" sz="2800" b="1" dirty="0"/>
              <a:t>want my students to take away:</a:t>
            </a:r>
          </a:p>
          <a:p>
            <a:pPr marL="457200" indent="-457200" defTabSz="454025">
              <a:spcBef>
                <a:spcPts val="600"/>
              </a:spcBef>
              <a:buNone/>
            </a:pPr>
            <a:r>
              <a:rPr lang="en-US" altLang="en-US" sz="2800" dirty="0"/>
              <a:t>1. Idea that stats is relevant, intuitive, cool and “valuable” </a:t>
            </a:r>
            <a:br>
              <a:rPr lang="en-US" altLang="en-US" sz="2800" dirty="0"/>
            </a:br>
            <a:r>
              <a:rPr lang="en-US" altLang="en-US" sz="2400" i="1" dirty="0" smtClean="0"/>
              <a:t>Do we agree on what </a:t>
            </a:r>
            <a:r>
              <a:rPr lang="en-US" altLang="en-US" sz="2400" i="1" dirty="0"/>
              <a:t>is essential </a:t>
            </a:r>
            <a:r>
              <a:rPr lang="en-US" altLang="en-US" sz="2400" i="1" dirty="0" smtClean="0"/>
              <a:t>and valuable about </a:t>
            </a:r>
            <a:r>
              <a:rPr lang="en-US" altLang="en-US" sz="2400" i="1" dirty="0"/>
              <a:t>statistics? </a:t>
            </a:r>
          </a:p>
          <a:p>
            <a:pPr marL="406400" indent="-406400" defTabSz="454025">
              <a:spcBef>
                <a:spcPts val="600"/>
              </a:spcBef>
              <a:buNone/>
            </a:pPr>
            <a:r>
              <a:rPr lang="en-US" altLang="en-US" sz="2800" dirty="0"/>
              <a:t>2. Healthy skepticism for data quality, models and inference.</a:t>
            </a:r>
            <a:br>
              <a:rPr lang="en-US" altLang="en-US" sz="2800" dirty="0"/>
            </a:br>
            <a:r>
              <a:rPr lang="en-US" altLang="en-US" sz="2400" i="1" dirty="0"/>
              <a:t>Will they see value or relevance if </a:t>
            </a:r>
            <a:r>
              <a:rPr lang="en-US" altLang="en-US" sz="2400" i="1" dirty="0" smtClean="0"/>
              <a:t>we promote healthy skepticism?</a:t>
            </a:r>
            <a:endParaRPr lang="en-US" altLang="en-US" sz="2400" i="1" dirty="0"/>
          </a:p>
          <a:p>
            <a:pPr marL="406400" indent="-406400" defTabSz="454025">
              <a:spcBef>
                <a:spcPts val="600"/>
              </a:spcBef>
              <a:buNone/>
            </a:pPr>
            <a:endParaRPr lang="en-US" altLang="en-US" sz="2400" dirty="0" smtClean="0"/>
          </a:p>
          <a:p>
            <a:pPr marL="406400" lvl="1" indent="-406400" defTabSz="454025">
              <a:spcBef>
                <a:spcPts val="600"/>
              </a:spcBef>
              <a:buNone/>
            </a:pPr>
            <a:endParaRPr lang="en-US" altLang="en-US" sz="2400" dirty="0" smtClean="0"/>
          </a:p>
          <a:p>
            <a:pPr marL="406400" indent="-406400" defTabSz="454025">
              <a:spcBef>
                <a:spcPts val="600"/>
              </a:spcBef>
              <a:buNone/>
            </a:pPr>
            <a:endParaRPr lang="en-US" altLang="en-US" sz="2800" dirty="0" smtClean="0"/>
          </a:p>
          <a:p>
            <a:pPr marL="0" indent="0" defTabSz="454025">
              <a:spcBef>
                <a:spcPts val="600"/>
              </a:spcBef>
              <a:buNone/>
            </a:pPr>
            <a:endParaRPr lang="en-US" altLang="en-US" sz="28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48635660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6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USCOTS: De Veaux 3: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Advice &amp; Where Are We?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150" y="1789113"/>
            <a:ext cx="8858250" cy="4840287"/>
          </a:xfrm>
        </p:spPr>
        <p:txBody>
          <a:bodyPr/>
          <a:lstStyle/>
          <a:p>
            <a:pPr marL="0" indent="0" defTabSz="454025">
              <a:spcBef>
                <a:spcPts val="0"/>
              </a:spcBef>
              <a:buNone/>
            </a:pPr>
            <a:r>
              <a:rPr lang="en-US" altLang="en-US" sz="2800" b="1" dirty="0" smtClean="0"/>
              <a:t>Recommendations for Cool Stuff:</a:t>
            </a:r>
          </a:p>
          <a:p>
            <a:pPr marL="0" indent="0" defTabSz="454025">
              <a:spcBef>
                <a:spcPts val="0"/>
              </a:spcBef>
              <a:buNone/>
            </a:pPr>
            <a:r>
              <a:rPr lang="en-US" altLang="en-US" sz="2800" dirty="0" smtClean="0"/>
              <a:t>1. Introduce models early; motivate </a:t>
            </a:r>
            <a:r>
              <a:rPr lang="en-US" altLang="en-US" sz="2800" dirty="0" err="1" smtClean="0"/>
              <a:t>uni</a:t>
            </a:r>
            <a:r>
              <a:rPr lang="en-US" altLang="en-US" sz="2800" dirty="0" smtClean="0"/>
              <a:t>/bi-</a:t>
            </a:r>
            <a:r>
              <a:rPr lang="en-US" altLang="en-US" sz="2800" dirty="0" err="1" smtClean="0"/>
              <a:t>variate</a:t>
            </a:r>
            <a:r>
              <a:rPr lang="en-US" altLang="en-US" sz="2800" dirty="0" smtClean="0"/>
              <a:t> questions</a:t>
            </a:r>
            <a:br>
              <a:rPr lang="en-US" altLang="en-US" sz="2800" dirty="0" smtClean="0"/>
            </a:br>
            <a:r>
              <a:rPr lang="en-US" altLang="en-US" sz="2400" dirty="0" smtClean="0"/>
              <a:t>     </a:t>
            </a:r>
            <a:r>
              <a:rPr lang="en-US" altLang="en-US" sz="2400" i="1" dirty="0" smtClean="0"/>
              <a:t>Does introducing models w/o inference promote bad practice.</a:t>
            </a:r>
          </a:p>
          <a:p>
            <a:pPr marL="0" indent="0" defTabSz="454025">
              <a:spcBef>
                <a:spcPts val="1200"/>
              </a:spcBef>
              <a:buNone/>
            </a:pPr>
            <a:r>
              <a:rPr lang="en-US" altLang="en-US" sz="2800" dirty="0" smtClean="0"/>
              <a:t>2. Omit math of sampling distributions; omit some methods. </a:t>
            </a:r>
            <a:br>
              <a:rPr lang="en-US" altLang="en-US" sz="2800" dirty="0" smtClean="0"/>
            </a:br>
            <a:r>
              <a:rPr lang="en-US" altLang="en-US" sz="2400" dirty="0" smtClean="0"/>
              <a:t>     </a:t>
            </a:r>
            <a:r>
              <a:rPr lang="en-US" altLang="en-US" sz="2400" i="1" dirty="0" smtClean="0"/>
              <a:t>Do you do this – or will you do this – in any of your texts?</a:t>
            </a:r>
          </a:p>
          <a:p>
            <a:pPr marL="0" indent="0" defTabSz="454025">
              <a:spcBef>
                <a:spcPts val="1200"/>
              </a:spcBef>
              <a:buNone/>
            </a:pPr>
            <a:endParaRPr lang="en-US" altLang="en-US" sz="2800" b="1" dirty="0" smtClean="0"/>
          </a:p>
          <a:p>
            <a:pPr marL="0" indent="0" defTabSz="454025">
              <a:spcBef>
                <a:spcPts val="1200"/>
              </a:spcBef>
              <a:buNone/>
            </a:pPr>
            <a:r>
              <a:rPr lang="en-US" altLang="en-US" sz="2800" b="1" dirty="0" smtClean="0"/>
              <a:t>Where are we?</a:t>
            </a:r>
          </a:p>
          <a:p>
            <a:pPr marL="0" indent="0" defTabSz="454025">
              <a:spcBef>
                <a:spcPts val="1200"/>
              </a:spcBef>
              <a:buNone/>
            </a:pPr>
            <a:r>
              <a:rPr lang="en-US" altLang="en-US" sz="2800" dirty="0" smtClean="0"/>
              <a:t>Statistics is more than a collection of tools.</a:t>
            </a:r>
            <a:br>
              <a:rPr lang="en-US" altLang="en-US" sz="2800" dirty="0" smtClean="0"/>
            </a:br>
            <a:r>
              <a:rPr lang="en-US" altLang="en-US" sz="2400" i="1" dirty="0" smtClean="0"/>
              <a:t>      What do we do to support this?  Where do statistics come from?</a:t>
            </a:r>
            <a:br>
              <a:rPr lang="en-US" altLang="en-US" sz="2400" i="1" dirty="0" smtClean="0"/>
            </a:br>
            <a:r>
              <a:rPr lang="en-US" altLang="en-US" sz="2400" i="1" dirty="0" smtClean="0"/>
              <a:t>       How can statistics be influenced? Can significance be influenced?</a:t>
            </a:r>
            <a:endParaRPr lang="en-US" altLang="en-US" sz="2400" i="1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73424738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7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USCOTS Schield Response: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What is Wrong with Stat 101?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6571" y="1789113"/>
            <a:ext cx="8490858" cy="4840287"/>
          </a:xfrm>
        </p:spPr>
        <p:txBody>
          <a:bodyPr/>
          <a:lstStyle/>
          <a:p>
            <a:pPr marL="0" indent="0" defTabSz="454025">
              <a:buFontTx/>
              <a:buNone/>
            </a:pPr>
            <a:r>
              <a:rPr lang="en-US" sz="2800" dirty="0" smtClean="0"/>
              <a:t>Schield: This is the wrong </a:t>
            </a:r>
            <a:r>
              <a:rPr lang="en-US" sz="2800" dirty="0"/>
              <a:t>question! </a:t>
            </a:r>
            <a:r>
              <a:rPr lang="en-US" sz="2800" dirty="0" smtClean="0"/>
              <a:t>  It is an evaluation question.  Any evaluation needs a standard of value.  </a:t>
            </a:r>
          </a:p>
          <a:p>
            <a:pPr marL="0" indent="0" defTabSz="454025">
              <a:buFontTx/>
              <a:buNone/>
            </a:pPr>
            <a:r>
              <a:rPr lang="en-US" sz="2800" dirty="0" smtClean="0"/>
              <a:t>First </a:t>
            </a:r>
            <a:r>
              <a:rPr lang="en-US" sz="2800" dirty="0"/>
              <a:t>answer </a:t>
            </a:r>
            <a:r>
              <a:rPr lang="en-US" sz="2800" dirty="0" smtClean="0"/>
              <a:t>these questions: </a:t>
            </a:r>
          </a:p>
          <a:p>
            <a:pPr marL="0" indent="0" defTabSz="454025">
              <a:buFontTx/>
              <a:buNone/>
            </a:pPr>
            <a:r>
              <a:rPr lang="en-US" sz="2800" dirty="0" smtClean="0"/>
              <a:t>• </a:t>
            </a:r>
            <a:r>
              <a:rPr lang="en-US" sz="2800" dirty="0"/>
              <a:t>Who are the students in Stat 101? </a:t>
            </a:r>
            <a:endParaRPr lang="en-US" sz="2800" dirty="0" smtClean="0"/>
          </a:p>
          <a:p>
            <a:pPr marL="0" indent="0" defTabSz="454025">
              <a:buFontTx/>
              <a:buNone/>
            </a:pPr>
            <a:r>
              <a:rPr lang="en-US" sz="2800" dirty="0" smtClean="0"/>
              <a:t>• </a:t>
            </a:r>
            <a:r>
              <a:rPr lang="en-US" sz="2800" dirty="0"/>
              <a:t>What are their aptitudes, goals and attitudes</a:t>
            </a:r>
            <a:r>
              <a:rPr lang="en-US" sz="2800" dirty="0" smtClean="0"/>
              <a:t>?</a:t>
            </a:r>
          </a:p>
          <a:p>
            <a:pPr marL="0" indent="0" defTabSz="454025">
              <a:buFontTx/>
              <a:buNone/>
            </a:pPr>
            <a:r>
              <a:rPr lang="en-US" sz="2800" dirty="0"/>
              <a:t>• </a:t>
            </a:r>
            <a:r>
              <a:rPr lang="en-US" sz="2800" dirty="0" smtClean="0"/>
              <a:t>What should they know about statistics?</a:t>
            </a:r>
          </a:p>
          <a:p>
            <a:pPr marL="0" indent="0" defTabSz="454025">
              <a:buFontTx/>
              <a:buNone/>
            </a:pPr>
            <a:r>
              <a:rPr lang="en-US" sz="2800" dirty="0" smtClean="0"/>
              <a:t>These answers establish an appropriate standard of value.</a:t>
            </a:r>
          </a:p>
          <a:p>
            <a:pPr marL="0" indent="0" defTabSz="454025">
              <a:buFontTx/>
              <a:buNone/>
            </a:pPr>
            <a:endParaRPr lang="en-US" sz="2800" dirty="0" smtClean="0"/>
          </a:p>
          <a:p>
            <a:pPr marL="0" indent="0" defTabSz="454025">
              <a:buFontTx/>
              <a:buNone/>
            </a:pPr>
            <a:r>
              <a:rPr lang="en-US" sz="2800" dirty="0" smtClean="0"/>
              <a:t>See www.StatLit.org/pdf/2015-Schield-USCOTS.pdf</a:t>
            </a:r>
            <a:r>
              <a:rPr lang="en-US" altLang="en-US" sz="2800" dirty="0" smtClean="0"/>
              <a:t>.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07726224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457200"/>
            <a:ext cx="8018463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Schield 2: 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Proposed Solutions*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5600" y="1885950"/>
            <a:ext cx="8572500" cy="4648200"/>
          </a:xfrm>
        </p:spPr>
        <p:txBody>
          <a:bodyPr/>
          <a:lstStyle/>
          <a:p>
            <a:pPr marL="457200" indent="-457200" defTabSz="454025">
              <a:buNone/>
              <a:tabLst>
                <a:tab pos="914400" algn="l"/>
              </a:tabLst>
            </a:pPr>
            <a:r>
              <a:rPr lang="en-US" altLang="en-US" sz="2800" b="1" dirty="0" smtClean="0">
                <a:sym typeface="Wingdings" panose="05000000000000000000" pitchFamily="2" charset="2"/>
              </a:rPr>
              <a:t>“One size fits all” doesn’t work any more.</a:t>
            </a:r>
            <a:br>
              <a:rPr lang="en-US" altLang="en-US" sz="2800" b="1" dirty="0" smtClean="0">
                <a:sym typeface="Wingdings" panose="05000000000000000000" pitchFamily="2" charset="2"/>
              </a:rPr>
            </a:br>
            <a:r>
              <a:rPr lang="en-US" altLang="en-US" sz="2800" dirty="0" smtClean="0">
                <a:sym typeface="Wingdings" panose="05000000000000000000" pitchFamily="2" charset="2"/>
              </a:rPr>
              <a:t>We should drop the idea of  “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the course</a:t>
            </a:r>
            <a:r>
              <a:rPr lang="en-US" altLang="en-US" sz="2800" dirty="0" smtClean="0">
                <a:sym typeface="Wingdings" panose="05000000000000000000" pitchFamily="2" charset="2"/>
              </a:rPr>
              <a:t>” in intro stats. </a:t>
            </a:r>
          </a:p>
          <a:p>
            <a:pPr marL="0" indent="0" defTabSz="454025">
              <a:buNone/>
              <a:tabLst>
                <a:tab pos="914400" algn="l"/>
              </a:tabLst>
            </a:pPr>
            <a:endParaRPr lang="en-US" altLang="en-US" sz="2800" dirty="0" smtClean="0">
              <a:sym typeface="Wingdings" panose="05000000000000000000" pitchFamily="2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8</a:t>
            </a:fld>
            <a:endParaRPr lang="en-US" altLang="en-US" b="0"/>
          </a:p>
        </p:txBody>
      </p:sp>
      <p:sp>
        <p:nvSpPr>
          <p:cNvPr id="8" name="TextBox 7"/>
          <p:cNvSpPr txBox="1"/>
          <p:nvPr/>
        </p:nvSpPr>
        <p:spPr>
          <a:xfrm>
            <a:off x="101600" y="2933700"/>
            <a:ext cx="8915400" cy="387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4025">
              <a:lnSpc>
                <a:spcPct val="100000"/>
              </a:lnSpc>
              <a:tabLst>
                <a:tab pos="914400" algn="l"/>
              </a:tabLst>
            </a:pPr>
            <a:r>
              <a:rPr lang="en-US" altLang="en-US" sz="2800" b="1" dirty="0" smtClean="0">
                <a:sym typeface="Wingdings" panose="05000000000000000000" pitchFamily="2" charset="2"/>
              </a:rPr>
              <a:t>We should design/support three </a:t>
            </a:r>
            <a:r>
              <a:rPr lang="en-US" altLang="en-US" sz="2800" b="1" dirty="0">
                <a:sym typeface="Wingdings" panose="05000000000000000000" pitchFamily="2" charset="2"/>
              </a:rPr>
              <a:t>intro </a:t>
            </a:r>
            <a:r>
              <a:rPr lang="en-US" altLang="en-US" sz="2800" b="1" dirty="0" smtClean="0">
                <a:sym typeface="Wingdings" panose="05000000000000000000" pitchFamily="2" charset="2"/>
              </a:rPr>
              <a:t>statistics courses:</a:t>
            </a:r>
            <a:endParaRPr lang="en-US" altLang="en-US" sz="2800" b="1" dirty="0">
              <a:sym typeface="Wingdings" panose="05000000000000000000" pitchFamily="2" charset="2"/>
            </a:endParaRPr>
          </a:p>
          <a:p>
            <a:pPr marL="457200" indent="-457200" defTabSz="454025">
              <a:lnSpc>
                <a:spcPct val="100000"/>
              </a:lnSpc>
              <a:tabLst>
                <a:tab pos="914400" algn="l"/>
              </a:tabLst>
            </a:pPr>
            <a:r>
              <a:rPr lang="en-US" altLang="en-US" sz="2800" b="1" i="1" dirty="0" smtClean="0">
                <a:sym typeface="Wingdings" panose="05000000000000000000" pitchFamily="2" charset="2"/>
              </a:rPr>
              <a:t>Stat 102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: Applied Math-Stats.  Calculus &amp; model based.</a:t>
            </a:r>
          </a:p>
          <a:p>
            <a:pPr marL="457200" indent="-457200" defTabSz="454025">
              <a:lnSpc>
                <a:spcPct val="100000"/>
              </a:lnSpc>
              <a:tabLst>
                <a:tab pos="914400" algn="l"/>
              </a:tabLst>
            </a:pPr>
            <a:r>
              <a:rPr lang="en-US" altLang="en-US" sz="2800" b="1" i="1" dirty="0" smtClean="0">
                <a:sym typeface="Wingdings" panose="05000000000000000000" pitchFamily="2" charset="2"/>
              </a:rPr>
              <a:t>Stat 101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: Traditional.  Algebra-based.  </a:t>
            </a:r>
          </a:p>
          <a:p>
            <a:pPr marL="457200" indent="-457200" defTabSz="454025">
              <a:lnSpc>
                <a:spcPct val="100000"/>
              </a:lnSpc>
              <a:tabLst>
                <a:tab pos="914400" algn="l"/>
              </a:tabLst>
            </a:pPr>
            <a:r>
              <a:rPr lang="en-US" altLang="en-US" sz="2800" b="1" i="1" dirty="0" smtClean="0">
                <a:sym typeface="Wingdings" panose="05000000000000000000" pitchFamily="2" charset="2"/>
              </a:rPr>
              <a:t>Stat </a:t>
            </a:r>
            <a:r>
              <a:rPr lang="en-US" altLang="en-US" sz="2800" b="1" i="1" dirty="0">
                <a:sym typeface="Wingdings" panose="05000000000000000000" pitchFamily="2" charset="2"/>
              </a:rPr>
              <a:t>100</a:t>
            </a:r>
            <a:r>
              <a:rPr lang="en-US" altLang="en-US" sz="2800" i="1" dirty="0">
                <a:sym typeface="Wingdings" panose="05000000000000000000" pitchFamily="2" charset="2"/>
              </a:rPr>
              <a:t>: 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Statistical Literacy. Media-based; minimal Algebra</a:t>
            </a:r>
          </a:p>
          <a:p>
            <a:pPr marL="457200" defTabSz="454025">
              <a:lnSpc>
                <a:spcPct val="100000"/>
              </a:lnSpc>
              <a:tabLst>
                <a:tab pos="914400" algn="l"/>
              </a:tabLst>
            </a:pPr>
            <a:r>
              <a:rPr lang="en-US" altLang="en-US" sz="2800" i="1" dirty="0">
                <a:sym typeface="Wingdings" panose="05000000000000000000" pitchFamily="2" charset="2"/>
              </a:rPr>
              <a:t>A</a:t>
            </a:r>
            <a:r>
              <a:rPr lang="en-US" altLang="en-US" sz="2800" i="1" dirty="0" smtClean="0">
                <a:sym typeface="Wingdings" panose="05000000000000000000" pitchFamily="2" charset="2"/>
              </a:rPr>
              <a:t>ll three must include the major contributions </a:t>
            </a:r>
            <a:br>
              <a:rPr lang="en-US" altLang="en-US" sz="2800" i="1" dirty="0" smtClean="0">
                <a:sym typeface="Wingdings" panose="05000000000000000000" pitchFamily="2" charset="2"/>
              </a:rPr>
            </a:br>
            <a:r>
              <a:rPr lang="en-US" altLang="en-US" sz="2800" i="1" dirty="0" smtClean="0">
                <a:sym typeface="Wingdings" panose="05000000000000000000" pitchFamily="2" charset="2"/>
              </a:rPr>
              <a:t>of statistics to human knowledge! </a:t>
            </a:r>
          </a:p>
          <a:p>
            <a:pPr marL="457200" indent="-457200" defTabSz="454025">
              <a:lnSpc>
                <a:spcPct val="100000"/>
              </a:lnSpc>
              <a:tabLst>
                <a:tab pos="914400" algn="l"/>
              </a:tabLst>
            </a:pPr>
            <a:endParaRPr lang="en-US" altLang="en-US" sz="1100" dirty="0" smtClean="0">
              <a:sym typeface="Wingdings" panose="05000000000000000000" pitchFamily="2" charset="2"/>
            </a:endParaRPr>
          </a:p>
          <a:p>
            <a:pPr marL="457200" indent="-457200" defTabSz="454025">
              <a:lnSpc>
                <a:spcPct val="100000"/>
              </a:lnSpc>
              <a:tabLst>
                <a:tab pos="914400" algn="l"/>
              </a:tabLst>
            </a:pPr>
            <a:endParaRPr lang="en-US" altLang="en-US" sz="1100" dirty="0">
              <a:sym typeface="Wingdings" panose="05000000000000000000" pitchFamily="2" charset="2"/>
            </a:endParaRPr>
          </a:p>
          <a:p>
            <a:pPr marL="457200" indent="-457200" defTabSz="454025">
              <a:lnSpc>
                <a:spcPct val="100000"/>
              </a:lnSpc>
              <a:tabLst>
                <a:tab pos="914400" algn="l"/>
              </a:tabLst>
            </a:pPr>
            <a:r>
              <a:rPr lang="en-US" altLang="en-US" sz="2400" dirty="0" smtClean="0">
                <a:sym typeface="Wingdings" panose="05000000000000000000" pitchFamily="2" charset="2"/>
              </a:rPr>
              <a:t>* Copy at www.StatLit.org/pdf/2015-Schield-USCOTS.pdf</a:t>
            </a:r>
            <a:endParaRPr lang="en-US" altLang="en-US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8483052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9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457200"/>
            <a:ext cx="8243987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Students vary widely </a:t>
            </a:r>
            <a:r>
              <a:rPr lang="en-US" altLang="en-US" sz="3200" b="0" dirty="0">
                <a:latin typeface="Rockwell Extra Bold" panose="02060903040505020403" pitchFamily="18" charset="0"/>
              </a:rPr>
              <a:t>in aptitude</a:t>
            </a:r>
            <a:br>
              <a:rPr lang="en-US" altLang="en-US" sz="3200" b="0" dirty="0">
                <a:latin typeface="Rockwell Extra Bold" panose="02060903040505020403" pitchFamily="18" charset="0"/>
              </a:rPr>
            </a:br>
            <a:r>
              <a:rPr lang="en-US" altLang="en-US" sz="3200" b="0" dirty="0">
                <a:latin typeface="Rockwell Extra Bold" panose="02060903040505020403" pitchFamily="18" charset="0"/>
              </a:rPr>
              <a:t>Teachers in Top 10 to 20%; 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6571" y="1789113"/>
            <a:ext cx="8490858" cy="4840287"/>
          </a:xfrm>
        </p:spPr>
        <p:txBody>
          <a:bodyPr/>
          <a:lstStyle/>
          <a:p>
            <a:pPr marL="0" indent="0" defTabSz="454025">
              <a:buFontTx/>
              <a:buNone/>
            </a:pPr>
            <a:r>
              <a:rPr lang="en-US" altLang="en-US" sz="2800" dirty="0" smtClean="0"/>
              <a:t>.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450" y="1776413"/>
            <a:ext cx="8353880" cy="500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0032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100986</TotalTime>
  <Words>1889</Words>
  <Application>Microsoft Office PowerPoint</Application>
  <PresentationFormat>Letter Paper (8.5x11 in)</PresentationFormat>
  <Paragraphs>503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Rockwell Extra Bold</vt:lpstr>
      <vt:lpstr>Times New Roman</vt:lpstr>
      <vt:lpstr>Wingdings</vt:lpstr>
      <vt:lpstr>Default Design</vt:lpstr>
      <vt:lpstr>What’s Wrong  with Introductory Statistics?</vt:lpstr>
      <vt:lpstr>USCOTS Cobb 1: What’s wrong with Stat 101?</vt:lpstr>
      <vt:lpstr>USCOTS Cobb 2: What’s wrong with Stat 101?</vt:lpstr>
      <vt:lpstr>USCOTS De Veaux 1:  What Keeps Me Up At Night</vt:lpstr>
      <vt:lpstr>USCOTS De Veaux 2:  The Problem &amp; Take Away</vt:lpstr>
      <vt:lpstr>USCOTS: De Veaux 3: Advice &amp; Where Are We?</vt:lpstr>
      <vt:lpstr>USCOTS Schield Response: What is Wrong with Stat 101?</vt:lpstr>
      <vt:lpstr>Schield 2:  Proposed Solutions*</vt:lpstr>
      <vt:lpstr>Students vary widely in aptitude Teachers in Top 10 to 20%; </vt:lpstr>
      <vt:lpstr>Stat 101 students: What are their attitudes?</vt:lpstr>
      <vt:lpstr>Students Taking Intro Stats at US Four-Year Colleges</vt:lpstr>
      <vt:lpstr>Harvard Business Review: Website Search of 40K Items</vt:lpstr>
      <vt:lpstr>Statistics Education  May Be Splitting</vt:lpstr>
      <vt:lpstr>Sharpe, DeVeaux &amp; Velleman Business Statistics (2011)</vt:lpstr>
      <vt:lpstr>Utts: Seeing Through Statistics 4th edition</vt:lpstr>
      <vt:lpstr>Big Task:  What are the key topics? </vt:lpstr>
      <vt:lpstr>Contributions of Statistics to Human Knowledge</vt:lpstr>
      <vt:lpstr>Conclusion</vt:lpstr>
      <vt:lpstr>References</vt:lpstr>
      <vt:lpstr>Students Interests and Needs  Vary by Discipline</vt:lpstr>
      <vt:lpstr>Teachers Mainly Math/Stat; Teachers are Unlike Students</vt:lpstr>
      <vt:lpstr>Biz Stat-Teachers  at Top End Biz Teachers Unlike Biz Students</vt:lpstr>
      <vt:lpstr>Understanding the  “Logic of Statistical Inference”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Inference for Managers</dc:title>
  <dc:creator>Milo Schield</dc:creator>
  <dc:description>ww.StatLit.org/pdf/2015-Schield-ASA-6up.pdf</dc:description>
  <cp:lastModifiedBy>Milo Schield</cp:lastModifiedBy>
  <cp:revision>1432</cp:revision>
  <cp:lastPrinted>2015-10-27T13:41:48Z</cp:lastPrinted>
  <dcterms:created xsi:type="dcterms:W3CDTF">1998-11-15T00:57:17Z</dcterms:created>
  <dcterms:modified xsi:type="dcterms:W3CDTF">2015-10-27T13:41:58Z</dcterms:modified>
  <cp:category>Statistical Literacy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C:\982Milo\PowerPt\BallaratTables</vt:lpwstr>
  </property>
</Properties>
</file>