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314" r:id="rId2"/>
    <p:sldId id="716" r:id="rId3"/>
    <p:sldId id="788" r:id="rId4"/>
    <p:sldId id="764" r:id="rId5"/>
    <p:sldId id="784" r:id="rId6"/>
    <p:sldId id="786" r:id="rId7"/>
    <p:sldId id="777" r:id="rId8"/>
    <p:sldId id="789" r:id="rId9"/>
    <p:sldId id="790" r:id="rId10"/>
    <p:sldId id="779" r:id="rId11"/>
    <p:sldId id="780" r:id="rId12"/>
    <p:sldId id="791" r:id="rId13"/>
    <p:sldId id="778" r:id="rId14"/>
    <p:sldId id="787" r:id="rId15"/>
    <p:sldId id="785" r:id="rId16"/>
    <p:sldId id="781" r:id="rId17"/>
  </p:sldIdLst>
  <p:sldSz cx="9144000" cy="6858000" type="letter"/>
  <p:notesSz cx="7315200" cy="9601200"/>
  <p:defaultTextStyle>
    <a:defPPr>
      <a:defRPr lang="en-US"/>
    </a:defPPr>
    <a:lvl1pPr algn="l" rtl="0" eaLnBrk="0" fontAlgn="base" hangingPunct="0">
      <a:spcBef>
        <a:spcPct val="0"/>
      </a:spcBef>
      <a:spcAft>
        <a:spcPct val="0"/>
      </a:spcAft>
      <a:defRPr sz="48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48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48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48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4800" kern="1200">
        <a:solidFill>
          <a:schemeClr val="tx1"/>
        </a:solidFill>
        <a:latin typeface="Times New Roman" panose="02020603050405020304" pitchFamily="18" charset="0"/>
        <a:ea typeface="+mn-ea"/>
        <a:cs typeface="+mn-cs"/>
      </a:defRPr>
    </a:lvl5pPr>
    <a:lvl6pPr marL="2286000" algn="l" defTabSz="914400" rtl="0" eaLnBrk="1" latinLnBrk="0" hangingPunct="1">
      <a:defRPr sz="4800" kern="1200">
        <a:solidFill>
          <a:schemeClr val="tx1"/>
        </a:solidFill>
        <a:latin typeface="Times New Roman" panose="02020603050405020304" pitchFamily="18" charset="0"/>
        <a:ea typeface="+mn-ea"/>
        <a:cs typeface="+mn-cs"/>
      </a:defRPr>
    </a:lvl6pPr>
    <a:lvl7pPr marL="2743200" algn="l" defTabSz="914400" rtl="0" eaLnBrk="1" latinLnBrk="0" hangingPunct="1">
      <a:defRPr sz="4800" kern="1200">
        <a:solidFill>
          <a:schemeClr val="tx1"/>
        </a:solidFill>
        <a:latin typeface="Times New Roman" panose="02020603050405020304" pitchFamily="18" charset="0"/>
        <a:ea typeface="+mn-ea"/>
        <a:cs typeface="+mn-cs"/>
      </a:defRPr>
    </a:lvl7pPr>
    <a:lvl8pPr marL="3200400" algn="l" defTabSz="914400" rtl="0" eaLnBrk="1" latinLnBrk="0" hangingPunct="1">
      <a:defRPr sz="4800" kern="1200">
        <a:solidFill>
          <a:schemeClr val="tx1"/>
        </a:solidFill>
        <a:latin typeface="Times New Roman" panose="02020603050405020304" pitchFamily="18" charset="0"/>
        <a:ea typeface="+mn-ea"/>
        <a:cs typeface="+mn-cs"/>
      </a:defRPr>
    </a:lvl8pPr>
    <a:lvl9pPr marL="3657600" algn="l" defTabSz="914400" rtl="0" eaLnBrk="1" latinLnBrk="0" hangingPunct="1">
      <a:defRPr sz="48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5"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71153B"/>
    <a:srgbClr val="79163B"/>
    <a:srgbClr val="642832"/>
    <a:srgbClr val="8C0046"/>
    <a:srgbClr val="CC0000"/>
    <a:srgbClr val="800000"/>
    <a:srgbClr val="33CC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3" autoAdjust="0"/>
    <p:restoredTop sz="94653" autoAdjust="0"/>
  </p:normalViewPr>
  <p:slideViewPr>
    <p:cSldViewPr snapToGrid="0">
      <p:cViewPr varScale="1">
        <p:scale>
          <a:sx n="54" d="100"/>
          <a:sy n="54" d="100"/>
        </p:scale>
        <p:origin x="1596" y="78"/>
      </p:cViewPr>
      <p:guideLst>
        <p:guide orient="horz" pos="2160"/>
        <p:guide pos="2880"/>
      </p:guideLst>
    </p:cSldViewPr>
  </p:slideViewPr>
  <p:outlineViewPr>
    <p:cViewPr>
      <p:scale>
        <a:sx n="33" d="100"/>
        <a:sy n="33" d="100"/>
      </p:scale>
      <p:origin x="0" y="13122"/>
    </p:cViewPr>
  </p:outlineViewPr>
  <p:notesTextViewPr>
    <p:cViewPr>
      <p:scale>
        <a:sx n="100" d="100"/>
        <a:sy n="100" d="100"/>
      </p:scale>
      <p:origin x="0" y="0"/>
    </p:cViewPr>
  </p:notesTextViewPr>
  <p:sorterViewPr>
    <p:cViewPr>
      <p:scale>
        <a:sx n="100" d="100"/>
        <a:sy n="100" d="100"/>
      </p:scale>
      <p:origin x="0" y="-3066"/>
    </p:cViewPr>
  </p:sorterViewPr>
  <p:notesViewPr>
    <p:cSldViewPr snapToGrid="0">
      <p:cViewPr>
        <p:scale>
          <a:sx n="100" d="100"/>
          <a:sy n="100" d="100"/>
        </p:scale>
        <p:origin x="1440" y="72"/>
      </p:cViewPr>
      <p:guideLst>
        <p:guide orient="horz" pos="3025"/>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628651" y="203201"/>
            <a:ext cx="4029075" cy="479425"/>
          </a:xfrm>
          <a:prstGeom prst="rect">
            <a:avLst/>
          </a:prstGeom>
          <a:noFill/>
          <a:ln w="9525">
            <a:noFill/>
            <a:miter lim="800000"/>
            <a:headEnd/>
            <a:tailEnd/>
          </a:ln>
          <a:effectLst/>
        </p:spPr>
        <p:txBody>
          <a:bodyPr vert="horz" wrap="square" lIns="96034" tIns="48016" rIns="96034" bIns="48016" numCol="1" anchor="t" anchorCtr="0" compatLnSpc="1">
            <a:prstTxWarp prst="textNoShape">
              <a:avLst/>
            </a:prstTxWarp>
          </a:bodyPr>
          <a:lstStyle>
            <a:lvl1pPr defTabSz="960982">
              <a:lnSpc>
                <a:spcPct val="100000"/>
              </a:lnSpc>
              <a:spcBef>
                <a:spcPct val="0"/>
              </a:spcBef>
              <a:defRPr sz="1200"/>
            </a:lvl1pPr>
          </a:lstStyle>
          <a:p>
            <a:pPr>
              <a:defRPr/>
            </a:pPr>
            <a:r>
              <a:rPr lang="en-US" altLang="en-US" dirty="0" smtClean="0"/>
              <a:t>Hot Hand: Better Than Chance</a:t>
            </a:r>
            <a:endParaRPr lang="en-US" altLang="en-US" dirty="0"/>
          </a:p>
        </p:txBody>
      </p:sp>
      <p:sp>
        <p:nvSpPr>
          <p:cNvPr id="40963" name="Rectangle 3"/>
          <p:cNvSpPr>
            <a:spLocks noGrp="1" noChangeArrowheads="1"/>
          </p:cNvSpPr>
          <p:nvPr>
            <p:ph type="dt" sz="quarter" idx="1"/>
          </p:nvPr>
        </p:nvSpPr>
        <p:spPr bwMode="auto">
          <a:xfrm>
            <a:off x="4848226" y="203201"/>
            <a:ext cx="1897063" cy="479425"/>
          </a:xfrm>
          <a:prstGeom prst="rect">
            <a:avLst/>
          </a:prstGeom>
          <a:noFill/>
          <a:ln w="9525">
            <a:noFill/>
            <a:miter lim="800000"/>
            <a:headEnd/>
            <a:tailEnd/>
          </a:ln>
          <a:effectLst/>
        </p:spPr>
        <p:txBody>
          <a:bodyPr vert="horz" wrap="square" lIns="96034" tIns="48016" rIns="96034" bIns="48016" numCol="1" anchor="t" anchorCtr="0" compatLnSpc="1">
            <a:prstTxWarp prst="textNoShape">
              <a:avLst/>
            </a:prstTxWarp>
          </a:bodyPr>
          <a:lstStyle>
            <a:lvl1pPr algn="r" defTabSz="960982">
              <a:lnSpc>
                <a:spcPct val="100000"/>
              </a:lnSpc>
              <a:spcBef>
                <a:spcPct val="0"/>
              </a:spcBef>
              <a:defRPr sz="1200"/>
            </a:lvl1pPr>
          </a:lstStyle>
          <a:p>
            <a:pPr>
              <a:defRPr/>
            </a:pPr>
            <a:r>
              <a:rPr lang="en-US" altLang="en-US" dirty="0" smtClean="0"/>
              <a:t>2015</a:t>
            </a:r>
            <a:endParaRPr lang="en-US" altLang="en-US" dirty="0"/>
          </a:p>
        </p:txBody>
      </p:sp>
      <p:sp>
        <p:nvSpPr>
          <p:cNvPr id="40964" name="Rectangle 4"/>
          <p:cNvSpPr>
            <a:spLocks noGrp="1" noChangeArrowheads="1"/>
          </p:cNvSpPr>
          <p:nvPr>
            <p:ph type="ftr" sz="quarter" idx="2"/>
          </p:nvPr>
        </p:nvSpPr>
        <p:spPr bwMode="auto">
          <a:xfrm>
            <a:off x="628650" y="8982076"/>
            <a:ext cx="4324350" cy="479425"/>
          </a:xfrm>
          <a:prstGeom prst="rect">
            <a:avLst/>
          </a:prstGeom>
          <a:noFill/>
          <a:ln w="9525">
            <a:noFill/>
            <a:miter lim="800000"/>
            <a:headEnd/>
            <a:tailEnd/>
          </a:ln>
          <a:effectLst/>
        </p:spPr>
        <p:txBody>
          <a:bodyPr vert="horz" wrap="square" lIns="96034" tIns="48016" rIns="96034" bIns="48016" numCol="1" anchor="b" anchorCtr="0" compatLnSpc="1">
            <a:prstTxWarp prst="textNoShape">
              <a:avLst/>
            </a:prstTxWarp>
          </a:bodyPr>
          <a:lstStyle>
            <a:lvl1pPr defTabSz="960982">
              <a:lnSpc>
                <a:spcPct val="100000"/>
              </a:lnSpc>
              <a:spcBef>
                <a:spcPct val="0"/>
              </a:spcBef>
              <a:defRPr sz="1200"/>
            </a:lvl1pPr>
          </a:lstStyle>
          <a:p>
            <a:pPr>
              <a:defRPr/>
            </a:pPr>
            <a:r>
              <a:rPr lang="en-US" altLang="en-US" dirty="0" smtClean="0"/>
              <a:t>2016-Schield-UST-Slides.pdf</a:t>
            </a:r>
            <a:endParaRPr lang="en-US" altLang="en-US" dirty="0"/>
          </a:p>
        </p:txBody>
      </p:sp>
      <p:sp>
        <p:nvSpPr>
          <p:cNvPr id="40965" name="Rectangle 5"/>
          <p:cNvSpPr>
            <a:spLocks noGrp="1" noChangeArrowheads="1"/>
          </p:cNvSpPr>
          <p:nvPr>
            <p:ph type="sldNum" sz="quarter" idx="3"/>
          </p:nvPr>
        </p:nvSpPr>
        <p:spPr bwMode="auto">
          <a:xfrm>
            <a:off x="5314950" y="8994776"/>
            <a:ext cx="1430338" cy="479425"/>
          </a:xfrm>
          <a:prstGeom prst="rect">
            <a:avLst/>
          </a:prstGeom>
          <a:noFill/>
          <a:ln w="9525">
            <a:noFill/>
            <a:miter lim="800000"/>
            <a:headEnd/>
            <a:tailEnd/>
          </a:ln>
          <a:effectLst/>
        </p:spPr>
        <p:txBody>
          <a:bodyPr vert="horz" wrap="square" lIns="96034" tIns="48016" rIns="96034" bIns="48016" numCol="1" anchor="b" anchorCtr="0" compatLnSpc="1">
            <a:prstTxWarp prst="textNoShape">
              <a:avLst/>
            </a:prstTxWarp>
          </a:bodyPr>
          <a:lstStyle>
            <a:lvl1pPr algn="r" defTabSz="960982">
              <a:lnSpc>
                <a:spcPct val="100000"/>
              </a:lnSpc>
              <a:spcBef>
                <a:spcPct val="0"/>
              </a:spcBef>
              <a:defRPr sz="1200"/>
            </a:lvl1pPr>
          </a:lstStyle>
          <a:p>
            <a:pPr>
              <a:defRPr/>
            </a:pPr>
            <a:fld id="{7099FB13-E601-4E62-881E-C000EA19EE33}" type="slidenum">
              <a:rPr lang="en-US" altLang="en-US"/>
              <a:pPr>
                <a:defRPr/>
              </a:pPr>
              <a:t>‹#›</a:t>
            </a:fld>
            <a:endParaRPr lang="en-US" altLang="en-US" dirty="0"/>
          </a:p>
        </p:txBody>
      </p:sp>
    </p:spTree>
    <p:extLst>
      <p:ext uri="{BB962C8B-B14F-4D97-AF65-F5344CB8AC3E}">
        <p14:creationId xmlns:p14="http://schemas.microsoft.com/office/powerpoint/2010/main" val="11054710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1"/>
            <a:ext cx="3170238" cy="479425"/>
          </a:xfrm>
          <a:prstGeom prst="rect">
            <a:avLst/>
          </a:prstGeom>
          <a:noFill/>
          <a:ln w="9525">
            <a:noFill/>
            <a:miter lim="800000"/>
            <a:headEnd/>
            <a:tailEnd/>
          </a:ln>
          <a:effectLst/>
        </p:spPr>
        <p:txBody>
          <a:bodyPr vert="horz" wrap="square" lIns="96034" tIns="48016" rIns="96034" bIns="48016" numCol="1" anchor="t" anchorCtr="0" compatLnSpc="1">
            <a:prstTxWarp prst="textNoShape">
              <a:avLst/>
            </a:prstTxWarp>
          </a:bodyPr>
          <a:lstStyle>
            <a:lvl1pPr defTabSz="960982">
              <a:lnSpc>
                <a:spcPct val="100000"/>
              </a:lnSpc>
              <a:spcBef>
                <a:spcPct val="0"/>
              </a:spcBef>
              <a:defRPr sz="1200"/>
            </a:lvl1pPr>
          </a:lstStyle>
          <a:p>
            <a:pPr>
              <a:defRPr/>
            </a:pPr>
            <a:r>
              <a:rPr lang="en-US" altLang="en-US"/>
              <a:t>Schield ICOTS</a:t>
            </a:r>
          </a:p>
        </p:txBody>
      </p:sp>
      <p:sp>
        <p:nvSpPr>
          <p:cNvPr id="20483" name="Rectangle 3"/>
          <p:cNvSpPr>
            <a:spLocks noGrp="1" noChangeArrowheads="1"/>
          </p:cNvSpPr>
          <p:nvPr>
            <p:ph type="dt" idx="1"/>
          </p:nvPr>
        </p:nvSpPr>
        <p:spPr bwMode="auto">
          <a:xfrm>
            <a:off x="4144964" y="1"/>
            <a:ext cx="3170237" cy="479425"/>
          </a:xfrm>
          <a:prstGeom prst="rect">
            <a:avLst/>
          </a:prstGeom>
          <a:noFill/>
          <a:ln w="9525">
            <a:noFill/>
            <a:miter lim="800000"/>
            <a:headEnd/>
            <a:tailEnd/>
          </a:ln>
          <a:effectLst/>
        </p:spPr>
        <p:txBody>
          <a:bodyPr vert="horz" wrap="square" lIns="96034" tIns="48016" rIns="96034" bIns="48016" numCol="1" anchor="t" anchorCtr="0" compatLnSpc="1">
            <a:prstTxWarp prst="textNoShape">
              <a:avLst/>
            </a:prstTxWarp>
          </a:bodyPr>
          <a:lstStyle>
            <a:lvl1pPr algn="r" defTabSz="960982">
              <a:lnSpc>
                <a:spcPct val="100000"/>
              </a:lnSpc>
              <a:spcBef>
                <a:spcPct val="0"/>
              </a:spcBef>
              <a:defRPr sz="1200"/>
            </a:lvl1pPr>
          </a:lstStyle>
          <a:p>
            <a:pPr>
              <a:defRPr/>
            </a:pPr>
            <a:r>
              <a:rPr lang="en-US" altLang="en-US"/>
              <a:t>2014</a:t>
            </a:r>
          </a:p>
        </p:txBody>
      </p:sp>
      <p:sp>
        <p:nvSpPr>
          <p:cNvPr id="14340" name="Rectangle 4"/>
          <p:cNvSpPr>
            <a:spLocks noGrp="1" noRot="1" noChangeAspect="1" noChangeArrowheads="1" noTextEdit="1"/>
          </p:cNvSpPr>
          <p:nvPr>
            <p:ph type="sldImg" idx="2"/>
          </p:nvPr>
        </p:nvSpPr>
        <p:spPr bwMode="auto">
          <a:xfrm>
            <a:off x="1255713" y="720725"/>
            <a:ext cx="4803775" cy="36020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5"/>
          <p:cNvSpPr>
            <a:spLocks noGrp="1" noChangeArrowheads="1"/>
          </p:cNvSpPr>
          <p:nvPr>
            <p:ph type="body" sz="quarter" idx="3"/>
          </p:nvPr>
        </p:nvSpPr>
        <p:spPr bwMode="auto">
          <a:xfrm>
            <a:off x="812801" y="4560889"/>
            <a:ext cx="5770563" cy="4479925"/>
          </a:xfrm>
          <a:prstGeom prst="rect">
            <a:avLst/>
          </a:prstGeom>
          <a:noFill/>
          <a:ln w="9525">
            <a:noFill/>
            <a:miter lim="800000"/>
            <a:headEnd/>
            <a:tailEnd/>
          </a:ln>
          <a:effectLst/>
        </p:spPr>
        <p:txBody>
          <a:bodyPr vert="horz" wrap="square" lIns="96034" tIns="48016" rIns="96034" bIns="480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486" name="Rectangle 6"/>
          <p:cNvSpPr>
            <a:spLocks noGrp="1" noChangeArrowheads="1"/>
          </p:cNvSpPr>
          <p:nvPr>
            <p:ph type="ftr" sz="quarter" idx="4"/>
          </p:nvPr>
        </p:nvSpPr>
        <p:spPr bwMode="auto">
          <a:xfrm>
            <a:off x="0" y="9121776"/>
            <a:ext cx="3170238" cy="479425"/>
          </a:xfrm>
          <a:prstGeom prst="rect">
            <a:avLst/>
          </a:prstGeom>
          <a:noFill/>
          <a:ln w="9525">
            <a:noFill/>
            <a:miter lim="800000"/>
            <a:headEnd/>
            <a:tailEnd/>
          </a:ln>
          <a:effectLst/>
        </p:spPr>
        <p:txBody>
          <a:bodyPr vert="horz" wrap="square" lIns="96034" tIns="48016" rIns="96034" bIns="48016" numCol="1" anchor="b" anchorCtr="0" compatLnSpc="1">
            <a:prstTxWarp prst="textNoShape">
              <a:avLst/>
            </a:prstTxWarp>
          </a:bodyPr>
          <a:lstStyle>
            <a:lvl1pPr defTabSz="960982">
              <a:lnSpc>
                <a:spcPct val="100000"/>
              </a:lnSpc>
              <a:spcBef>
                <a:spcPct val="0"/>
              </a:spcBef>
              <a:defRPr sz="1200"/>
            </a:lvl1pPr>
          </a:lstStyle>
          <a:p>
            <a:pPr>
              <a:defRPr/>
            </a:pPr>
            <a:r>
              <a:rPr lang="en-US" altLang="en-US"/>
              <a:t>2014-Schield-ICOTS-6up</a:t>
            </a:r>
          </a:p>
        </p:txBody>
      </p:sp>
      <p:sp>
        <p:nvSpPr>
          <p:cNvPr id="20487" name="Rectangle 7"/>
          <p:cNvSpPr>
            <a:spLocks noGrp="1" noChangeArrowheads="1"/>
          </p:cNvSpPr>
          <p:nvPr>
            <p:ph type="sldNum" sz="quarter" idx="5"/>
          </p:nvPr>
        </p:nvSpPr>
        <p:spPr bwMode="auto">
          <a:xfrm>
            <a:off x="4144964" y="9121776"/>
            <a:ext cx="3170237" cy="479425"/>
          </a:xfrm>
          <a:prstGeom prst="rect">
            <a:avLst/>
          </a:prstGeom>
          <a:noFill/>
          <a:ln w="9525">
            <a:noFill/>
            <a:miter lim="800000"/>
            <a:headEnd/>
            <a:tailEnd/>
          </a:ln>
          <a:effectLst/>
        </p:spPr>
        <p:txBody>
          <a:bodyPr vert="horz" wrap="square" lIns="96034" tIns="48016" rIns="96034" bIns="48016" numCol="1" anchor="b" anchorCtr="0" compatLnSpc="1">
            <a:prstTxWarp prst="textNoShape">
              <a:avLst/>
            </a:prstTxWarp>
          </a:bodyPr>
          <a:lstStyle>
            <a:lvl1pPr algn="r" defTabSz="960982">
              <a:lnSpc>
                <a:spcPct val="100000"/>
              </a:lnSpc>
              <a:spcBef>
                <a:spcPct val="0"/>
              </a:spcBef>
              <a:defRPr sz="1200"/>
            </a:lvl1pPr>
          </a:lstStyle>
          <a:p>
            <a:pPr>
              <a:defRPr/>
            </a:pPr>
            <a:fld id="{D49AE3B2-112A-4CF8-AC6E-136800DA3FB9}" type="slidenum">
              <a:rPr lang="en-US" altLang="en-US"/>
              <a:pPr>
                <a:defRPr/>
              </a:pPr>
              <a:t>‹#›</a:t>
            </a:fld>
            <a:endParaRPr lang="en-US" altLang="en-US"/>
          </a:p>
        </p:txBody>
      </p:sp>
    </p:spTree>
    <p:extLst>
      <p:ext uri="{BB962C8B-B14F-4D97-AF65-F5344CB8AC3E}">
        <p14:creationId xmlns:p14="http://schemas.microsoft.com/office/powerpoint/2010/main" val="1123093290"/>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4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Schield ICOTS</a:t>
            </a:r>
          </a:p>
        </p:txBody>
      </p:sp>
      <p:sp>
        <p:nvSpPr>
          <p:cNvPr id="174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2014</a:t>
            </a:r>
          </a:p>
        </p:txBody>
      </p:sp>
      <p:sp>
        <p:nvSpPr>
          <p:cNvPr id="174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2014-Schield-ICOTS-6up</a:t>
            </a:r>
          </a:p>
        </p:txBody>
      </p:sp>
      <p:sp>
        <p:nvSpPr>
          <p:cNvPr id="174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fld id="{D404D3D3-BE97-44F1-9EB5-1D7C9CFCD910}" type="slidenum">
              <a:rPr lang="en-US" altLang="en-US" sz="1200"/>
              <a:pPr/>
              <a:t>1</a:t>
            </a:fld>
            <a:endParaRPr lang="en-US" altLang="en-US" sz="1200"/>
          </a:p>
        </p:txBody>
      </p:sp>
      <p:sp>
        <p:nvSpPr>
          <p:cNvPr id="17414" name="Rectangle 2"/>
          <p:cNvSpPr txBox="1">
            <a:spLocks noGrp="1" noChangeArrowheads="1"/>
          </p:cNvSpPr>
          <p:nvPr/>
        </p:nvSpPr>
        <p:spPr bwMode="auto">
          <a:xfrm>
            <a:off x="0" y="1"/>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Analyzing Numbers in the News</a:t>
            </a:r>
          </a:p>
        </p:txBody>
      </p:sp>
      <p:sp>
        <p:nvSpPr>
          <p:cNvPr id="17415" name="Rectangle 3"/>
          <p:cNvSpPr txBox="1">
            <a:spLocks noGrp="1" noChangeArrowheads="1"/>
          </p:cNvSpPr>
          <p:nvPr/>
        </p:nvSpPr>
        <p:spPr bwMode="auto">
          <a:xfrm>
            <a:off x="4144964" y="1"/>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pPr algn="r"/>
            <a:r>
              <a:rPr lang="en-US" altLang="en-US" sz="1200"/>
              <a:t>15 May 2008</a:t>
            </a:r>
          </a:p>
        </p:txBody>
      </p:sp>
      <p:sp>
        <p:nvSpPr>
          <p:cNvPr id="17416" name="Rectangle 6"/>
          <p:cNvSpPr txBox="1">
            <a:spLocks noGrp="1" noChangeArrowheads="1"/>
          </p:cNvSpPr>
          <p:nvPr/>
        </p:nvSpPr>
        <p:spPr bwMode="auto">
          <a:xfrm>
            <a:off x="0" y="9121776"/>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nchor="b"/>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2008SchieldNNN6up.pdf</a:t>
            </a:r>
          </a:p>
        </p:txBody>
      </p:sp>
      <p:sp>
        <p:nvSpPr>
          <p:cNvPr id="17417" name="Rectangle 7"/>
          <p:cNvSpPr txBox="1">
            <a:spLocks noGrp="1" noChangeArrowheads="1"/>
          </p:cNvSpPr>
          <p:nvPr/>
        </p:nvSpPr>
        <p:spPr bwMode="auto">
          <a:xfrm>
            <a:off x="4144964" y="9121776"/>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nchor="b"/>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pPr algn="r"/>
            <a:fld id="{1BF55140-31C2-4CE6-B8FF-23913950CCBC}" type="slidenum">
              <a:rPr lang="en-US" altLang="en-US" sz="1200"/>
              <a:pPr algn="r"/>
              <a:t>1</a:t>
            </a:fld>
            <a:endParaRPr lang="en-US" altLang="en-US" sz="1200"/>
          </a:p>
        </p:txBody>
      </p:sp>
      <p:sp>
        <p:nvSpPr>
          <p:cNvPr id="17418" name="Rectangle 2"/>
          <p:cNvSpPr txBox="1">
            <a:spLocks noGrp="1" noChangeArrowheads="1"/>
          </p:cNvSpPr>
          <p:nvPr/>
        </p:nvSpPr>
        <p:spPr bwMode="auto">
          <a:xfrm>
            <a:off x="12700" y="1"/>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endParaRPr lang="en-US" altLang="en-US" sz="1200"/>
          </a:p>
        </p:txBody>
      </p:sp>
      <p:sp>
        <p:nvSpPr>
          <p:cNvPr id="17419" name="Rectangle 3"/>
          <p:cNvSpPr txBox="1">
            <a:spLocks noGrp="1" noChangeArrowheads="1"/>
          </p:cNvSpPr>
          <p:nvPr/>
        </p:nvSpPr>
        <p:spPr bwMode="auto">
          <a:xfrm>
            <a:off x="4144964" y="1"/>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pPr algn="r"/>
            <a:endParaRPr lang="en-US" altLang="en-US" sz="1200"/>
          </a:p>
        </p:txBody>
      </p:sp>
      <p:sp>
        <p:nvSpPr>
          <p:cNvPr id="17420" name="Rectangle 6"/>
          <p:cNvSpPr txBox="1">
            <a:spLocks noGrp="1" noChangeArrowheads="1"/>
          </p:cNvSpPr>
          <p:nvPr/>
        </p:nvSpPr>
        <p:spPr bwMode="auto">
          <a:xfrm>
            <a:off x="0" y="9121776"/>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nchor="b"/>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endParaRPr lang="en-US" altLang="en-US" sz="1200"/>
          </a:p>
        </p:txBody>
      </p:sp>
      <p:sp>
        <p:nvSpPr>
          <p:cNvPr id="17421" name="Rectangle 7"/>
          <p:cNvSpPr txBox="1">
            <a:spLocks noGrp="1" noChangeArrowheads="1"/>
          </p:cNvSpPr>
          <p:nvPr/>
        </p:nvSpPr>
        <p:spPr bwMode="auto">
          <a:xfrm>
            <a:off x="4144964" y="9121776"/>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nchor="b"/>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pPr algn="r"/>
            <a:fld id="{9EE5C13B-5FF3-4D2B-BFA7-D759CF0E3C3A}" type="slidenum">
              <a:rPr lang="en-US" altLang="en-US" sz="1200"/>
              <a:pPr algn="r"/>
              <a:t>1</a:t>
            </a:fld>
            <a:endParaRPr lang="en-US" altLang="en-US" sz="1200"/>
          </a:p>
        </p:txBody>
      </p:sp>
      <p:sp>
        <p:nvSpPr>
          <p:cNvPr id="17422" name="Rectangle 2"/>
          <p:cNvSpPr>
            <a:spLocks noGrp="1" noRot="1" noChangeAspect="1" noChangeArrowheads="1" noTextEdit="1"/>
          </p:cNvSpPr>
          <p:nvPr>
            <p:ph type="sldImg"/>
          </p:nvPr>
        </p:nvSpPr>
        <p:spPr>
          <a:ln/>
        </p:spPr>
      </p:sp>
      <p:sp>
        <p:nvSpPr>
          <p:cNvPr id="174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298442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Schield ICOTS</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2014</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2014-Schield-ICOTS-6up</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fld id="{6DA44716-134A-4D64-8AB3-5372E064951B}" type="slidenum">
              <a:rPr lang="en-US" altLang="en-US" sz="1200"/>
              <a:pPr/>
              <a:t>10</a:t>
            </a:fld>
            <a:endParaRPr lang="en-US" altLang="en-US" sz="1200"/>
          </a:p>
        </p:txBody>
      </p:sp>
      <p:sp>
        <p:nvSpPr>
          <p:cNvPr id="23558" name="Rectangle 2"/>
          <p:cNvSpPr txBox="1">
            <a:spLocks noGrp="1" noChangeArrowheads="1"/>
          </p:cNvSpPr>
          <p:nvPr/>
        </p:nvSpPr>
        <p:spPr bwMode="auto">
          <a:xfrm>
            <a:off x="0" y="1"/>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Analyzing Numbers in the News</a:t>
            </a:r>
          </a:p>
        </p:txBody>
      </p:sp>
      <p:sp>
        <p:nvSpPr>
          <p:cNvPr id="23559" name="Rectangle 3"/>
          <p:cNvSpPr txBox="1">
            <a:spLocks noGrp="1" noChangeArrowheads="1"/>
          </p:cNvSpPr>
          <p:nvPr/>
        </p:nvSpPr>
        <p:spPr bwMode="auto">
          <a:xfrm>
            <a:off x="4144964" y="1"/>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pPr algn="r"/>
            <a:r>
              <a:rPr lang="en-US" altLang="en-US" sz="1200"/>
              <a:t>15 May 2008</a:t>
            </a:r>
          </a:p>
        </p:txBody>
      </p:sp>
      <p:sp>
        <p:nvSpPr>
          <p:cNvPr id="23560" name="Rectangle 6"/>
          <p:cNvSpPr txBox="1">
            <a:spLocks noGrp="1" noChangeArrowheads="1"/>
          </p:cNvSpPr>
          <p:nvPr/>
        </p:nvSpPr>
        <p:spPr bwMode="auto">
          <a:xfrm>
            <a:off x="0" y="9121776"/>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nchor="b"/>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2008SchieldNNN6up.pdf</a:t>
            </a:r>
          </a:p>
        </p:txBody>
      </p:sp>
      <p:sp>
        <p:nvSpPr>
          <p:cNvPr id="23561" name="Rectangle 7"/>
          <p:cNvSpPr txBox="1">
            <a:spLocks noGrp="1" noChangeArrowheads="1"/>
          </p:cNvSpPr>
          <p:nvPr/>
        </p:nvSpPr>
        <p:spPr bwMode="auto">
          <a:xfrm>
            <a:off x="4144964" y="9121776"/>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nchor="b"/>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pPr algn="r"/>
            <a:fld id="{F1D06D44-4283-4812-96A0-11E5165C1514}" type="slidenum">
              <a:rPr lang="en-US" altLang="en-US" sz="1200"/>
              <a:pPr algn="r"/>
              <a:t>10</a:t>
            </a:fld>
            <a:endParaRPr lang="en-US" altLang="en-US" sz="1200"/>
          </a:p>
        </p:txBody>
      </p:sp>
      <p:sp>
        <p:nvSpPr>
          <p:cNvPr id="23562" name="Rectangle 2"/>
          <p:cNvSpPr txBox="1">
            <a:spLocks noGrp="1" noChangeArrowheads="1"/>
          </p:cNvSpPr>
          <p:nvPr/>
        </p:nvSpPr>
        <p:spPr bwMode="auto">
          <a:xfrm>
            <a:off x="12700" y="1"/>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endParaRPr lang="en-US" altLang="en-US" sz="1200"/>
          </a:p>
        </p:txBody>
      </p:sp>
      <p:sp>
        <p:nvSpPr>
          <p:cNvPr id="23563" name="Rectangle 3"/>
          <p:cNvSpPr txBox="1">
            <a:spLocks noGrp="1" noChangeArrowheads="1"/>
          </p:cNvSpPr>
          <p:nvPr/>
        </p:nvSpPr>
        <p:spPr bwMode="auto">
          <a:xfrm>
            <a:off x="4144964" y="1"/>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pPr algn="r"/>
            <a:endParaRPr lang="en-US" altLang="en-US" sz="1200"/>
          </a:p>
        </p:txBody>
      </p:sp>
      <p:sp>
        <p:nvSpPr>
          <p:cNvPr id="23564" name="Rectangle 6"/>
          <p:cNvSpPr txBox="1">
            <a:spLocks noGrp="1" noChangeArrowheads="1"/>
          </p:cNvSpPr>
          <p:nvPr/>
        </p:nvSpPr>
        <p:spPr bwMode="auto">
          <a:xfrm>
            <a:off x="0" y="9121776"/>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nchor="b"/>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endParaRPr lang="en-US" altLang="en-US" sz="1200"/>
          </a:p>
        </p:txBody>
      </p:sp>
      <p:sp>
        <p:nvSpPr>
          <p:cNvPr id="23565" name="Rectangle 7"/>
          <p:cNvSpPr txBox="1">
            <a:spLocks noGrp="1" noChangeArrowheads="1"/>
          </p:cNvSpPr>
          <p:nvPr/>
        </p:nvSpPr>
        <p:spPr bwMode="auto">
          <a:xfrm>
            <a:off x="4144964" y="9121776"/>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nchor="b"/>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pPr algn="r"/>
            <a:fld id="{83E9A8BC-5A68-4855-B4B3-EDB496906462}" type="slidenum">
              <a:rPr lang="en-US" altLang="en-US" sz="1200"/>
              <a:pPr algn="r"/>
              <a:t>10</a:t>
            </a:fld>
            <a:endParaRPr lang="en-US" altLang="en-US" sz="1200"/>
          </a:p>
        </p:txBody>
      </p:sp>
      <p:sp>
        <p:nvSpPr>
          <p:cNvPr id="23566" name="Rectangle 2"/>
          <p:cNvSpPr>
            <a:spLocks noGrp="1" noRot="1" noChangeAspect="1" noChangeArrowheads="1" noTextEdit="1"/>
          </p:cNvSpPr>
          <p:nvPr>
            <p:ph type="sldImg"/>
          </p:nvPr>
        </p:nvSpPr>
        <p:spPr>
          <a:ln/>
        </p:spPr>
      </p:sp>
      <p:sp>
        <p:nvSpPr>
          <p:cNvPr id="235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666824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Schield ICOTS</a:t>
            </a: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2014</a:t>
            </a: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2014-Schield-ICOTS-6up</a:t>
            </a: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fld id="{E8CE4600-C1D1-446B-BBED-0E05D3E9FDE6}" type="slidenum">
              <a:rPr lang="en-US" altLang="en-US" sz="1200"/>
              <a:pPr/>
              <a:t>11</a:t>
            </a:fld>
            <a:endParaRPr lang="en-US" altLang="en-US" sz="1200"/>
          </a:p>
        </p:txBody>
      </p:sp>
      <p:sp>
        <p:nvSpPr>
          <p:cNvPr id="19462" name="Rectangle 2"/>
          <p:cNvSpPr txBox="1">
            <a:spLocks noGrp="1" noChangeArrowheads="1"/>
          </p:cNvSpPr>
          <p:nvPr/>
        </p:nvSpPr>
        <p:spPr bwMode="auto">
          <a:xfrm>
            <a:off x="0" y="1"/>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Analyzing Numbers in the News</a:t>
            </a:r>
          </a:p>
        </p:txBody>
      </p:sp>
      <p:sp>
        <p:nvSpPr>
          <p:cNvPr id="19463" name="Rectangle 3"/>
          <p:cNvSpPr txBox="1">
            <a:spLocks noGrp="1" noChangeArrowheads="1"/>
          </p:cNvSpPr>
          <p:nvPr/>
        </p:nvSpPr>
        <p:spPr bwMode="auto">
          <a:xfrm>
            <a:off x="4144964" y="1"/>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pPr algn="r"/>
            <a:r>
              <a:rPr lang="en-US" altLang="en-US" sz="1200"/>
              <a:t>15 May 2008</a:t>
            </a:r>
          </a:p>
        </p:txBody>
      </p:sp>
      <p:sp>
        <p:nvSpPr>
          <p:cNvPr id="19464" name="Rectangle 6"/>
          <p:cNvSpPr txBox="1">
            <a:spLocks noGrp="1" noChangeArrowheads="1"/>
          </p:cNvSpPr>
          <p:nvPr/>
        </p:nvSpPr>
        <p:spPr bwMode="auto">
          <a:xfrm>
            <a:off x="0" y="9121776"/>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nchor="b"/>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2008SchieldNNN6up.pdf</a:t>
            </a:r>
          </a:p>
        </p:txBody>
      </p:sp>
      <p:sp>
        <p:nvSpPr>
          <p:cNvPr id="19465" name="Rectangle 7"/>
          <p:cNvSpPr txBox="1">
            <a:spLocks noGrp="1" noChangeArrowheads="1"/>
          </p:cNvSpPr>
          <p:nvPr/>
        </p:nvSpPr>
        <p:spPr bwMode="auto">
          <a:xfrm>
            <a:off x="4144964" y="9121776"/>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nchor="b"/>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pPr algn="r"/>
            <a:fld id="{2076320B-6191-4434-BD97-A06721A269D2}" type="slidenum">
              <a:rPr lang="en-US" altLang="en-US" sz="1200"/>
              <a:pPr algn="r"/>
              <a:t>11</a:t>
            </a:fld>
            <a:endParaRPr lang="en-US" altLang="en-US" sz="1200"/>
          </a:p>
        </p:txBody>
      </p:sp>
      <p:sp>
        <p:nvSpPr>
          <p:cNvPr id="19466" name="Rectangle 2"/>
          <p:cNvSpPr txBox="1">
            <a:spLocks noGrp="1" noChangeArrowheads="1"/>
          </p:cNvSpPr>
          <p:nvPr/>
        </p:nvSpPr>
        <p:spPr bwMode="auto">
          <a:xfrm>
            <a:off x="12700" y="1"/>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endParaRPr lang="en-US" altLang="en-US" sz="1200"/>
          </a:p>
        </p:txBody>
      </p:sp>
      <p:sp>
        <p:nvSpPr>
          <p:cNvPr id="19467" name="Rectangle 3"/>
          <p:cNvSpPr txBox="1">
            <a:spLocks noGrp="1" noChangeArrowheads="1"/>
          </p:cNvSpPr>
          <p:nvPr/>
        </p:nvSpPr>
        <p:spPr bwMode="auto">
          <a:xfrm>
            <a:off x="4144964" y="1"/>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pPr algn="r"/>
            <a:endParaRPr lang="en-US" altLang="en-US" sz="1200"/>
          </a:p>
        </p:txBody>
      </p:sp>
      <p:sp>
        <p:nvSpPr>
          <p:cNvPr id="19468" name="Rectangle 6"/>
          <p:cNvSpPr txBox="1">
            <a:spLocks noGrp="1" noChangeArrowheads="1"/>
          </p:cNvSpPr>
          <p:nvPr/>
        </p:nvSpPr>
        <p:spPr bwMode="auto">
          <a:xfrm>
            <a:off x="0" y="9121776"/>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nchor="b"/>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endParaRPr lang="en-US" altLang="en-US" sz="1200"/>
          </a:p>
        </p:txBody>
      </p:sp>
      <p:sp>
        <p:nvSpPr>
          <p:cNvPr id="19469" name="Rectangle 7"/>
          <p:cNvSpPr txBox="1">
            <a:spLocks noGrp="1" noChangeArrowheads="1"/>
          </p:cNvSpPr>
          <p:nvPr/>
        </p:nvSpPr>
        <p:spPr bwMode="auto">
          <a:xfrm>
            <a:off x="4144964" y="9121776"/>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nchor="b"/>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pPr algn="r"/>
            <a:fld id="{0EDC7B82-8429-46DA-8C85-93695185A858}" type="slidenum">
              <a:rPr lang="en-US" altLang="en-US" sz="1200"/>
              <a:pPr algn="r"/>
              <a:t>11</a:t>
            </a:fld>
            <a:endParaRPr lang="en-US" altLang="en-US" sz="1200"/>
          </a:p>
        </p:txBody>
      </p:sp>
      <p:sp>
        <p:nvSpPr>
          <p:cNvPr id="19470" name="Rectangle 2"/>
          <p:cNvSpPr>
            <a:spLocks noGrp="1" noRot="1" noChangeAspect="1" noChangeArrowheads="1" noTextEdit="1"/>
          </p:cNvSpPr>
          <p:nvPr>
            <p:ph type="sldImg"/>
          </p:nvPr>
        </p:nvSpPr>
        <p:spPr>
          <a:ln/>
        </p:spPr>
      </p:sp>
      <p:sp>
        <p:nvSpPr>
          <p:cNvPr id="194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7715104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Schield ICOTS</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2014</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2014-Schield-ICOTS-6up</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fld id="{6DA44716-134A-4D64-8AB3-5372E064951B}" type="slidenum">
              <a:rPr lang="en-US" altLang="en-US" sz="1200"/>
              <a:pPr/>
              <a:t>12</a:t>
            </a:fld>
            <a:endParaRPr lang="en-US" altLang="en-US" sz="1200"/>
          </a:p>
        </p:txBody>
      </p:sp>
      <p:sp>
        <p:nvSpPr>
          <p:cNvPr id="23558" name="Rectangle 2"/>
          <p:cNvSpPr txBox="1">
            <a:spLocks noGrp="1" noChangeArrowheads="1"/>
          </p:cNvSpPr>
          <p:nvPr/>
        </p:nvSpPr>
        <p:spPr bwMode="auto">
          <a:xfrm>
            <a:off x="0" y="1"/>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Analyzing Numbers in the News</a:t>
            </a:r>
          </a:p>
        </p:txBody>
      </p:sp>
      <p:sp>
        <p:nvSpPr>
          <p:cNvPr id="23559" name="Rectangle 3"/>
          <p:cNvSpPr txBox="1">
            <a:spLocks noGrp="1" noChangeArrowheads="1"/>
          </p:cNvSpPr>
          <p:nvPr/>
        </p:nvSpPr>
        <p:spPr bwMode="auto">
          <a:xfrm>
            <a:off x="4144964" y="1"/>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pPr algn="r"/>
            <a:r>
              <a:rPr lang="en-US" altLang="en-US" sz="1200"/>
              <a:t>15 May 2008</a:t>
            </a:r>
          </a:p>
        </p:txBody>
      </p:sp>
      <p:sp>
        <p:nvSpPr>
          <p:cNvPr id="23560" name="Rectangle 6"/>
          <p:cNvSpPr txBox="1">
            <a:spLocks noGrp="1" noChangeArrowheads="1"/>
          </p:cNvSpPr>
          <p:nvPr/>
        </p:nvSpPr>
        <p:spPr bwMode="auto">
          <a:xfrm>
            <a:off x="0" y="9121776"/>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nchor="b"/>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2008SchieldNNN6up.pdf</a:t>
            </a:r>
          </a:p>
        </p:txBody>
      </p:sp>
      <p:sp>
        <p:nvSpPr>
          <p:cNvPr id="23561" name="Rectangle 7"/>
          <p:cNvSpPr txBox="1">
            <a:spLocks noGrp="1" noChangeArrowheads="1"/>
          </p:cNvSpPr>
          <p:nvPr/>
        </p:nvSpPr>
        <p:spPr bwMode="auto">
          <a:xfrm>
            <a:off x="4144964" y="9121776"/>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nchor="b"/>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pPr algn="r"/>
            <a:fld id="{F1D06D44-4283-4812-96A0-11E5165C1514}" type="slidenum">
              <a:rPr lang="en-US" altLang="en-US" sz="1200"/>
              <a:pPr algn="r"/>
              <a:t>12</a:t>
            </a:fld>
            <a:endParaRPr lang="en-US" altLang="en-US" sz="1200"/>
          </a:p>
        </p:txBody>
      </p:sp>
      <p:sp>
        <p:nvSpPr>
          <p:cNvPr id="23562" name="Rectangle 2"/>
          <p:cNvSpPr txBox="1">
            <a:spLocks noGrp="1" noChangeArrowheads="1"/>
          </p:cNvSpPr>
          <p:nvPr/>
        </p:nvSpPr>
        <p:spPr bwMode="auto">
          <a:xfrm>
            <a:off x="12700" y="1"/>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endParaRPr lang="en-US" altLang="en-US" sz="1200"/>
          </a:p>
        </p:txBody>
      </p:sp>
      <p:sp>
        <p:nvSpPr>
          <p:cNvPr id="23563" name="Rectangle 3"/>
          <p:cNvSpPr txBox="1">
            <a:spLocks noGrp="1" noChangeArrowheads="1"/>
          </p:cNvSpPr>
          <p:nvPr/>
        </p:nvSpPr>
        <p:spPr bwMode="auto">
          <a:xfrm>
            <a:off x="4144964" y="1"/>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pPr algn="r"/>
            <a:endParaRPr lang="en-US" altLang="en-US" sz="1200"/>
          </a:p>
        </p:txBody>
      </p:sp>
      <p:sp>
        <p:nvSpPr>
          <p:cNvPr id="23564" name="Rectangle 6"/>
          <p:cNvSpPr txBox="1">
            <a:spLocks noGrp="1" noChangeArrowheads="1"/>
          </p:cNvSpPr>
          <p:nvPr/>
        </p:nvSpPr>
        <p:spPr bwMode="auto">
          <a:xfrm>
            <a:off x="0" y="9121776"/>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nchor="b"/>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endParaRPr lang="en-US" altLang="en-US" sz="1200"/>
          </a:p>
        </p:txBody>
      </p:sp>
      <p:sp>
        <p:nvSpPr>
          <p:cNvPr id="23565" name="Rectangle 7"/>
          <p:cNvSpPr txBox="1">
            <a:spLocks noGrp="1" noChangeArrowheads="1"/>
          </p:cNvSpPr>
          <p:nvPr/>
        </p:nvSpPr>
        <p:spPr bwMode="auto">
          <a:xfrm>
            <a:off x="4144964" y="9121776"/>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nchor="b"/>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pPr algn="r"/>
            <a:fld id="{83E9A8BC-5A68-4855-B4B3-EDB496906462}" type="slidenum">
              <a:rPr lang="en-US" altLang="en-US" sz="1200"/>
              <a:pPr algn="r"/>
              <a:t>12</a:t>
            </a:fld>
            <a:endParaRPr lang="en-US" altLang="en-US" sz="1200"/>
          </a:p>
        </p:txBody>
      </p:sp>
      <p:sp>
        <p:nvSpPr>
          <p:cNvPr id="23566" name="Rectangle 2"/>
          <p:cNvSpPr>
            <a:spLocks noGrp="1" noRot="1" noChangeAspect="1" noChangeArrowheads="1" noTextEdit="1"/>
          </p:cNvSpPr>
          <p:nvPr>
            <p:ph type="sldImg"/>
          </p:nvPr>
        </p:nvSpPr>
        <p:spPr>
          <a:ln/>
        </p:spPr>
      </p:sp>
      <p:sp>
        <p:nvSpPr>
          <p:cNvPr id="235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648346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Schield ICOTS</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2014</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2014-Schield-ICOTS-6up</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fld id="{6DA44716-134A-4D64-8AB3-5372E064951B}" type="slidenum">
              <a:rPr lang="en-US" altLang="en-US" sz="1200"/>
              <a:pPr/>
              <a:t>13</a:t>
            </a:fld>
            <a:endParaRPr lang="en-US" altLang="en-US" sz="1200"/>
          </a:p>
        </p:txBody>
      </p:sp>
      <p:sp>
        <p:nvSpPr>
          <p:cNvPr id="23558" name="Rectangle 2"/>
          <p:cNvSpPr txBox="1">
            <a:spLocks noGrp="1" noChangeArrowheads="1"/>
          </p:cNvSpPr>
          <p:nvPr/>
        </p:nvSpPr>
        <p:spPr bwMode="auto">
          <a:xfrm>
            <a:off x="0" y="1"/>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Analyzing Numbers in the News</a:t>
            </a:r>
          </a:p>
        </p:txBody>
      </p:sp>
      <p:sp>
        <p:nvSpPr>
          <p:cNvPr id="23559" name="Rectangle 3"/>
          <p:cNvSpPr txBox="1">
            <a:spLocks noGrp="1" noChangeArrowheads="1"/>
          </p:cNvSpPr>
          <p:nvPr/>
        </p:nvSpPr>
        <p:spPr bwMode="auto">
          <a:xfrm>
            <a:off x="4144964" y="1"/>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pPr algn="r"/>
            <a:r>
              <a:rPr lang="en-US" altLang="en-US" sz="1200"/>
              <a:t>15 May 2008</a:t>
            </a:r>
          </a:p>
        </p:txBody>
      </p:sp>
      <p:sp>
        <p:nvSpPr>
          <p:cNvPr id="23560" name="Rectangle 6"/>
          <p:cNvSpPr txBox="1">
            <a:spLocks noGrp="1" noChangeArrowheads="1"/>
          </p:cNvSpPr>
          <p:nvPr/>
        </p:nvSpPr>
        <p:spPr bwMode="auto">
          <a:xfrm>
            <a:off x="0" y="9121776"/>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nchor="b"/>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2008SchieldNNN6up.pdf</a:t>
            </a:r>
          </a:p>
        </p:txBody>
      </p:sp>
      <p:sp>
        <p:nvSpPr>
          <p:cNvPr id="23561" name="Rectangle 7"/>
          <p:cNvSpPr txBox="1">
            <a:spLocks noGrp="1" noChangeArrowheads="1"/>
          </p:cNvSpPr>
          <p:nvPr/>
        </p:nvSpPr>
        <p:spPr bwMode="auto">
          <a:xfrm>
            <a:off x="4144964" y="9121776"/>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nchor="b"/>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pPr algn="r"/>
            <a:fld id="{F1D06D44-4283-4812-96A0-11E5165C1514}" type="slidenum">
              <a:rPr lang="en-US" altLang="en-US" sz="1200"/>
              <a:pPr algn="r"/>
              <a:t>13</a:t>
            </a:fld>
            <a:endParaRPr lang="en-US" altLang="en-US" sz="1200"/>
          </a:p>
        </p:txBody>
      </p:sp>
      <p:sp>
        <p:nvSpPr>
          <p:cNvPr id="23562" name="Rectangle 2"/>
          <p:cNvSpPr txBox="1">
            <a:spLocks noGrp="1" noChangeArrowheads="1"/>
          </p:cNvSpPr>
          <p:nvPr/>
        </p:nvSpPr>
        <p:spPr bwMode="auto">
          <a:xfrm>
            <a:off x="12700" y="1"/>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endParaRPr lang="en-US" altLang="en-US" sz="1200"/>
          </a:p>
        </p:txBody>
      </p:sp>
      <p:sp>
        <p:nvSpPr>
          <p:cNvPr id="23563" name="Rectangle 3"/>
          <p:cNvSpPr txBox="1">
            <a:spLocks noGrp="1" noChangeArrowheads="1"/>
          </p:cNvSpPr>
          <p:nvPr/>
        </p:nvSpPr>
        <p:spPr bwMode="auto">
          <a:xfrm>
            <a:off x="4144964" y="1"/>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pPr algn="r"/>
            <a:endParaRPr lang="en-US" altLang="en-US" sz="1200"/>
          </a:p>
        </p:txBody>
      </p:sp>
      <p:sp>
        <p:nvSpPr>
          <p:cNvPr id="23564" name="Rectangle 6"/>
          <p:cNvSpPr txBox="1">
            <a:spLocks noGrp="1" noChangeArrowheads="1"/>
          </p:cNvSpPr>
          <p:nvPr/>
        </p:nvSpPr>
        <p:spPr bwMode="auto">
          <a:xfrm>
            <a:off x="0" y="9121776"/>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nchor="b"/>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endParaRPr lang="en-US" altLang="en-US" sz="1200"/>
          </a:p>
        </p:txBody>
      </p:sp>
      <p:sp>
        <p:nvSpPr>
          <p:cNvPr id="23565" name="Rectangle 7"/>
          <p:cNvSpPr txBox="1">
            <a:spLocks noGrp="1" noChangeArrowheads="1"/>
          </p:cNvSpPr>
          <p:nvPr/>
        </p:nvSpPr>
        <p:spPr bwMode="auto">
          <a:xfrm>
            <a:off x="4144964" y="9121776"/>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nchor="b"/>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pPr algn="r"/>
            <a:fld id="{83E9A8BC-5A68-4855-B4B3-EDB496906462}" type="slidenum">
              <a:rPr lang="en-US" altLang="en-US" sz="1200"/>
              <a:pPr algn="r"/>
              <a:t>13</a:t>
            </a:fld>
            <a:endParaRPr lang="en-US" altLang="en-US" sz="1200"/>
          </a:p>
        </p:txBody>
      </p:sp>
      <p:sp>
        <p:nvSpPr>
          <p:cNvPr id="23566" name="Rectangle 2"/>
          <p:cNvSpPr>
            <a:spLocks noGrp="1" noRot="1" noChangeAspect="1" noChangeArrowheads="1" noTextEdit="1"/>
          </p:cNvSpPr>
          <p:nvPr>
            <p:ph type="sldImg"/>
          </p:nvPr>
        </p:nvSpPr>
        <p:spPr>
          <a:ln/>
        </p:spPr>
      </p:sp>
      <p:sp>
        <p:nvSpPr>
          <p:cNvPr id="235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7372087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Schield ICOTS</a:t>
            </a:r>
          </a:p>
        </p:txBody>
      </p:sp>
      <p:sp>
        <p:nvSpPr>
          <p:cNvPr id="3993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2014</a:t>
            </a:r>
          </a:p>
        </p:txBody>
      </p:sp>
      <p:sp>
        <p:nvSpPr>
          <p:cNvPr id="3994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2014-Schield-ICOTS-6up</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fld id="{74B26B38-6F42-4C6A-86F3-FDC63CF620AE}" type="slidenum">
              <a:rPr lang="en-US" altLang="en-US" sz="1200"/>
              <a:pPr/>
              <a:t>14</a:t>
            </a:fld>
            <a:endParaRPr lang="en-US" altLang="en-US" sz="1200"/>
          </a:p>
        </p:txBody>
      </p:sp>
      <p:sp>
        <p:nvSpPr>
          <p:cNvPr id="39942" name="Rectangle 2"/>
          <p:cNvSpPr>
            <a:spLocks noGrp="1" noRot="1" noChangeAspect="1" noChangeArrowheads="1" noTextEdit="1"/>
          </p:cNvSpPr>
          <p:nvPr>
            <p:ph type="sldImg"/>
          </p:nvPr>
        </p:nvSpPr>
        <p:spPr>
          <a:xfrm>
            <a:off x="1257300" y="719138"/>
            <a:ext cx="4802188" cy="3600450"/>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800"/>
          </a:p>
        </p:txBody>
      </p:sp>
    </p:spTree>
    <p:extLst>
      <p:ext uri="{BB962C8B-B14F-4D97-AF65-F5344CB8AC3E}">
        <p14:creationId xmlns:p14="http://schemas.microsoft.com/office/powerpoint/2010/main" val="9001371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Schield ICOTS</a:t>
            </a:r>
          </a:p>
        </p:txBody>
      </p:sp>
      <p:sp>
        <p:nvSpPr>
          <p:cNvPr id="3993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2014</a:t>
            </a:r>
          </a:p>
        </p:txBody>
      </p:sp>
      <p:sp>
        <p:nvSpPr>
          <p:cNvPr id="3994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2014-Schield-ICOTS-6up</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fld id="{74B26B38-6F42-4C6A-86F3-FDC63CF620AE}" type="slidenum">
              <a:rPr lang="en-US" altLang="en-US" sz="1200"/>
              <a:pPr/>
              <a:t>15</a:t>
            </a:fld>
            <a:endParaRPr lang="en-US" altLang="en-US" sz="1200"/>
          </a:p>
        </p:txBody>
      </p:sp>
      <p:sp>
        <p:nvSpPr>
          <p:cNvPr id="39942" name="Rectangle 2"/>
          <p:cNvSpPr>
            <a:spLocks noGrp="1" noRot="1" noChangeAspect="1" noChangeArrowheads="1" noTextEdit="1"/>
          </p:cNvSpPr>
          <p:nvPr>
            <p:ph type="sldImg"/>
          </p:nvPr>
        </p:nvSpPr>
        <p:spPr>
          <a:xfrm>
            <a:off x="1257300" y="719138"/>
            <a:ext cx="4802188" cy="3600450"/>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800"/>
          </a:p>
        </p:txBody>
      </p:sp>
    </p:spTree>
    <p:extLst>
      <p:ext uri="{BB962C8B-B14F-4D97-AF65-F5344CB8AC3E}">
        <p14:creationId xmlns:p14="http://schemas.microsoft.com/office/powerpoint/2010/main" val="8502919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Schield ICOTS</a:t>
            </a: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2014</a:t>
            </a: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2014-Schield-ICOTS-6up</a:t>
            </a: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fld id="{E8CE4600-C1D1-446B-BBED-0E05D3E9FDE6}" type="slidenum">
              <a:rPr lang="en-US" altLang="en-US" sz="1200"/>
              <a:pPr/>
              <a:t>16</a:t>
            </a:fld>
            <a:endParaRPr lang="en-US" altLang="en-US" sz="1200"/>
          </a:p>
        </p:txBody>
      </p:sp>
      <p:sp>
        <p:nvSpPr>
          <p:cNvPr id="19462" name="Rectangle 2"/>
          <p:cNvSpPr txBox="1">
            <a:spLocks noGrp="1" noChangeArrowheads="1"/>
          </p:cNvSpPr>
          <p:nvPr/>
        </p:nvSpPr>
        <p:spPr bwMode="auto">
          <a:xfrm>
            <a:off x="0" y="1"/>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Analyzing Numbers in the News</a:t>
            </a:r>
          </a:p>
        </p:txBody>
      </p:sp>
      <p:sp>
        <p:nvSpPr>
          <p:cNvPr id="19463" name="Rectangle 3"/>
          <p:cNvSpPr txBox="1">
            <a:spLocks noGrp="1" noChangeArrowheads="1"/>
          </p:cNvSpPr>
          <p:nvPr/>
        </p:nvSpPr>
        <p:spPr bwMode="auto">
          <a:xfrm>
            <a:off x="4144964" y="1"/>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pPr algn="r"/>
            <a:r>
              <a:rPr lang="en-US" altLang="en-US" sz="1200"/>
              <a:t>15 May 2008</a:t>
            </a:r>
          </a:p>
        </p:txBody>
      </p:sp>
      <p:sp>
        <p:nvSpPr>
          <p:cNvPr id="19464" name="Rectangle 6"/>
          <p:cNvSpPr txBox="1">
            <a:spLocks noGrp="1" noChangeArrowheads="1"/>
          </p:cNvSpPr>
          <p:nvPr/>
        </p:nvSpPr>
        <p:spPr bwMode="auto">
          <a:xfrm>
            <a:off x="0" y="9121776"/>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nchor="b"/>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2008SchieldNNN6up.pdf</a:t>
            </a:r>
          </a:p>
        </p:txBody>
      </p:sp>
      <p:sp>
        <p:nvSpPr>
          <p:cNvPr id="19465" name="Rectangle 7"/>
          <p:cNvSpPr txBox="1">
            <a:spLocks noGrp="1" noChangeArrowheads="1"/>
          </p:cNvSpPr>
          <p:nvPr/>
        </p:nvSpPr>
        <p:spPr bwMode="auto">
          <a:xfrm>
            <a:off x="4144964" y="9121776"/>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nchor="b"/>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pPr algn="r"/>
            <a:fld id="{2076320B-6191-4434-BD97-A06721A269D2}" type="slidenum">
              <a:rPr lang="en-US" altLang="en-US" sz="1200"/>
              <a:pPr algn="r"/>
              <a:t>16</a:t>
            </a:fld>
            <a:endParaRPr lang="en-US" altLang="en-US" sz="1200"/>
          </a:p>
        </p:txBody>
      </p:sp>
      <p:sp>
        <p:nvSpPr>
          <p:cNvPr id="19466" name="Rectangle 2"/>
          <p:cNvSpPr txBox="1">
            <a:spLocks noGrp="1" noChangeArrowheads="1"/>
          </p:cNvSpPr>
          <p:nvPr/>
        </p:nvSpPr>
        <p:spPr bwMode="auto">
          <a:xfrm>
            <a:off x="12700" y="1"/>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endParaRPr lang="en-US" altLang="en-US" sz="1200"/>
          </a:p>
        </p:txBody>
      </p:sp>
      <p:sp>
        <p:nvSpPr>
          <p:cNvPr id="19467" name="Rectangle 3"/>
          <p:cNvSpPr txBox="1">
            <a:spLocks noGrp="1" noChangeArrowheads="1"/>
          </p:cNvSpPr>
          <p:nvPr/>
        </p:nvSpPr>
        <p:spPr bwMode="auto">
          <a:xfrm>
            <a:off x="4144964" y="1"/>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pPr algn="r"/>
            <a:endParaRPr lang="en-US" altLang="en-US" sz="1200"/>
          </a:p>
        </p:txBody>
      </p:sp>
      <p:sp>
        <p:nvSpPr>
          <p:cNvPr id="19468" name="Rectangle 6"/>
          <p:cNvSpPr txBox="1">
            <a:spLocks noGrp="1" noChangeArrowheads="1"/>
          </p:cNvSpPr>
          <p:nvPr/>
        </p:nvSpPr>
        <p:spPr bwMode="auto">
          <a:xfrm>
            <a:off x="0" y="9121776"/>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nchor="b"/>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endParaRPr lang="en-US" altLang="en-US" sz="1200"/>
          </a:p>
        </p:txBody>
      </p:sp>
      <p:sp>
        <p:nvSpPr>
          <p:cNvPr id="19469" name="Rectangle 7"/>
          <p:cNvSpPr txBox="1">
            <a:spLocks noGrp="1" noChangeArrowheads="1"/>
          </p:cNvSpPr>
          <p:nvPr/>
        </p:nvSpPr>
        <p:spPr bwMode="auto">
          <a:xfrm>
            <a:off x="4144964" y="9121776"/>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nchor="b"/>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pPr algn="r"/>
            <a:fld id="{0EDC7B82-8429-46DA-8C85-93695185A858}" type="slidenum">
              <a:rPr lang="en-US" altLang="en-US" sz="1200"/>
              <a:pPr algn="r"/>
              <a:t>16</a:t>
            </a:fld>
            <a:endParaRPr lang="en-US" altLang="en-US" sz="1200"/>
          </a:p>
        </p:txBody>
      </p:sp>
      <p:sp>
        <p:nvSpPr>
          <p:cNvPr id="19470" name="Rectangle 2"/>
          <p:cNvSpPr>
            <a:spLocks noGrp="1" noRot="1" noChangeAspect="1" noChangeArrowheads="1" noTextEdit="1"/>
          </p:cNvSpPr>
          <p:nvPr>
            <p:ph type="sldImg"/>
          </p:nvPr>
        </p:nvSpPr>
        <p:spPr>
          <a:ln/>
        </p:spPr>
      </p:sp>
      <p:sp>
        <p:nvSpPr>
          <p:cNvPr id="194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157987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Schield ICOTS</a:t>
            </a: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2014</a:t>
            </a: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2014-Schield-ICOTS-6up</a:t>
            </a: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fld id="{E8CE4600-C1D1-446B-BBED-0E05D3E9FDE6}" type="slidenum">
              <a:rPr lang="en-US" altLang="en-US" sz="1200"/>
              <a:pPr/>
              <a:t>2</a:t>
            </a:fld>
            <a:endParaRPr lang="en-US" altLang="en-US" sz="1200"/>
          </a:p>
        </p:txBody>
      </p:sp>
      <p:sp>
        <p:nvSpPr>
          <p:cNvPr id="19462" name="Rectangle 2"/>
          <p:cNvSpPr txBox="1">
            <a:spLocks noGrp="1" noChangeArrowheads="1"/>
          </p:cNvSpPr>
          <p:nvPr/>
        </p:nvSpPr>
        <p:spPr bwMode="auto">
          <a:xfrm>
            <a:off x="0" y="1"/>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Analyzing Numbers in the News</a:t>
            </a:r>
          </a:p>
        </p:txBody>
      </p:sp>
      <p:sp>
        <p:nvSpPr>
          <p:cNvPr id="19463" name="Rectangle 3"/>
          <p:cNvSpPr txBox="1">
            <a:spLocks noGrp="1" noChangeArrowheads="1"/>
          </p:cNvSpPr>
          <p:nvPr/>
        </p:nvSpPr>
        <p:spPr bwMode="auto">
          <a:xfrm>
            <a:off x="4144964" y="1"/>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pPr algn="r"/>
            <a:r>
              <a:rPr lang="en-US" altLang="en-US" sz="1200"/>
              <a:t>15 May 2008</a:t>
            </a:r>
          </a:p>
        </p:txBody>
      </p:sp>
      <p:sp>
        <p:nvSpPr>
          <p:cNvPr id="19464" name="Rectangle 6"/>
          <p:cNvSpPr txBox="1">
            <a:spLocks noGrp="1" noChangeArrowheads="1"/>
          </p:cNvSpPr>
          <p:nvPr/>
        </p:nvSpPr>
        <p:spPr bwMode="auto">
          <a:xfrm>
            <a:off x="0" y="9121776"/>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nchor="b"/>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2008SchieldNNN6up.pdf</a:t>
            </a:r>
          </a:p>
        </p:txBody>
      </p:sp>
      <p:sp>
        <p:nvSpPr>
          <p:cNvPr id="19465" name="Rectangle 7"/>
          <p:cNvSpPr txBox="1">
            <a:spLocks noGrp="1" noChangeArrowheads="1"/>
          </p:cNvSpPr>
          <p:nvPr/>
        </p:nvSpPr>
        <p:spPr bwMode="auto">
          <a:xfrm>
            <a:off x="4144964" y="9121776"/>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nchor="b"/>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pPr algn="r"/>
            <a:fld id="{2076320B-6191-4434-BD97-A06721A269D2}" type="slidenum">
              <a:rPr lang="en-US" altLang="en-US" sz="1200"/>
              <a:pPr algn="r"/>
              <a:t>2</a:t>
            </a:fld>
            <a:endParaRPr lang="en-US" altLang="en-US" sz="1200"/>
          </a:p>
        </p:txBody>
      </p:sp>
      <p:sp>
        <p:nvSpPr>
          <p:cNvPr id="19466" name="Rectangle 2"/>
          <p:cNvSpPr txBox="1">
            <a:spLocks noGrp="1" noChangeArrowheads="1"/>
          </p:cNvSpPr>
          <p:nvPr/>
        </p:nvSpPr>
        <p:spPr bwMode="auto">
          <a:xfrm>
            <a:off x="12700" y="1"/>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endParaRPr lang="en-US" altLang="en-US" sz="1200"/>
          </a:p>
        </p:txBody>
      </p:sp>
      <p:sp>
        <p:nvSpPr>
          <p:cNvPr id="19467" name="Rectangle 3"/>
          <p:cNvSpPr txBox="1">
            <a:spLocks noGrp="1" noChangeArrowheads="1"/>
          </p:cNvSpPr>
          <p:nvPr/>
        </p:nvSpPr>
        <p:spPr bwMode="auto">
          <a:xfrm>
            <a:off x="4144964" y="1"/>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pPr algn="r"/>
            <a:endParaRPr lang="en-US" altLang="en-US" sz="1200"/>
          </a:p>
        </p:txBody>
      </p:sp>
      <p:sp>
        <p:nvSpPr>
          <p:cNvPr id="19468" name="Rectangle 6"/>
          <p:cNvSpPr txBox="1">
            <a:spLocks noGrp="1" noChangeArrowheads="1"/>
          </p:cNvSpPr>
          <p:nvPr/>
        </p:nvSpPr>
        <p:spPr bwMode="auto">
          <a:xfrm>
            <a:off x="0" y="9121776"/>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nchor="b"/>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endParaRPr lang="en-US" altLang="en-US" sz="1200"/>
          </a:p>
        </p:txBody>
      </p:sp>
      <p:sp>
        <p:nvSpPr>
          <p:cNvPr id="19469" name="Rectangle 7"/>
          <p:cNvSpPr txBox="1">
            <a:spLocks noGrp="1" noChangeArrowheads="1"/>
          </p:cNvSpPr>
          <p:nvPr/>
        </p:nvSpPr>
        <p:spPr bwMode="auto">
          <a:xfrm>
            <a:off x="4144964" y="9121776"/>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nchor="b"/>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pPr algn="r"/>
            <a:fld id="{0EDC7B82-8429-46DA-8C85-93695185A858}" type="slidenum">
              <a:rPr lang="en-US" altLang="en-US" sz="1200"/>
              <a:pPr algn="r"/>
              <a:t>2</a:t>
            </a:fld>
            <a:endParaRPr lang="en-US" altLang="en-US" sz="1200"/>
          </a:p>
        </p:txBody>
      </p:sp>
      <p:sp>
        <p:nvSpPr>
          <p:cNvPr id="19470" name="Rectangle 2"/>
          <p:cNvSpPr>
            <a:spLocks noGrp="1" noRot="1" noChangeAspect="1" noChangeArrowheads="1" noTextEdit="1"/>
          </p:cNvSpPr>
          <p:nvPr>
            <p:ph type="sldImg"/>
          </p:nvPr>
        </p:nvSpPr>
        <p:spPr>
          <a:ln/>
        </p:spPr>
      </p:sp>
      <p:sp>
        <p:nvSpPr>
          <p:cNvPr id="194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368219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Schield ICOTS</a:t>
            </a: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2014</a:t>
            </a: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2014-Schield-ICOTS-6up</a:t>
            </a: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fld id="{E8CE4600-C1D1-446B-BBED-0E05D3E9FDE6}" type="slidenum">
              <a:rPr lang="en-US" altLang="en-US" sz="1200"/>
              <a:pPr/>
              <a:t>3</a:t>
            </a:fld>
            <a:endParaRPr lang="en-US" altLang="en-US" sz="1200"/>
          </a:p>
        </p:txBody>
      </p:sp>
      <p:sp>
        <p:nvSpPr>
          <p:cNvPr id="19462" name="Rectangle 2"/>
          <p:cNvSpPr txBox="1">
            <a:spLocks noGrp="1" noChangeArrowheads="1"/>
          </p:cNvSpPr>
          <p:nvPr/>
        </p:nvSpPr>
        <p:spPr bwMode="auto">
          <a:xfrm>
            <a:off x="0" y="1"/>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Analyzing Numbers in the News</a:t>
            </a:r>
          </a:p>
        </p:txBody>
      </p:sp>
      <p:sp>
        <p:nvSpPr>
          <p:cNvPr id="19463" name="Rectangle 3"/>
          <p:cNvSpPr txBox="1">
            <a:spLocks noGrp="1" noChangeArrowheads="1"/>
          </p:cNvSpPr>
          <p:nvPr/>
        </p:nvSpPr>
        <p:spPr bwMode="auto">
          <a:xfrm>
            <a:off x="4144964" y="1"/>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pPr algn="r"/>
            <a:r>
              <a:rPr lang="en-US" altLang="en-US" sz="1200"/>
              <a:t>15 May 2008</a:t>
            </a:r>
          </a:p>
        </p:txBody>
      </p:sp>
      <p:sp>
        <p:nvSpPr>
          <p:cNvPr id="19464" name="Rectangle 6"/>
          <p:cNvSpPr txBox="1">
            <a:spLocks noGrp="1" noChangeArrowheads="1"/>
          </p:cNvSpPr>
          <p:nvPr/>
        </p:nvSpPr>
        <p:spPr bwMode="auto">
          <a:xfrm>
            <a:off x="0" y="9121776"/>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nchor="b"/>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2008SchieldNNN6up.pdf</a:t>
            </a:r>
          </a:p>
        </p:txBody>
      </p:sp>
      <p:sp>
        <p:nvSpPr>
          <p:cNvPr id="19465" name="Rectangle 7"/>
          <p:cNvSpPr txBox="1">
            <a:spLocks noGrp="1" noChangeArrowheads="1"/>
          </p:cNvSpPr>
          <p:nvPr/>
        </p:nvSpPr>
        <p:spPr bwMode="auto">
          <a:xfrm>
            <a:off x="4144964" y="9121776"/>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nchor="b"/>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pPr algn="r"/>
            <a:fld id="{2076320B-6191-4434-BD97-A06721A269D2}" type="slidenum">
              <a:rPr lang="en-US" altLang="en-US" sz="1200"/>
              <a:pPr algn="r"/>
              <a:t>3</a:t>
            </a:fld>
            <a:endParaRPr lang="en-US" altLang="en-US" sz="1200"/>
          </a:p>
        </p:txBody>
      </p:sp>
      <p:sp>
        <p:nvSpPr>
          <p:cNvPr id="19466" name="Rectangle 2"/>
          <p:cNvSpPr txBox="1">
            <a:spLocks noGrp="1" noChangeArrowheads="1"/>
          </p:cNvSpPr>
          <p:nvPr/>
        </p:nvSpPr>
        <p:spPr bwMode="auto">
          <a:xfrm>
            <a:off x="12700" y="1"/>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endParaRPr lang="en-US" altLang="en-US" sz="1200"/>
          </a:p>
        </p:txBody>
      </p:sp>
      <p:sp>
        <p:nvSpPr>
          <p:cNvPr id="19467" name="Rectangle 3"/>
          <p:cNvSpPr txBox="1">
            <a:spLocks noGrp="1" noChangeArrowheads="1"/>
          </p:cNvSpPr>
          <p:nvPr/>
        </p:nvSpPr>
        <p:spPr bwMode="auto">
          <a:xfrm>
            <a:off x="4144964" y="1"/>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pPr algn="r"/>
            <a:endParaRPr lang="en-US" altLang="en-US" sz="1200"/>
          </a:p>
        </p:txBody>
      </p:sp>
      <p:sp>
        <p:nvSpPr>
          <p:cNvPr id="19468" name="Rectangle 6"/>
          <p:cNvSpPr txBox="1">
            <a:spLocks noGrp="1" noChangeArrowheads="1"/>
          </p:cNvSpPr>
          <p:nvPr/>
        </p:nvSpPr>
        <p:spPr bwMode="auto">
          <a:xfrm>
            <a:off x="0" y="9121776"/>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nchor="b"/>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endParaRPr lang="en-US" altLang="en-US" sz="1200"/>
          </a:p>
        </p:txBody>
      </p:sp>
      <p:sp>
        <p:nvSpPr>
          <p:cNvPr id="19469" name="Rectangle 7"/>
          <p:cNvSpPr txBox="1">
            <a:spLocks noGrp="1" noChangeArrowheads="1"/>
          </p:cNvSpPr>
          <p:nvPr/>
        </p:nvSpPr>
        <p:spPr bwMode="auto">
          <a:xfrm>
            <a:off x="4144964" y="9121776"/>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nchor="b"/>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pPr algn="r"/>
            <a:fld id="{0EDC7B82-8429-46DA-8C85-93695185A858}" type="slidenum">
              <a:rPr lang="en-US" altLang="en-US" sz="1200"/>
              <a:pPr algn="r"/>
              <a:t>3</a:t>
            </a:fld>
            <a:endParaRPr lang="en-US" altLang="en-US" sz="1200"/>
          </a:p>
        </p:txBody>
      </p:sp>
      <p:sp>
        <p:nvSpPr>
          <p:cNvPr id="19470" name="Rectangle 2"/>
          <p:cNvSpPr>
            <a:spLocks noGrp="1" noRot="1" noChangeAspect="1" noChangeArrowheads="1" noTextEdit="1"/>
          </p:cNvSpPr>
          <p:nvPr>
            <p:ph type="sldImg"/>
          </p:nvPr>
        </p:nvSpPr>
        <p:spPr>
          <a:ln/>
        </p:spPr>
      </p:sp>
      <p:sp>
        <p:nvSpPr>
          <p:cNvPr id="194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590228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Schield ICOTS</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2014</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2014-Schield-ICOTS-6up</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fld id="{6DA44716-134A-4D64-8AB3-5372E064951B}" type="slidenum">
              <a:rPr lang="en-US" altLang="en-US" sz="1200"/>
              <a:pPr/>
              <a:t>4</a:t>
            </a:fld>
            <a:endParaRPr lang="en-US" altLang="en-US" sz="1200"/>
          </a:p>
        </p:txBody>
      </p:sp>
      <p:sp>
        <p:nvSpPr>
          <p:cNvPr id="23558" name="Rectangle 2"/>
          <p:cNvSpPr txBox="1">
            <a:spLocks noGrp="1" noChangeArrowheads="1"/>
          </p:cNvSpPr>
          <p:nvPr/>
        </p:nvSpPr>
        <p:spPr bwMode="auto">
          <a:xfrm>
            <a:off x="0" y="1"/>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Analyzing Numbers in the News</a:t>
            </a:r>
          </a:p>
        </p:txBody>
      </p:sp>
      <p:sp>
        <p:nvSpPr>
          <p:cNvPr id="23559" name="Rectangle 3"/>
          <p:cNvSpPr txBox="1">
            <a:spLocks noGrp="1" noChangeArrowheads="1"/>
          </p:cNvSpPr>
          <p:nvPr/>
        </p:nvSpPr>
        <p:spPr bwMode="auto">
          <a:xfrm>
            <a:off x="4144964" y="1"/>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pPr algn="r"/>
            <a:r>
              <a:rPr lang="en-US" altLang="en-US" sz="1200"/>
              <a:t>15 May 2008</a:t>
            </a:r>
          </a:p>
        </p:txBody>
      </p:sp>
      <p:sp>
        <p:nvSpPr>
          <p:cNvPr id="23560" name="Rectangle 6"/>
          <p:cNvSpPr txBox="1">
            <a:spLocks noGrp="1" noChangeArrowheads="1"/>
          </p:cNvSpPr>
          <p:nvPr/>
        </p:nvSpPr>
        <p:spPr bwMode="auto">
          <a:xfrm>
            <a:off x="0" y="9121776"/>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nchor="b"/>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2008SchieldNNN6up.pdf</a:t>
            </a:r>
          </a:p>
        </p:txBody>
      </p:sp>
      <p:sp>
        <p:nvSpPr>
          <p:cNvPr id="23561" name="Rectangle 7"/>
          <p:cNvSpPr txBox="1">
            <a:spLocks noGrp="1" noChangeArrowheads="1"/>
          </p:cNvSpPr>
          <p:nvPr/>
        </p:nvSpPr>
        <p:spPr bwMode="auto">
          <a:xfrm>
            <a:off x="4144964" y="9121776"/>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nchor="b"/>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pPr algn="r"/>
            <a:fld id="{F1D06D44-4283-4812-96A0-11E5165C1514}" type="slidenum">
              <a:rPr lang="en-US" altLang="en-US" sz="1200"/>
              <a:pPr algn="r"/>
              <a:t>4</a:t>
            </a:fld>
            <a:endParaRPr lang="en-US" altLang="en-US" sz="1200"/>
          </a:p>
        </p:txBody>
      </p:sp>
      <p:sp>
        <p:nvSpPr>
          <p:cNvPr id="23562" name="Rectangle 2"/>
          <p:cNvSpPr txBox="1">
            <a:spLocks noGrp="1" noChangeArrowheads="1"/>
          </p:cNvSpPr>
          <p:nvPr/>
        </p:nvSpPr>
        <p:spPr bwMode="auto">
          <a:xfrm>
            <a:off x="12700" y="1"/>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endParaRPr lang="en-US" altLang="en-US" sz="1200"/>
          </a:p>
        </p:txBody>
      </p:sp>
      <p:sp>
        <p:nvSpPr>
          <p:cNvPr id="23563" name="Rectangle 3"/>
          <p:cNvSpPr txBox="1">
            <a:spLocks noGrp="1" noChangeArrowheads="1"/>
          </p:cNvSpPr>
          <p:nvPr/>
        </p:nvSpPr>
        <p:spPr bwMode="auto">
          <a:xfrm>
            <a:off x="4144964" y="1"/>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pPr algn="r"/>
            <a:endParaRPr lang="en-US" altLang="en-US" sz="1200"/>
          </a:p>
        </p:txBody>
      </p:sp>
      <p:sp>
        <p:nvSpPr>
          <p:cNvPr id="23564" name="Rectangle 6"/>
          <p:cNvSpPr txBox="1">
            <a:spLocks noGrp="1" noChangeArrowheads="1"/>
          </p:cNvSpPr>
          <p:nvPr/>
        </p:nvSpPr>
        <p:spPr bwMode="auto">
          <a:xfrm>
            <a:off x="0" y="9121776"/>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nchor="b"/>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endParaRPr lang="en-US" altLang="en-US" sz="1200"/>
          </a:p>
        </p:txBody>
      </p:sp>
      <p:sp>
        <p:nvSpPr>
          <p:cNvPr id="23565" name="Rectangle 7"/>
          <p:cNvSpPr txBox="1">
            <a:spLocks noGrp="1" noChangeArrowheads="1"/>
          </p:cNvSpPr>
          <p:nvPr/>
        </p:nvSpPr>
        <p:spPr bwMode="auto">
          <a:xfrm>
            <a:off x="4144964" y="9121776"/>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nchor="b"/>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pPr algn="r"/>
            <a:fld id="{83E9A8BC-5A68-4855-B4B3-EDB496906462}" type="slidenum">
              <a:rPr lang="en-US" altLang="en-US" sz="1200"/>
              <a:pPr algn="r"/>
              <a:t>4</a:t>
            </a:fld>
            <a:endParaRPr lang="en-US" altLang="en-US" sz="1200"/>
          </a:p>
        </p:txBody>
      </p:sp>
      <p:sp>
        <p:nvSpPr>
          <p:cNvPr id="23566" name="Rectangle 2"/>
          <p:cNvSpPr>
            <a:spLocks noGrp="1" noRot="1" noChangeAspect="1" noChangeArrowheads="1" noTextEdit="1"/>
          </p:cNvSpPr>
          <p:nvPr>
            <p:ph type="sldImg"/>
          </p:nvPr>
        </p:nvSpPr>
        <p:spPr>
          <a:ln/>
        </p:spPr>
      </p:sp>
      <p:sp>
        <p:nvSpPr>
          <p:cNvPr id="235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1670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Schield ICOTS</a:t>
            </a:r>
          </a:p>
        </p:txBody>
      </p:sp>
      <p:sp>
        <p:nvSpPr>
          <p:cNvPr id="3993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2014</a:t>
            </a:r>
          </a:p>
        </p:txBody>
      </p:sp>
      <p:sp>
        <p:nvSpPr>
          <p:cNvPr id="3994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2014-Schield-ICOTS-6up</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fld id="{74B26B38-6F42-4C6A-86F3-FDC63CF620AE}" type="slidenum">
              <a:rPr lang="en-US" altLang="en-US" sz="1200"/>
              <a:pPr/>
              <a:t>5</a:t>
            </a:fld>
            <a:endParaRPr lang="en-US" altLang="en-US" sz="1200"/>
          </a:p>
        </p:txBody>
      </p:sp>
      <p:sp>
        <p:nvSpPr>
          <p:cNvPr id="39942" name="Rectangle 2"/>
          <p:cNvSpPr>
            <a:spLocks noGrp="1" noRot="1" noChangeAspect="1" noChangeArrowheads="1" noTextEdit="1"/>
          </p:cNvSpPr>
          <p:nvPr>
            <p:ph type="sldImg"/>
          </p:nvPr>
        </p:nvSpPr>
        <p:spPr>
          <a:xfrm>
            <a:off x="1257300" y="719138"/>
            <a:ext cx="4802188" cy="3600450"/>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800"/>
          </a:p>
        </p:txBody>
      </p:sp>
    </p:spTree>
    <p:extLst>
      <p:ext uri="{BB962C8B-B14F-4D97-AF65-F5344CB8AC3E}">
        <p14:creationId xmlns:p14="http://schemas.microsoft.com/office/powerpoint/2010/main" val="2002336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Schield ICOTS</a:t>
            </a:r>
          </a:p>
        </p:txBody>
      </p:sp>
      <p:sp>
        <p:nvSpPr>
          <p:cNvPr id="3993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2014</a:t>
            </a:r>
          </a:p>
        </p:txBody>
      </p:sp>
      <p:sp>
        <p:nvSpPr>
          <p:cNvPr id="3994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2014-Schield-ICOTS-6up</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fld id="{74B26B38-6F42-4C6A-86F3-FDC63CF620AE}" type="slidenum">
              <a:rPr lang="en-US" altLang="en-US" sz="1200"/>
              <a:pPr/>
              <a:t>6</a:t>
            </a:fld>
            <a:endParaRPr lang="en-US" altLang="en-US" sz="1200"/>
          </a:p>
        </p:txBody>
      </p:sp>
      <p:sp>
        <p:nvSpPr>
          <p:cNvPr id="39942" name="Rectangle 2"/>
          <p:cNvSpPr>
            <a:spLocks noGrp="1" noRot="1" noChangeAspect="1" noChangeArrowheads="1" noTextEdit="1"/>
          </p:cNvSpPr>
          <p:nvPr>
            <p:ph type="sldImg"/>
          </p:nvPr>
        </p:nvSpPr>
        <p:spPr>
          <a:xfrm>
            <a:off x="1257300" y="719138"/>
            <a:ext cx="4802188" cy="3600450"/>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800"/>
          </a:p>
        </p:txBody>
      </p:sp>
    </p:spTree>
    <p:extLst>
      <p:ext uri="{BB962C8B-B14F-4D97-AF65-F5344CB8AC3E}">
        <p14:creationId xmlns:p14="http://schemas.microsoft.com/office/powerpoint/2010/main" val="30218200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Schield ICOTS</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2014</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2014-Schield-ICOTS-6up</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fld id="{6DA44716-134A-4D64-8AB3-5372E064951B}" type="slidenum">
              <a:rPr lang="en-US" altLang="en-US" sz="1200"/>
              <a:pPr/>
              <a:t>7</a:t>
            </a:fld>
            <a:endParaRPr lang="en-US" altLang="en-US" sz="1200"/>
          </a:p>
        </p:txBody>
      </p:sp>
      <p:sp>
        <p:nvSpPr>
          <p:cNvPr id="23558" name="Rectangle 2"/>
          <p:cNvSpPr txBox="1">
            <a:spLocks noGrp="1" noChangeArrowheads="1"/>
          </p:cNvSpPr>
          <p:nvPr/>
        </p:nvSpPr>
        <p:spPr bwMode="auto">
          <a:xfrm>
            <a:off x="0" y="1"/>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Analyzing Numbers in the News</a:t>
            </a:r>
          </a:p>
        </p:txBody>
      </p:sp>
      <p:sp>
        <p:nvSpPr>
          <p:cNvPr id="23559" name="Rectangle 3"/>
          <p:cNvSpPr txBox="1">
            <a:spLocks noGrp="1" noChangeArrowheads="1"/>
          </p:cNvSpPr>
          <p:nvPr/>
        </p:nvSpPr>
        <p:spPr bwMode="auto">
          <a:xfrm>
            <a:off x="4144964" y="1"/>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pPr algn="r"/>
            <a:r>
              <a:rPr lang="en-US" altLang="en-US" sz="1200"/>
              <a:t>15 May 2008</a:t>
            </a:r>
          </a:p>
        </p:txBody>
      </p:sp>
      <p:sp>
        <p:nvSpPr>
          <p:cNvPr id="23560" name="Rectangle 6"/>
          <p:cNvSpPr txBox="1">
            <a:spLocks noGrp="1" noChangeArrowheads="1"/>
          </p:cNvSpPr>
          <p:nvPr/>
        </p:nvSpPr>
        <p:spPr bwMode="auto">
          <a:xfrm>
            <a:off x="0" y="9121776"/>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nchor="b"/>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2008SchieldNNN6up.pdf</a:t>
            </a:r>
          </a:p>
        </p:txBody>
      </p:sp>
      <p:sp>
        <p:nvSpPr>
          <p:cNvPr id="23561" name="Rectangle 7"/>
          <p:cNvSpPr txBox="1">
            <a:spLocks noGrp="1" noChangeArrowheads="1"/>
          </p:cNvSpPr>
          <p:nvPr/>
        </p:nvSpPr>
        <p:spPr bwMode="auto">
          <a:xfrm>
            <a:off x="4144964" y="9121776"/>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nchor="b"/>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pPr algn="r"/>
            <a:fld id="{F1D06D44-4283-4812-96A0-11E5165C1514}" type="slidenum">
              <a:rPr lang="en-US" altLang="en-US" sz="1200"/>
              <a:pPr algn="r"/>
              <a:t>7</a:t>
            </a:fld>
            <a:endParaRPr lang="en-US" altLang="en-US" sz="1200"/>
          </a:p>
        </p:txBody>
      </p:sp>
      <p:sp>
        <p:nvSpPr>
          <p:cNvPr id="23562" name="Rectangle 2"/>
          <p:cNvSpPr txBox="1">
            <a:spLocks noGrp="1" noChangeArrowheads="1"/>
          </p:cNvSpPr>
          <p:nvPr/>
        </p:nvSpPr>
        <p:spPr bwMode="auto">
          <a:xfrm>
            <a:off x="12700" y="1"/>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endParaRPr lang="en-US" altLang="en-US" sz="1200"/>
          </a:p>
        </p:txBody>
      </p:sp>
      <p:sp>
        <p:nvSpPr>
          <p:cNvPr id="23563" name="Rectangle 3"/>
          <p:cNvSpPr txBox="1">
            <a:spLocks noGrp="1" noChangeArrowheads="1"/>
          </p:cNvSpPr>
          <p:nvPr/>
        </p:nvSpPr>
        <p:spPr bwMode="auto">
          <a:xfrm>
            <a:off x="4144964" y="1"/>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pPr algn="r"/>
            <a:endParaRPr lang="en-US" altLang="en-US" sz="1200"/>
          </a:p>
        </p:txBody>
      </p:sp>
      <p:sp>
        <p:nvSpPr>
          <p:cNvPr id="23564" name="Rectangle 6"/>
          <p:cNvSpPr txBox="1">
            <a:spLocks noGrp="1" noChangeArrowheads="1"/>
          </p:cNvSpPr>
          <p:nvPr/>
        </p:nvSpPr>
        <p:spPr bwMode="auto">
          <a:xfrm>
            <a:off x="0" y="9121776"/>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nchor="b"/>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endParaRPr lang="en-US" altLang="en-US" sz="1200"/>
          </a:p>
        </p:txBody>
      </p:sp>
      <p:sp>
        <p:nvSpPr>
          <p:cNvPr id="23565" name="Rectangle 7"/>
          <p:cNvSpPr txBox="1">
            <a:spLocks noGrp="1" noChangeArrowheads="1"/>
          </p:cNvSpPr>
          <p:nvPr/>
        </p:nvSpPr>
        <p:spPr bwMode="auto">
          <a:xfrm>
            <a:off x="4144964" y="9121776"/>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34" tIns="48016" rIns="96034" bIns="48016" anchor="b"/>
          <a:lstStyle>
            <a:lvl1pPr defTabSz="966788">
              <a:defRPr sz="4800">
                <a:solidFill>
                  <a:schemeClr val="tx1"/>
                </a:solidFill>
                <a:latin typeface="Times New Roman" panose="02020603050405020304" pitchFamily="18" charset="0"/>
              </a:defRPr>
            </a:lvl1pPr>
            <a:lvl2pPr marL="742950" indent="-285750" defTabSz="966788">
              <a:defRPr sz="4800">
                <a:solidFill>
                  <a:schemeClr val="tx1"/>
                </a:solidFill>
                <a:latin typeface="Times New Roman" panose="02020603050405020304" pitchFamily="18" charset="0"/>
              </a:defRPr>
            </a:lvl2pPr>
            <a:lvl3pPr marL="1143000" indent="-228600" defTabSz="966788">
              <a:defRPr sz="4800">
                <a:solidFill>
                  <a:schemeClr val="tx1"/>
                </a:solidFill>
                <a:latin typeface="Times New Roman" panose="02020603050405020304" pitchFamily="18" charset="0"/>
              </a:defRPr>
            </a:lvl3pPr>
            <a:lvl4pPr marL="1600200" indent="-228600" defTabSz="966788">
              <a:defRPr sz="4800">
                <a:solidFill>
                  <a:schemeClr val="tx1"/>
                </a:solidFill>
                <a:latin typeface="Times New Roman" panose="02020603050405020304" pitchFamily="18" charset="0"/>
              </a:defRPr>
            </a:lvl4pPr>
            <a:lvl5pPr marL="2057400" indent="-228600" defTabSz="966788">
              <a:defRPr sz="48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4800">
                <a:solidFill>
                  <a:schemeClr val="tx1"/>
                </a:solidFill>
                <a:latin typeface="Times New Roman" panose="02020603050405020304" pitchFamily="18" charset="0"/>
              </a:defRPr>
            </a:lvl9pPr>
          </a:lstStyle>
          <a:p>
            <a:pPr algn="r"/>
            <a:fld id="{83E9A8BC-5A68-4855-B4B3-EDB496906462}" type="slidenum">
              <a:rPr lang="en-US" altLang="en-US" sz="1200"/>
              <a:pPr algn="r"/>
              <a:t>7</a:t>
            </a:fld>
            <a:endParaRPr lang="en-US" altLang="en-US" sz="1200"/>
          </a:p>
        </p:txBody>
      </p:sp>
      <p:sp>
        <p:nvSpPr>
          <p:cNvPr id="23566" name="Rectangle 2"/>
          <p:cNvSpPr>
            <a:spLocks noGrp="1" noRot="1" noChangeAspect="1" noChangeArrowheads="1" noTextEdit="1"/>
          </p:cNvSpPr>
          <p:nvPr>
            <p:ph type="sldImg"/>
          </p:nvPr>
        </p:nvSpPr>
        <p:spPr>
          <a:ln/>
        </p:spPr>
      </p:sp>
      <p:sp>
        <p:nvSpPr>
          <p:cNvPr id="235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66448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Schield ICOTS</a:t>
            </a:r>
          </a:p>
        </p:txBody>
      </p:sp>
      <p:sp>
        <p:nvSpPr>
          <p:cNvPr id="3993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2014</a:t>
            </a:r>
          </a:p>
        </p:txBody>
      </p:sp>
      <p:sp>
        <p:nvSpPr>
          <p:cNvPr id="3994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2014-Schield-ICOTS-6up</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fld id="{74B26B38-6F42-4C6A-86F3-FDC63CF620AE}" type="slidenum">
              <a:rPr lang="en-US" altLang="en-US" sz="1200"/>
              <a:pPr/>
              <a:t>8</a:t>
            </a:fld>
            <a:endParaRPr lang="en-US" altLang="en-US" sz="1200"/>
          </a:p>
        </p:txBody>
      </p:sp>
      <p:sp>
        <p:nvSpPr>
          <p:cNvPr id="39942" name="Rectangle 2"/>
          <p:cNvSpPr>
            <a:spLocks noGrp="1" noRot="1" noChangeAspect="1" noChangeArrowheads="1" noTextEdit="1"/>
          </p:cNvSpPr>
          <p:nvPr>
            <p:ph type="sldImg"/>
          </p:nvPr>
        </p:nvSpPr>
        <p:spPr>
          <a:xfrm>
            <a:off x="1257300" y="719138"/>
            <a:ext cx="4802188" cy="3600450"/>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800"/>
          </a:p>
        </p:txBody>
      </p:sp>
    </p:spTree>
    <p:extLst>
      <p:ext uri="{BB962C8B-B14F-4D97-AF65-F5344CB8AC3E}">
        <p14:creationId xmlns:p14="http://schemas.microsoft.com/office/powerpoint/2010/main" val="1445761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Schield ICOTS</a:t>
            </a:r>
          </a:p>
        </p:txBody>
      </p:sp>
      <p:sp>
        <p:nvSpPr>
          <p:cNvPr id="3993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2014</a:t>
            </a:r>
          </a:p>
        </p:txBody>
      </p:sp>
      <p:sp>
        <p:nvSpPr>
          <p:cNvPr id="3994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r>
              <a:rPr lang="en-US" altLang="en-US" sz="1200"/>
              <a:t>2014-Schield-ICOTS-6up</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31">
              <a:defRPr sz="4800">
                <a:solidFill>
                  <a:schemeClr val="tx1"/>
                </a:solidFill>
                <a:latin typeface="Times New Roman" panose="02020603050405020304" pitchFamily="18" charset="0"/>
              </a:defRPr>
            </a:lvl1pPr>
            <a:lvl2pPr marL="736508" indent="-280953" defTabSz="958731">
              <a:defRPr sz="4800">
                <a:solidFill>
                  <a:schemeClr val="tx1"/>
                </a:solidFill>
                <a:latin typeface="Times New Roman" panose="02020603050405020304" pitchFamily="18" charset="0"/>
              </a:defRPr>
            </a:lvl2pPr>
            <a:lvl3pPr marL="1133334" indent="-225397" defTabSz="958731">
              <a:defRPr sz="4800">
                <a:solidFill>
                  <a:schemeClr val="tx1"/>
                </a:solidFill>
                <a:latin typeface="Times New Roman" panose="02020603050405020304" pitchFamily="18" charset="0"/>
              </a:defRPr>
            </a:lvl3pPr>
            <a:lvl4pPr marL="1588890" indent="-225397" defTabSz="958731">
              <a:defRPr sz="4800">
                <a:solidFill>
                  <a:schemeClr val="tx1"/>
                </a:solidFill>
                <a:latin typeface="Times New Roman" panose="02020603050405020304" pitchFamily="18" charset="0"/>
              </a:defRPr>
            </a:lvl4pPr>
            <a:lvl5pPr marL="2042860" indent="-225397" defTabSz="958731">
              <a:defRPr sz="4800">
                <a:solidFill>
                  <a:schemeClr val="tx1"/>
                </a:solidFill>
                <a:latin typeface="Times New Roman" panose="02020603050405020304" pitchFamily="18" charset="0"/>
              </a:defRPr>
            </a:lvl5pPr>
            <a:lvl6pPr marL="2500003" indent="-225397" defTabSz="958731" eaLnBrk="0" fontAlgn="base" hangingPunct="0">
              <a:spcBef>
                <a:spcPct val="0"/>
              </a:spcBef>
              <a:spcAft>
                <a:spcPct val="0"/>
              </a:spcAft>
              <a:defRPr sz="4800">
                <a:solidFill>
                  <a:schemeClr val="tx1"/>
                </a:solidFill>
                <a:latin typeface="Times New Roman" panose="02020603050405020304" pitchFamily="18" charset="0"/>
              </a:defRPr>
            </a:lvl6pPr>
            <a:lvl7pPr marL="2957145" indent="-225397" defTabSz="958731" eaLnBrk="0" fontAlgn="base" hangingPunct="0">
              <a:spcBef>
                <a:spcPct val="0"/>
              </a:spcBef>
              <a:spcAft>
                <a:spcPct val="0"/>
              </a:spcAft>
              <a:defRPr sz="4800">
                <a:solidFill>
                  <a:schemeClr val="tx1"/>
                </a:solidFill>
                <a:latin typeface="Times New Roman" panose="02020603050405020304" pitchFamily="18" charset="0"/>
              </a:defRPr>
            </a:lvl7pPr>
            <a:lvl8pPr marL="3414288" indent="-225397" defTabSz="958731" eaLnBrk="0" fontAlgn="base" hangingPunct="0">
              <a:spcBef>
                <a:spcPct val="0"/>
              </a:spcBef>
              <a:spcAft>
                <a:spcPct val="0"/>
              </a:spcAft>
              <a:defRPr sz="4800">
                <a:solidFill>
                  <a:schemeClr val="tx1"/>
                </a:solidFill>
                <a:latin typeface="Times New Roman" panose="02020603050405020304" pitchFamily="18" charset="0"/>
              </a:defRPr>
            </a:lvl8pPr>
            <a:lvl9pPr marL="3871432" indent="-225397" defTabSz="958731" eaLnBrk="0" fontAlgn="base" hangingPunct="0">
              <a:spcBef>
                <a:spcPct val="0"/>
              </a:spcBef>
              <a:spcAft>
                <a:spcPct val="0"/>
              </a:spcAft>
              <a:defRPr sz="4800">
                <a:solidFill>
                  <a:schemeClr val="tx1"/>
                </a:solidFill>
                <a:latin typeface="Times New Roman" panose="02020603050405020304" pitchFamily="18" charset="0"/>
              </a:defRPr>
            </a:lvl9pPr>
          </a:lstStyle>
          <a:p>
            <a:fld id="{74B26B38-6F42-4C6A-86F3-FDC63CF620AE}" type="slidenum">
              <a:rPr lang="en-US" altLang="en-US" sz="1200"/>
              <a:pPr/>
              <a:t>9</a:t>
            </a:fld>
            <a:endParaRPr lang="en-US" altLang="en-US" sz="1200"/>
          </a:p>
        </p:txBody>
      </p:sp>
      <p:sp>
        <p:nvSpPr>
          <p:cNvPr id="39942" name="Rectangle 2"/>
          <p:cNvSpPr>
            <a:spLocks noGrp="1" noRot="1" noChangeAspect="1" noChangeArrowheads="1" noTextEdit="1"/>
          </p:cNvSpPr>
          <p:nvPr>
            <p:ph type="sldImg"/>
          </p:nvPr>
        </p:nvSpPr>
        <p:spPr>
          <a:xfrm>
            <a:off x="1257300" y="719138"/>
            <a:ext cx="4802188" cy="3600450"/>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800"/>
          </a:p>
        </p:txBody>
      </p:sp>
    </p:spTree>
    <p:extLst>
      <p:ext uri="{BB962C8B-B14F-4D97-AF65-F5344CB8AC3E}">
        <p14:creationId xmlns:p14="http://schemas.microsoft.com/office/powerpoint/2010/main" val="1827433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27"/>
          <p:cNvSpPr>
            <a:spLocks noChangeArrowheads="1"/>
          </p:cNvSpPr>
          <p:nvPr/>
        </p:nvSpPr>
        <p:spPr bwMode="auto">
          <a:xfrm>
            <a:off x="685800" y="1676400"/>
            <a:ext cx="7772400" cy="76200"/>
          </a:xfrm>
          <a:prstGeom prst="rect">
            <a:avLst/>
          </a:prstGeom>
          <a:solidFill>
            <a:srgbClr val="000000"/>
          </a:solidFill>
          <a:ln w="9525">
            <a:solidFill>
              <a:srgbClr val="000000"/>
            </a:solidFill>
            <a:miter lim="800000"/>
            <a:headEnd/>
            <a:tailEnd/>
          </a:ln>
        </p:spPr>
        <p:txBody>
          <a:bodyPr wrap="none" anchor="ctr"/>
          <a:lstStyle>
            <a:lvl1pPr>
              <a:lnSpc>
                <a:spcPct val="80000"/>
              </a:lnSpc>
              <a:spcBef>
                <a:spcPct val="20000"/>
              </a:spcBef>
              <a:defRPr sz="4800">
                <a:solidFill>
                  <a:schemeClr val="tx1"/>
                </a:solidFill>
                <a:latin typeface="Times New Roman" panose="02020603050405020304" pitchFamily="18" charset="0"/>
              </a:defRPr>
            </a:lvl1pPr>
            <a:lvl2pPr marL="742950" indent="-285750">
              <a:lnSpc>
                <a:spcPct val="80000"/>
              </a:lnSpc>
              <a:spcBef>
                <a:spcPct val="20000"/>
              </a:spcBef>
              <a:defRPr sz="4800">
                <a:solidFill>
                  <a:schemeClr val="tx1"/>
                </a:solidFill>
                <a:latin typeface="Times New Roman" panose="02020603050405020304" pitchFamily="18" charset="0"/>
              </a:defRPr>
            </a:lvl2pPr>
            <a:lvl3pPr marL="1143000" indent="-228600">
              <a:lnSpc>
                <a:spcPct val="80000"/>
              </a:lnSpc>
              <a:spcBef>
                <a:spcPct val="20000"/>
              </a:spcBef>
              <a:defRPr sz="4800">
                <a:solidFill>
                  <a:schemeClr val="tx1"/>
                </a:solidFill>
                <a:latin typeface="Times New Roman" panose="02020603050405020304" pitchFamily="18" charset="0"/>
              </a:defRPr>
            </a:lvl3pPr>
            <a:lvl4pPr marL="1600200" indent="-228600">
              <a:lnSpc>
                <a:spcPct val="80000"/>
              </a:lnSpc>
              <a:spcBef>
                <a:spcPct val="20000"/>
              </a:spcBef>
              <a:defRPr sz="4800">
                <a:solidFill>
                  <a:schemeClr val="tx1"/>
                </a:solidFill>
                <a:latin typeface="Times New Roman" panose="02020603050405020304" pitchFamily="18" charset="0"/>
              </a:defRPr>
            </a:lvl4pPr>
            <a:lvl5pPr marL="2057400" indent="-228600">
              <a:lnSpc>
                <a:spcPct val="80000"/>
              </a:lnSpc>
              <a:spcBef>
                <a:spcPct val="20000"/>
              </a:spcBef>
              <a:defRPr sz="48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48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48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48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4800">
                <a:solidFill>
                  <a:schemeClr val="tx1"/>
                </a:solidFill>
                <a:latin typeface="Times New Roman" panose="02020603050405020304" pitchFamily="18" charset="0"/>
              </a:defRPr>
            </a:lvl9pPr>
          </a:lstStyle>
          <a:p>
            <a:pPr algn="ctr">
              <a:lnSpc>
                <a:spcPct val="100000"/>
              </a:lnSpc>
              <a:spcBef>
                <a:spcPct val="0"/>
              </a:spcBef>
              <a:defRPr/>
            </a:pPr>
            <a:endParaRPr lang="en-US" altLang="en-US" sz="2400" smtClean="0"/>
          </a:p>
        </p:txBody>
      </p:sp>
      <p:sp>
        <p:nvSpPr>
          <p:cNvPr id="5" name="Rectangle 29"/>
          <p:cNvSpPr>
            <a:spLocks noChangeArrowheads="1"/>
          </p:cNvSpPr>
          <p:nvPr/>
        </p:nvSpPr>
        <p:spPr bwMode="auto">
          <a:xfrm>
            <a:off x="76200" y="304800"/>
            <a:ext cx="152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80000"/>
              </a:lnSpc>
              <a:spcBef>
                <a:spcPct val="20000"/>
              </a:spcBef>
              <a:defRPr sz="4800">
                <a:solidFill>
                  <a:schemeClr val="tx1"/>
                </a:solidFill>
                <a:latin typeface="Times New Roman" panose="02020603050405020304" pitchFamily="18" charset="0"/>
              </a:defRPr>
            </a:lvl1pPr>
            <a:lvl2pPr marL="742950" indent="-285750">
              <a:lnSpc>
                <a:spcPct val="80000"/>
              </a:lnSpc>
              <a:spcBef>
                <a:spcPct val="20000"/>
              </a:spcBef>
              <a:defRPr sz="4800">
                <a:solidFill>
                  <a:schemeClr val="tx1"/>
                </a:solidFill>
                <a:latin typeface="Times New Roman" panose="02020603050405020304" pitchFamily="18" charset="0"/>
              </a:defRPr>
            </a:lvl2pPr>
            <a:lvl3pPr marL="1143000" indent="-228600">
              <a:lnSpc>
                <a:spcPct val="80000"/>
              </a:lnSpc>
              <a:spcBef>
                <a:spcPct val="20000"/>
              </a:spcBef>
              <a:defRPr sz="4800">
                <a:solidFill>
                  <a:schemeClr val="tx1"/>
                </a:solidFill>
                <a:latin typeface="Times New Roman" panose="02020603050405020304" pitchFamily="18" charset="0"/>
              </a:defRPr>
            </a:lvl3pPr>
            <a:lvl4pPr marL="1600200" indent="-228600">
              <a:lnSpc>
                <a:spcPct val="80000"/>
              </a:lnSpc>
              <a:spcBef>
                <a:spcPct val="20000"/>
              </a:spcBef>
              <a:defRPr sz="4800">
                <a:solidFill>
                  <a:schemeClr val="tx1"/>
                </a:solidFill>
                <a:latin typeface="Times New Roman" panose="02020603050405020304" pitchFamily="18" charset="0"/>
              </a:defRPr>
            </a:lvl4pPr>
            <a:lvl5pPr marL="2057400" indent="-228600">
              <a:lnSpc>
                <a:spcPct val="80000"/>
              </a:lnSpc>
              <a:spcBef>
                <a:spcPct val="20000"/>
              </a:spcBef>
              <a:defRPr sz="48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48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48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48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4800">
                <a:solidFill>
                  <a:schemeClr val="tx1"/>
                </a:solidFill>
                <a:latin typeface="Times New Roman" panose="02020603050405020304" pitchFamily="18" charset="0"/>
              </a:defRPr>
            </a:lvl9pPr>
          </a:lstStyle>
          <a:p>
            <a:pPr algn="ctr">
              <a:lnSpc>
                <a:spcPct val="100000"/>
              </a:lnSpc>
              <a:spcBef>
                <a:spcPct val="0"/>
              </a:spcBef>
              <a:defRPr/>
            </a:pPr>
            <a:endParaRPr lang="en-US" altLang="en-US" sz="2400" smtClean="0"/>
          </a:p>
        </p:txBody>
      </p:sp>
      <p:sp>
        <p:nvSpPr>
          <p:cNvPr id="6" name="Rectangle 32"/>
          <p:cNvSpPr>
            <a:spLocks noChangeArrowheads="1"/>
          </p:cNvSpPr>
          <p:nvPr/>
        </p:nvSpPr>
        <p:spPr bwMode="auto">
          <a:xfrm>
            <a:off x="3314700" y="152400"/>
            <a:ext cx="2495550" cy="228600"/>
          </a:xfrm>
          <a:prstGeom prst="rect">
            <a:avLst/>
          </a:prstGeom>
          <a:noFill/>
          <a:ln w="9525">
            <a:noFill/>
            <a:miter lim="800000"/>
            <a:headEnd/>
            <a:tailEnd/>
          </a:ln>
          <a:effectLst/>
        </p:spPr>
        <p:txBody>
          <a:bodyPr/>
          <a:lstStyle>
            <a:lvl1pPr>
              <a:spcBef>
                <a:spcPct val="0"/>
              </a:spcBef>
              <a:defRPr sz="4800">
                <a:solidFill>
                  <a:schemeClr val="tx1"/>
                </a:solidFill>
                <a:latin typeface="Times New Roman" panose="02020603050405020304" pitchFamily="18" charset="0"/>
              </a:defRPr>
            </a:lvl1pPr>
            <a:lvl2pPr marL="742950" indent="-285750">
              <a:spcBef>
                <a:spcPct val="0"/>
              </a:spcBef>
              <a:defRPr sz="4800">
                <a:solidFill>
                  <a:schemeClr val="tx1"/>
                </a:solidFill>
                <a:latin typeface="Times New Roman" panose="02020603050405020304" pitchFamily="18" charset="0"/>
              </a:defRPr>
            </a:lvl2pPr>
            <a:lvl3pPr marL="1143000" indent="-228600">
              <a:spcBef>
                <a:spcPct val="0"/>
              </a:spcBef>
              <a:defRPr sz="4800">
                <a:solidFill>
                  <a:schemeClr val="tx1"/>
                </a:solidFill>
                <a:latin typeface="Times New Roman" panose="02020603050405020304" pitchFamily="18" charset="0"/>
              </a:defRPr>
            </a:lvl3pPr>
            <a:lvl4pPr marL="1600200" indent="-228600">
              <a:spcBef>
                <a:spcPct val="0"/>
              </a:spcBef>
              <a:defRPr sz="4800">
                <a:solidFill>
                  <a:schemeClr val="tx1"/>
                </a:solidFill>
                <a:latin typeface="Times New Roman" panose="02020603050405020304" pitchFamily="18" charset="0"/>
              </a:defRPr>
            </a:lvl4pPr>
            <a:lvl5pPr marL="2057400" indent="-228600">
              <a:spcBef>
                <a:spcPct val="0"/>
              </a:spcBef>
              <a:defRPr sz="4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800">
                <a:solidFill>
                  <a:schemeClr val="tx1"/>
                </a:solidFill>
                <a:latin typeface="Times New Roman" panose="02020603050405020304" pitchFamily="18" charset="0"/>
              </a:defRPr>
            </a:lvl9pPr>
          </a:lstStyle>
          <a:p>
            <a:pPr algn="ctr">
              <a:defRPr/>
            </a:pPr>
            <a:r>
              <a:rPr lang="en-US" altLang="en-US" sz="800" dirty="0" smtClean="0">
                <a:latin typeface="Arial" panose="020B0604020202020204" pitchFamily="34" charset="0"/>
              </a:rPr>
              <a:t>2016  Schield</a:t>
            </a:r>
            <a:r>
              <a:rPr lang="en-US" altLang="en-US" sz="800" baseline="0" dirty="0" smtClean="0">
                <a:latin typeface="Arial" panose="020B0604020202020204" pitchFamily="34" charset="0"/>
              </a:rPr>
              <a:t> UST</a:t>
            </a:r>
            <a:endParaRPr lang="en-US" altLang="en-US" sz="800" dirty="0" smtClean="0">
              <a:latin typeface="Arial" panose="020B0604020202020204" pitchFamily="34" charset="0"/>
            </a:endParaRPr>
          </a:p>
        </p:txBody>
      </p:sp>
      <p:sp>
        <p:nvSpPr>
          <p:cNvPr id="7" name="Slide Number Placeholder 3"/>
          <p:cNvSpPr txBox="1">
            <a:spLocks/>
          </p:cNvSpPr>
          <p:nvPr userDrawn="1"/>
        </p:nvSpPr>
        <p:spPr bwMode="auto">
          <a:xfrm>
            <a:off x="539750" y="100013"/>
            <a:ext cx="596900" cy="333375"/>
          </a:xfrm>
          <a:prstGeom prst="rect">
            <a:avLst/>
          </a:prstGeom>
          <a:noFill/>
          <a:ln w="9525">
            <a:noFill/>
            <a:miter lim="800000"/>
            <a:headEnd/>
            <a:tailEnd/>
          </a:ln>
          <a:effectLst/>
        </p:spPr>
        <p:txBody>
          <a:bodyPr/>
          <a:lstStyle>
            <a:defPPr>
              <a:defRPr lang="en-US"/>
            </a:defPPr>
            <a:lvl1pPr algn="ctr" rtl="0" eaLnBrk="0" fontAlgn="base" hangingPunct="0">
              <a:lnSpc>
                <a:spcPct val="100000"/>
              </a:lnSpc>
              <a:spcBef>
                <a:spcPct val="0"/>
              </a:spcBef>
              <a:spcAft>
                <a:spcPct val="0"/>
              </a:spcAft>
              <a:defRPr sz="1400" b="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48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48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48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4800" kern="1200">
                <a:solidFill>
                  <a:schemeClr val="tx1"/>
                </a:solidFill>
                <a:latin typeface="Times New Roman" panose="02020603050405020304" pitchFamily="18" charset="0"/>
                <a:ea typeface="+mn-ea"/>
                <a:cs typeface="+mn-cs"/>
              </a:defRPr>
            </a:lvl5pPr>
            <a:lvl6pPr marL="2286000" algn="l" defTabSz="914400" rtl="0" eaLnBrk="1" latinLnBrk="0" hangingPunct="1">
              <a:defRPr sz="4800" kern="1200">
                <a:solidFill>
                  <a:schemeClr val="tx1"/>
                </a:solidFill>
                <a:latin typeface="Times New Roman" panose="02020603050405020304" pitchFamily="18" charset="0"/>
                <a:ea typeface="+mn-ea"/>
                <a:cs typeface="+mn-cs"/>
              </a:defRPr>
            </a:lvl6pPr>
            <a:lvl7pPr marL="2743200" algn="l" defTabSz="914400" rtl="0" eaLnBrk="1" latinLnBrk="0" hangingPunct="1">
              <a:defRPr sz="4800" kern="1200">
                <a:solidFill>
                  <a:schemeClr val="tx1"/>
                </a:solidFill>
                <a:latin typeface="Times New Roman" panose="02020603050405020304" pitchFamily="18" charset="0"/>
                <a:ea typeface="+mn-ea"/>
                <a:cs typeface="+mn-cs"/>
              </a:defRPr>
            </a:lvl7pPr>
            <a:lvl8pPr marL="3200400" algn="l" defTabSz="914400" rtl="0" eaLnBrk="1" latinLnBrk="0" hangingPunct="1">
              <a:defRPr sz="4800" kern="1200">
                <a:solidFill>
                  <a:schemeClr val="tx1"/>
                </a:solidFill>
                <a:latin typeface="Times New Roman" panose="02020603050405020304" pitchFamily="18" charset="0"/>
                <a:ea typeface="+mn-ea"/>
                <a:cs typeface="+mn-cs"/>
              </a:defRPr>
            </a:lvl8pPr>
            <a:lvl9pPr marL="3657600" algn="l" defTabSz="914400" rtl="0" eaLnBrk="1" latinLnBrk="0" hangingPunct="1">
              <a:defRPr sz="4800" kern="1200">
                <a:solidFill>
                  <a:schemeClr val="tx1"/>
                </a:solidFill>
                <a:latin typeface="Times New Roman" panose="02020603050405020304" pitchFamily="18" charset="0"/>
                <a:ea typeface="+mn-ea"/>
                <a:cs typeface="+mn-cs"/>
              </a:defRPr>
            </a:lvl9pPr>
          </a:lstStyle>
          <a:p>
            <a:pPr>
              <a:defRPr/>
            </a:pPr>
            <a:r>
              <a:rPr lang="en-US" altLang="en-US" b="0" dirty="0" smtClean="0"/>
              <a:t>1</a:t>
            </a:r>
            <a:endParaRPr lang="en-US" altLang="en-US" b="0"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3"/>
          <p:cNvSpPr>
            <a:spLocks noGrp="1"/>
          </p:cNvSpPr>
          <p:nvPr>
            <p:ph type="sldNum" sz="quarter" idx="10"/>
          </p:nvPr>
        </p:nvSpPr>
        <p:spPr/>
        <p:txBody>
          <a:bodyPr/>
          <a:lstStyle>
            <a:lvl1pPr>
              <a:defRPr/>
            </a:lvl1pPr>
          </a:lstStyle>
          <a:p>
            <a:pPr>
              <a:defRPr/>
            </a:pPr>
            <a:fld id="{14521914-3152-4D7B-B52A-A29BE258CC22}" type="slidenum">
              <a:rPr lang="en-US" altLang="en-US"/>
              <a:pPr>
                <a:defRPr/>
              </a:pPr>
              <a:t>‹#›</a:t>
            </a:fld>
            <a:endParaRPr lang="en-US" altLang="en-US" b="0"/>
          </a:p>
        </p:txBody>
      </p:sp>
    </p:spTree>
    <p:extLst>
      <p:ext uri="{BB962C8B-B14F-4D97-AF65-F5344CB8AC3E}">
        <p14:creationId xmlns:p14="http://schemas.microsoft.com/office/powerpoint/2010/main" val="3429149142"/>
      </p:ext>
    </p:extLst>
  </p:cSld>
  <p:clrMapOvr>
    <a:masterClrMapping/>
  </p:clrMapOvr>
  <p:transition spd="slow">
    <p:pull dir="ld"/>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63575" y="457200"/>
            <a:ext cx="774223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981200"/>
            <a:ext cx="8001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7815263" y="147638"/>
            <a:ext cx="609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b="1">
                <a:latin typeface="Arial" panose="020B0604020202020204" pitchFamily="34" charset="0"/>
              </a:defRPr>
            </a:lvl1pPr>
          </a:lstStyle>
          <a:p>
            <a:pPr>
              <a:defRPr/>
            </a:pPr>
            <a:fld id="{93D9E3F5-1EA6-4BB0-8201-C9EB1A6EFDF0}" type="slidenum">
              <a:rPr lang="en-US" altLang="en-US"/>
              <a:pPr>
                <a:defRPr/>
              </a:pPr>
              <a:t>‹#›</a:t>
            </a:fld>
            <a:endParaRPr lang="en-US" altLang="en-US"/>
          </a:p>
        </p:txBody>
      </p:sp>
      <p:sp>
        <p:nvSpPr>
          <p:cNvPr id="1029" name="Rectangle 27"/>
          <p:cNvSpPr>
            <a:spLocks noChangeArrowheads="1"/>
          </p:cNvSpPr>
          <p:nvPr/>
        </p:nvSpPr>
        <p:spPr bwMode="auto">
          <a:xfrm>
            <a:off x="685800" y="1676400"/>
            <a:ext cx="7772400" cy="76200"/>
          </a:xfrm>
          <a:prstGeom prst="rect">
            <a:avLst/>
          </a:prstGeom>
          <a:solidFill>
            <a:srgbClr val="000000"/>
          </a:solidFill>
          <a:ln w="9525">
            <a:solidFill>
              <a:srgbClr val="000000"/>
            </a:solidFill>
            <a:miter lim="800000"/>
            <a:headEnd/>
            <a:tailEnd/>
          </a:ln>
        </p:spPr>
        <p:txBody>
          <a:bodyPr wrap="none" anchor="ctr"/>
          <a:lstStyle>
            <a:lvl1pPr>
              <a:lnSpc>
                <a:spcPct val="80000"/>
              </a:lnSpc>
              <a:spcBef>
                <a:spcPct val="20000"/>
              </a:spcBef>
              <a:defRPr sz="4800">
                <a:solidFill>
                  <a:schemeClr val="tx1"/>
                </a:solidFill>
                <a:latin typeface="Times New Roman" panose="02020603050405020304" pitchFamily="18" charset="0"/>
              </a:defRPr>
            </a:lvl1pPr>
            <a:lvl2pPr marL="742950" indent="-285750">
              <a:lnSpc>
                <a:spcPct val="80000"/>
              </a:lnSpc>
              <a:spcBef>
                <a:spcPct val="20000"/>
              </a:spcBef>
              <a:defRPr sz="4800">
                <a:solidFill>
                  <a:schemeClr val="tx1"/>
                </a:solidFill>
                <a:latin typeface="Times New Roman" panose="02020603050405020304" pitchFamily="18" charset="0"/>
              </a:defRPr>
            </a:lvl2pPr>
            <a:lvl3pPr marL="1143000" indent="-228600">
              <a:lnSpc>
                <a:spcPct val="80000"/>
              </a:lnSpc>
              <a:spcBef>
                <a:spcPct val="20000"/>
              </a:spcBef>
              <a:defRPr sz="4800">
                <a:solidFill>
                  <a:schemeClr val="tx1"/>
                </a:solidFill>
                <a:latin typeface="Times New Roman" panose="02020603050405020304" pitchFamily="18" charset="0"/>
              </a:defRPr>
            </a:lvl3pPr>
            <a:lvl4pPr marL="1600200" indent="-228600">
              <a:lnSpc>
                <a:spcPct val="80000"/>
              </a:lnSpc>
              <a:spcBef>
                <a:spcPct val="20000"/>
              </a:spcBef>
              <a:defRPr sz="4800">
                <a:solidFill>
                  <a:schemeClr val="tx1"/>
                </a:solidFill>
                <a:latin typeface="Times New Roman" panose="02020603050405020304" pitchFamily="18" charset="0"/>
              </a:defRPr>
            </a:lvl4pPr>
            <a:lvl5pPr marL="2057400" indent="-228600">
              <a:lnSpc>
                <a:spcPct val="80000"/>
              </a:lnSpc>
              <a:spcBef>
                <a:spcPct val="20000"/>
              </a:spcBef>
              <a:defRPr sz="48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48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48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48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4800">
                <a:solidFill>
                  <a:schemeClr val="tx1"/>
                </a:solidFill>
                <a:latin typeface="Times New Roman" panose="02020603050405020304" pitchFamily="18" charset="0"/>
              </a:defRPr>
            </a:lvl9pPr>
          </a:lstStyle>
          <a:p>
            <a:pPr algn="ctr">
              <a:lnSpc>
                <a:spcPct val="100000"/>
              </a:lnSpc>
              <a:spcBef>
                <a:spcPct val="0"/>
              </a:spcBef>
              <a:defRPr/>
            </a:pPr>
            <a:endParaRPr lang="en-US" altLang="en-US" sz="2400" smtClean="0"/>
          </a:p>
        </p:txBody>
      </p:sp>
      <p:sp>
        <p:nvSpPr>
          <p:cNvPr id="2" name="Rectangle 29"/>
          <p:cNvSpPr>
            <a:spLocks noChangeArrowheads="1"/>
          </p:cNvSpPr>
          <p:nvPr/>
        </p:nvSpPr>
        <p:spPr bwMode="auto">
          <a:xfrm>
            <a:off x="76200" y="304800"/>
            <a:ext cx="152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80000"/>
              </a:lnSpc>
              <a:spcBef>
                <a:spcPct val="20000"/>
              </a:spcBef>
              <a:defRPr sz="4800">
                <a:solidFill>
                  <a:schemeClr val="tx1"/>
                </a:solidFill>
                <a:latin typeface="Times New Roman" panose="02020603050405020304" pitchFamily="18" charset="0"/>
              </a:defRPr>
            </a:lvl1pPr>
            <a:lvl2pPr marL="742950" indent="-285750">
              <a:lnSpc>
                <a:spcPct val="80000"/>
              </a:lnSpc>
              <a:spcBef>
                <a:spcPct val="20000"/>
              </a:spcBef>
              <a:defRPr sz="4800">
                <a:solidFill>
                  <a:schemeClr val="tx1"/>
                </a:solidFill>
                <a:latin typeface="Times New Roman" panose="02020603050405020304" pitchFamily="18" charset="0"/>
              </a:defRPr>
            </a:lvl2pPr>
            <a:lvl3pPr marL="1143000" indent="-228600">
              <a:lnSpc>
                <a:spcPct val="80000"/>
              </a:lnSpc>
              <a:spcBef>
                <a:spcPct val="20000"/>
              </a:spcBef>
              <a:defRPr sz="4800">
                <a:solidFill>
                  <a:schemeClr val="tx1"/>
                </a:solidFill>
                <a:latin typeface="Times New Roman" panose="02020603050405020304" pitchFamily="18" charset="0"/>
              </a:defRPr>
            </a:lvl3pPr>
            <a:lvl4pPr marL="1600200" indent="-228600">
              <a:lnSpc>
                <a:spcPct val="80000"/>
              </a:lnSpc>
              <a:spcBef>
                <a:spcPct val="20000"/>
              </a:spcBef>
              <a:defRPr sz="4800">
                <a:solidFill>
                  <a:schemeClr val="tx1"/>
                </a:solidFill>
                <a:latin typeface="Times New Roman" panose="02020603050405020304" pitchFamily="18" charset="0"/>
              </a:defRPr>
            </a:lvl4pPr>
            <a:lvl5pPr marL="2057400" indent="-228600">
              <a:lnSpc>
                <a:spcPct val="80000"/>
              </a:lnSpc>
              <a:spcBef>
                <a:spcPct val="20000"/>
              </a:spcBef>
              <a:defRPr sz="48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48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48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48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4800">
                <a:solidFill>
                  <a:schemeClr val="tx1"/>
                </a:solidFill>
                <a:latin typeface="Times New Roman" panose="02020603050405020304" pitchFamily="18" charset="0"/>
              </a:defRPr>
            </a:lvl9pPr>
          </a:lstStyle>
          <a:p>
            <a:pPr algn="ctr">
              <a:lnSpc>
                <a:spcPct val="100000"/>
              </a:lnSpc>
              <a:spcBef>
                <a:spcPct val="0"/>
              </a:spcBef>
              <a:defRPr/>
            </a:pPr>
            <a:endParaRPr lang="en-US" altLang="en-US" sz="2400" smtClean="0"/>
          </a:p>
        </p:txBody>
      </p:sp>
      <p:sp>
        <p:nvSpPr>
          <p:cNvPr id="1056" name="Rectangle 32"/>
          <p:cNvSpPr>
            <a:spLocks noChangeArrowheads="1"/>
          </p:cNvSpPr>
          <p:nvPr/>
        </p:nvSpPr>
        <p:spPr bwMode="auto">
          <a:xfrm>
            <a:off x="3265488" y="152400"/>
            <a:ext cx="2571750" cy="228600"/>
          </a:xfrm>
          <a:prstGeom prst="rect">
            <a:avLst/>
          </a:prstGeom>
          <a:noFill/>
          <a:ln w="9525">
            <a:noFill/>
            <a:miter lim="800000"/>
            <a:headEnd/>
            <a:tailEnd/>
          </a:ln>
          <a:effectLst/>
        </p:spPr>
        <p:txBody>
          <a:bodyPr/>
          <a:lstStyle>
            <a:lvl1pPr>
              <a:spcBef>
                <a:spcPct val="0"/>
              </a:spcBef>
              <a:defRPr sz="4800">
                <a:solidFill>
                  <a:schemeClr val="tx1"/>
                </a:solidFill>
                <a:latin typeface="Times New Roman" panose="02020603050405020304" pitchFamily="18" charset="0"/>
              </a:defRPr>
            </a:lvl1pPr>
            <a:lvl2pPr marL="742950" indent="-285750">
              <a:spcBef>
                <a:spcPct val="0"/>
              </a:spcBef>
              <a:defRPr sz="4800">
                <a:solidFill>
                  <a:schemeClr val="tx1"/>
                </a:solidFill>
                <a:latin typeface="Times New Roman" panose="02020603050405020304" pitchFamily="18" charset="0"/>
              </a:defRPr>
            </a:lvl2pPr>
            <a:lvl3pPr marL="1143000" indent="-228600">
              <a:spcBef>
                <a:spcPct val="0"/>
              </a:spcBef>
              <a:defRPr sz="4800">
                <a:solidFill>
                  <a:schemeClr val="tx1"/>
                </a:solidFill>
                <a:latin typeface="Times New Roman" panose="02020603050405020304" pitchFamily="18" charset="0"/>
              </a:defRPr>
            </a:lvl3pPr>
            <a:lvl4pPr marL="1600200" indent="-228600">
              <a:spcBef>
                <a:spcPct val="0"/>
              </a:spcBef>
              <a:defRPr sz="4800">
                <a:solidFill>
                  <a:schemeClr val="tx1"/>
                </a:solidFill>
                <a:latin typeface="Times New Roman" panose="02020603050405020304" pitchFamily="18" charset="0"/>
              </a:defRPr>
            </a:lvl4pPr>
            <a:lvl5pPr marL="2057400" indent="-228600">
              <a:spcBef>
                <a:spcPct val="0"/>
              </a:spcBef>
              <a:defRPr sz="4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800">
                <a:solidFill>
                  <a:schemeClr val="tx1"/>
                </a:solidFill>
                <a:latin typeface="Times New Roman" panose="02020603050405020304" pitchFamily="18" charset="0"/>
              </a:defRPr>
            </a:lvl9pPr>
          </a:lstStyle>
          <a:p>
            <a:pPr algn="ctr">
              <a:defRPr/>
            </a:pPr>
            <a:r>
              <a:rPr lang="en-US" altLang="en-US" sz="800" smtClean="0">
                <a:latin typeface="Arial" panose="020B0604020202020204" pitchFamily="34" charset="0"/>
              </a:rPr>
              <a:t>StatLit-GC-Slide-Instructions-Reading-Describe</a:t>
            </a:r>
          </a:p>
        </p:txBody>
      </p:sp>
    </p:spTree>
  </p:cSld>
  <p:clrMap bg1="lt1" tx1="dk1" bg2="lt2" tx2="dk2" accent1="accent1" accent2="accent2" accent3="accent3" accent4="accent4" accent5="accent5" accent6="accent6" hlink="hlink" folHlink="folHlink"/>
  <p:sldLayoutIdLst>
    <p:sldLayoutId id="2147484748" r:id="rId1"/>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3600" b="1">
          <a:solidFill>
            <a:srgbClr val="CC0000"/>
          </a:solidFill>
          <a:latin typeface="+mj-lt"/>
          <a:ea typeface="+mj-ea"/>
          <a:cs typeface="+mj-cs"/>
        </a:defRPr>
      </a:lvl1pPr>
      <a:lvl2pPr algn="ctr" rtl="0" eaLnBrk="0" fontAlgn="base" hangingPunct="0">
        <a:spcBef>
          <a:spcPct val="0"/>
        </a:spcBef>
        <a:spcAft>
          <a:spcPct val="0"/>
        </a:spcAft>
        <a:defRPr sz="3600" b="1">
          <a:solidFill>
            <a:srgbClr val="CC0000"/>
          </a:solidFill>
          <a:latin typeface="Arial" charset="0"/>
        </a:defRPr>
      </a:lvl2pPr>
      <a:lvl3pPr algn="ctr" rtl="0" eaLnBrk="0" fontAlgn="base" hangingPunct="0">
        <a:spcBef>
          <a:spcPct val="0"/>
        </a:spcBef>
        <a:spcAft>
          <a:spcPct val="0"/>
        </a:spcAft>
        <a:defRPr sz="3600" b="1">
          <a:solidFill>
            <a:srgbClr val="CC0000"/>
          </a:solidFill>
          <a:latin typeface="Arial" charset="0"/>
        </a:defRPr>
      </a:lvl3pPr>
      <a:lvl4pPr algn="ctr" rtl="0" eaLnBrk="0" fontAlgn="base" hangingPunct="0">
        <a:spcBef>
          <a:spcPct val="0"/>
        </a:spcBef>
        <a:spcAft>
          <a:spcPct val="0"/>
        </a:spcAft>
        <a:defRPr sz="3600" b="1">
          <a:solidFill>
            <a:srgbClr val="CC0000"/>
          </a:solidFill>
          <a:latin typeface="Arial" charset="0"/>
        </a:defRPr>
      </a:lvl4pPr>
      <a:lvl5pPr algn="ctr" rtl="0" eaLnBrk="0" fontAlgn="base" hangingPunct="0">
        <a:spcBef>
          <a:spcPct val="0"/>
        </a:spcBef>
        <a:spcAft>
          <a:spcPct val="0"/>
        </a:spcAft>
        <a:defRPr sz="3600" b="1">
          <a:solidFill>
            <a:srgbClr val="CC0000"/>
          </a:solidFill>
          <a:latin typeface="Arial" charset="0"/>
        </a:defRPr>
      </a:lvl5pPr>
      <a:lvl6pPr marL="457200" algn="ctr" rtl="0" eaLnBrk="0" fontAlgn="base" hangingPunct="0">
        <a:spcBef>
          <a:spcPct val="0"/>
        </a:spcBef>
        <a:spcAft>
          <a:spcPct val="0"/>
        </a:spcAft>
        <a:defRPr sz="3600" b="1">
          <a:solidFill>
            <a:srgbClr val="CC0000"/>
          </a:solidFill>
          <a:latin typeface="Arial" charset="0"/>
        </a:defRPr>
      </a:lvl6pPr>
      <a:lvl7pPr marL="914400" algn="ctr" rtl="0" eaLnBrk="0" fontAlgn="base" hangingPunct="0">
        <a:spcBef>
          <a:spcPct val="0"/>
        </a:spcBef>
        <a:spcAft>
          <a:spcPct val="0"/>
        </a:spcAft>
        <a:defRPr sz="3600" b="1">
          <a:solidFill>
            <a:srgbClr val="CC0000"/>
          </a:solidFill>
          <a:latin typeface="Arial" charset="0"/>
        </a:defRPr>
      </a:lvl7pPr>
      <a:lvl8pPr marL="1371600" algn="ctr" rtl="0" eaLnBrk="0" fontAlgn="base" hangingPunct="0">
        <a:spcBef>
          <a:spcPct val="0"/>
        </a:spcBef>
        <a:spcAft>
          <a:spcPct val="0"/>
        </a:spcAft>
        <a:defRPr sz="3600" b="1">
          <a:solidFill>
            <a:srgbClr val="CC0000"/>
          </a:solidFill>
          <a:latin typeface="Arial" charset="0"/>
        </a:defRPr>
      </a:lvl8pPr>
      <a:lvl9pPr marL="1828800" algn="ctr" rtl="0" eaLnBrk="0" fontAlgn="base" hangingPunct="0">
        <a:spcBef>
          <a:spcPct val="0"/>
        </a:spcBef>
        <a:spcAft>
          <a:spcPct val="0"/>
        </a:spcAft>
        <a:defRPr sz="3600" b="1">
          <a:solidFill>
            <a:srgbClr val="CC0000"/>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8286DFF-F775-47C0-B01A-45ED0F88C6DC}" type="slidenum">
              <a:rPr lang="en-US" altLang="en-US" sz="1400" smtClean="0">
                <a:latin typeface="Arial" panose="020B0604020202020204" pitchFamily="34" charset="0"/>
              </a:rPr>
              <a:pPr>
                <a:spcBef>
                  <a:spcPct val="0"/>
                </a:spcBef>
                <a:buFontTx/>
                <a:buNone/>
              </a:pPr>
              <a:t>1</a:t>
            </a:fld>
            <a:endParaRPr lang="en-US" altLang="en-US" sz="1400" b="0" smtClean="0">
              <a:latin typeface="Arial" panose="020B0604020202020204" pitchFamily="34" charset="0"/>
            </a:endParaRPr>
          </a:p>
        </p:txBody>
      </p:sp>
      <p:sp>
        <p:nvSpPr>
          <p:cNvPr id="16387" name="Rectangle 2"/>
          <p:cNvSpPr>
            <a:spLocks noGrp="1" noChangeArrowheads="1"/>
          </p:cNvSpPr>
          <p:nvPr>
            <p:ph type="body" idx="1"/>
          </p:nvPr>
        </p:nvSpPr>
        <p:spPr>
          <a:xfrm>
            <a:off x="179388" y="1893888"/>
            <a:ext cx="8736012" cy="4648200"/>
          </a:xfrm>
        </p:spPr>
        <p:txBody>
          <a:bodyPr/>
          <a:lstStyle/>
          <a:p>
            <a:pPr marL="0" indent="0" algn="ctr">
              <a:buFontTx/>
              <a:buNone/>
            </a:pPr>
            <a:endParaRPr lang="en-US" altLang="en-US" sz="100" dirty="0" smtClean="0"/>
          </a:p>
          <a:p>
            <a:pPr marL="0" indent="0" algn="ctr">
              <a:spcBef>
                <a:spcPct val="0"/>
              </a:spcBef>
              <a:buFontTx/>
              <a:buNone/>
            </a:pPr>
            <a:r>
              <a:rPr lang="en-US" altLang="en-US" sz="3600" b="1" dirty="0" smtClean="0"/>
              <a:t>Milo Schield</a:t>
            </a:r>
          </a:p>
          <a:p>
            <a:pPr marL="0" indent="0" algn="ctr">
              <a:spcBef>
                <a:spcPct val="0"/>
              </a:spcBef>
              <a:buFontTx/>
              <a:buNone/>
            </a:pPr>
            <a:r>
              <a:rPr lang="en-US" altLang="en-US" sz="2800" b="1" dirty="0" smtClean="0"/>
              <a:t>Augsburg College</a:t>
            </a:r>
          </a:p>
          <a:p>
            <a:pPr marL="0" indent="0" algn="ctr">
              <a:spcBef>
                <a:spcPct val="0"/>
              </a:spcBef>
              <a:buFontTx/>
              <a:buNone/>
            </a:pPr>
            <a:r>
              <a:rPr lang="en-US" altLang="en-US" sz="2800" b="1" dirty="0" smtClean="0"/>
              <a:t>Editor: www.StatLit.org</a:t>
            </a:r>
          </a:p>
          <a:p>
            <a:pPr marL="0" indent="0" algn="ctr">
              <a:spcBef>
                <a:spcPct val="0"/>
              </a:spcBef>
              <a:buNone/>
            </a:pPr>
            <a:r>
              <a:rPr lang="en-US" altLang="en-US" sz="2800" b="1" dirty="0" smtClean="0"/>
              <a:t>VP, National Numeracy Network</a:t>
            </a:r>
          </a:p>
          <a:p>
            <a:pPr marL="0" indent="0" algn="ctr">
              <a:spcBef>
                <a:spcPct val="0"/>
              </a:spcBef>
              <a:buFontTx/>
              <a:buNone/>
            </a:pPr>
            <a:r>
              <a:rPr lang="en-US" altLang="en-US" sz="2800" b="1" dirty="0" smtClean="0"/>
              <a:t>US Rep: International Statistical Literacy Project</a:t>
            </a:r>
          </a:p>
          <a:p>
            <a:pPr marL="0" indent="0" algn="ctr">
              <a:spcBef>
                <a:spcPct val="0"/>
              </a:spcBef>
              <a:buFontTx/>
              <a:buNone/>
            </a:pPr>
            <a:r>
              <a:rPr lang="en-US" altLang="en-US" sz="2800" b="1" dirty="0" smtClean="0"/>
              <a:t>Elected Member: International Statistical Institute</a:t>
            </a:r>
          </a:p>
          <a:p>
            <a:pPr marL="0" indent="0" algn="ctr">
              <a:spcBef>
                <a:spcPct val="0"/>
              </a:spcBef>
              <a:buFontTx/>
              <a:buNone/>
            </a:pPr>
            <a:endParaRPr lang="en-US" altLang="en-US" sz="3600" b="1" dirty="0" smtClean="0"/>
          </a:p>
          <a:p>
            <a:pPr marL="0" indent="0" algn="ctr">
              <a:spcBef>
                <a:spcPct val="0"/>
              </a:spcBef>
              <a:buFontTx/>
              <a:buNone/>
            </a:pPr>
            <a:endParaRPr lang="en-US" altLang="en-US" sz="3600" b="1" dirty="0" smtClean="0"/>
          </a:p>
          <a:p>
            <a:pPr marL="0" indent="0" algn="ctr">
              <a:buFontTx/>
              <a:buNone/>
            </a:pPr>
            <a:r>
              <a:rPr lang="en-US" altLang="en-US" sz="2400" b="1" dirty="0" smtClean="0"/>
              <a:t>www.StatLit.org/pdf/2015-Schield-UST-Slides.pdf</a:t>
            </a:r>
          </a:p>
        </p:txBody>
      </p:sp>
      <p:sp>
        <p:nvSpPr>
          <p:cNvPr id="16388" name="Rectangle 3"/>
          <p:cNvSpPr>
            <a:spLocks noGrp="1" noChangeArrowheads="1"/>
          </p:cNvSpPr>
          <p:nvPr>
            <p:ph type="title"/>
          </p:nvPr>
        </p:nvSpPr>
        <p:spPr>
          <a:xfrm>
            <a:off x="276225" y="487363"/>
            <a:ext cx="8542338" cy="1066800"/>
          </a:xfrm>
        </p:spPr>
        <p:txBody>
          <a:bodyPr/>
          <a:lstStyle/>
          <a:p>
            <a:pPr>
              <a:lnSpc>
                <a:spcPct val="95000"/>
              </a:lnSpc>
            </a:pPr>
            <a:r>
              <a:rPr lang="en-US" altLang="en-US" b="0" dirty="0" smtClean="0">
                <a:latin typeface="Rockwell Extra Bold" panose="02060903040505020403" pitchFamily="18" charset="0"/>
              </a:rPr>
              <a:t>Hot Hand: Better than Chance</a:t>
            </a:r>
            <a:endParaRPr lang="en-US" altLang="en-US" sz="3200" b="0" i="1" dirty="0" smtClean="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txBox="1">
            <a:spLocks noGrp="1"/>
          </p:cNvSpPr>
          <p:nvPr/>
        </p:nvSpPr>
        <p:spPr bwMode="auto">
          <a:xfrm>
            <a:off x="7815263" y="147638"/>
            <a:ext cx="6096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fld id="{C41D0755-3A23-4A8D-890D-CB9F6401A1C3}" type="slidenum">
              <a:rPr lang="en-US" altLang="en-US" sz="1400" b="1">
                <a:latin typeface="Arial" panose="020B0604020202020204" pitchFamily="34" charset="0"/>
              </a:rPr>
              <a:pPr algn="ctr">
                <a:spcBef>
                  <a:spcPct val="0"/>
                </a:spcBef>
                <a:buFontTx/>
                <a:buNone/>
              </a:pPr>
              <a:t>10</a:t>
            </a:fld>
            <a:endParaRPr lang="en-US" altLang="en-US" sz="1400">
              <a:latin typeface="Arial" panose="020B0604020202020204" pitchFamily="34" charset="0"/>
            </a:endParaRPr>
          </a:p>
        </p:txBody>
      </p:sp>
      <p:sp>
        <p:nvSpPr>
          <p:cNvPr id="22531" name="Rectangle 2"/>
          <p:cNvSpPr>
            <a:spLocks noGrp="1" noChangeArrowheads="1"/>
          </p:cNvSpPr>
          <p:nvPr>
            <p:ph type="body" idx="4294967295"/>
          </p:nvPr>
        </p:nvSpPr>
        <p:spPr>
          <a:xfrm>
            <a:off x="276225" y="1981200"/>
            <a:ext cx="8629650" cy="4648200"/>
          </a:xfrm>
        </p:spPr>
        <p:txBody>
          <a:bodyPr/>
          <a:lstStyle/>
          <a:p>
            <a:pPr marL="0" indent="0">
              <a:spcBef>
                <a:spcPct val="0"/>
              </a:spcBef>
              <a:spcAft>
                <a:spcPts val="1200"/>
              </a:spcAft>
              <a:buNone/>
            </a:pPr>
            <a:r>
              <a:rPr lang="en-US" altLang="en-US" sz="2800" dirty="0" smtClean="0"/>
              <a:t>Alex: “Is there a simple / intuitive reason why one would average this way [by coin or by person], rather than say, </a:t>
            </a:r>
            <a:r>
              <a:rPr lang="en-US" altLang="en-US" sz="2800" dirty="0" err="1" smtClean="0"/>
              <a:t>vectorizing</a:t>
            </a:r>
            <a:r>
              <a:rPr lang="en-US" altLang="en-US" sz="2800" dirty="0" smtClean="0"/>
              <a:t> the matrix in the above example first and averaging once?”</a:t>
            </a:r>
          </a:p>
          <a:p>
            <a:pPr marL="0" indent="0">
              <a:spcBef>
                <a:spcPct val="0"/>
              </a:spcBef>
              <a:spcAft>
                <a:spcPts val="1200"/>
              </a:spcAft>
              <a:buNone/>
            </a:pPr>
            <a:endParaRPr lang="en-US" altLang="en-US" sz="2800" dirty="0" smtClean="0"/>
          </a:p>
          <a:p>
            <a:pPr marL="0" indent="0">
              <a:spcBef>
                <a:spcPct val="0"/>
              </a:spcBef>
              <a:spcAft>
                <a:spcPts val="1200"/>
              </a:spcAft>
              <a:buNone/>
            </a:pPr>
            <a:r>
              <a:rPr lang="en-US" altLang="en-US" sz="2800" dirty="0" smtClean="0"/>
              <a:t>Andrew: “ If you’re estimating a common probability such as </a:t>
            </a:r>
            <a:r>
              <a:rPr lang="en-US" altLang="en-US" sz="2800" dirty="0" err="1" smtClean="0"/>
              <a:t>Pr</a:t>
            </a:r>
            <a:r>
              <a:rPr lang="en-US" altLang="en-US" sz="2800" dirty="0" smtClean="0"/>
              <a:t>(girl), you’d average everybody. For the hot hand, </a:t>
            </a:r>
            <a:r>
              <a:rPr lang="en-US" altLang="en-US" sz="2800" b="1" dirty="0" smtClean="0"/>
              <a:t>the usual approach is to get a separate estimate for each player, hence the separate averaging.</a:t>
            </a:r>
            <a:r>
              <a:rPr lang="en-US" altLang="en-US" sz="2800" dirty="0" smtClean="0"/>
              <a:t>” </a:t>
            </a:r>
            <a:endParaRPr lang="en-US" altLang="en-US" sz="2800" dirty="0"/>
          </a:p>
          <a:p>
            <a:pPr marL="0" indent="0">
              <a:spcBef>
                <a:spcPct val="0"/>
              </a:spcBef>
              <a:spcAft>
                <a:spcPts val="1200"/>
              </a:spcAft>
              <a:buNone/>
            </a:pPr>
            <a:r>
              <a:rPr lang="en-US" altLang="en-US" sz="1800" dirty="0" smtClean="0"/>
              <a:t>http://andrewgelman.com/2015/07/09/hey-guess-what-there-really-is-a-hot-hand/</a:t>
            </a:r>
          </a:p>
          <a:p>
            <a:pPr marL="0" indent="0">
              <a:spcBef>
                <a:spcPct val="0"/>
              </a:spcBef>
              <a:spcAft>
                <a:spcPts val="1200"/>
              </a:spcAft>
              <a:buNone/>
            </a:pPr>
            <a:endParaRPr lang="en-US" altLang="en-US" sz="1800" dirty="0" smtClean="0"/>
          </a:p>
          <a:p>
            <a:pPr marL="0" indent="0">
              <a:spcBef>
                <a:spcPct val="0"/>
              </a:spcBef>
              <a:spcAft>
                <a:spcPts val="1200"/>
              </a:spcAft>
              <a:buNone/>
            </a:pPr>
            <a:endParaRPr lang="en-US" altLang="en-US" sz="1800" dirty="0" smtClean="0"/>
          </a:p>
        </p:txBody>
      </p:sp>
      <p:sp>
        <p:nvSpPr>
          <p:cNvPr id="22532" name="Rectangle 3"/>
          <p:cNvSpPr>
            <a:spLocks noGrp="1" noChangeArrowheads="1"/>
          </p:cNvSpPr>
          <p:nvPr>
            <p:ph type="title" idx="4294967295"/>
          </p:nvPr>
        </p:nvSpPr>
        <p:spPr>
          <a:xfrm>
            <a:off x="319088" y="487363"/>
            <a:ext cx="8543925" cy="1066800"/>
          </a:xfrm>
        </p:spPr>
        <p:txBody>
          <a:bodyPr/>
          <a:lstStyle/>
          <a:p>
            <a:pPr>
              <a:lnSpc>
                <a:spcPct val="95000"/>
              </a:lnSpc>
            </a:pPr>
            <a:r>
              <a:rPr lang="en-US" altLang="en-US" b="0" dirty="0" smtClean="0">
                <a:latin typeface="Rockwell Extra Bold" panose="02060903040505020403" pitchFamily="18" charset="0"/>
              </a:rPr>
              <a:t>Andrew Gelman</a:t>
            </a:r>
            <a:br>
              <a:rPr lang="en-US" altLang="en-US" b="0" dirty="0" smtClean="0">
                <a:latin typeface="Rockwell Extra Bold" panose="02060903040505020403" pitchFamily="18" charset="0"/>
              </a:rPr>
            </a:br>
            <a:r>
              <a:rPr lang="en-US" altLang="en-US" b="0" dirty="0" smtClean="0">
                <a:latin typeface="Rockwell Extra Bold" panose="02060903040505020403" pitchFamily="18" charset="0"/>
              </a:rPr>
              <a:t>Why average by coin/player?</a:t>
            </a:r>
          </a:p>
        </p:txBody>
      </p:sp>
    </p:spTree>
    <p:extLst>
      <p:ext uri="{BB962C8B-B14F-4D97-AF65-F5344CB8AC3E}">
        <p14:creationId xmlns:p14="http://schemas.microsoft.com/office/powerpoint/2010/main" val="42144575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txBox="1">
            <a:spLocks noGrp="1"/>
          </p:cNvSpPr>
          <p:nvPr/>
        </p:nvSpPr>
        <p:spPr bwMode="auto">
          <a:xfrm>
            <a:off x="7815263" y="147638"/>
            <a:ext cx="6096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fld id="{E16943AB-E6FC-4FD9-9657-1ADC0D757C66}" type="slidenum">
              <a:rPr lang="en-US" altLang="en-US" sz="1400" b="1">
                <a:latin typeface="Arial" panose="020B0604020202020204" pitchFamily="34" charset="0"/>
              </a:rPr>
              <a:pPr algn="ctr">
                <a:spcBef>
                  <a:spcPct val="0"/>
                </a:spcBef>
                <a:buFontTx/>
                <a:buNone/>
              </a:pPr>
              <a:t>11</a:t>
            </a:fld>
            <a:endParaRPr lang="en-US" altLang="en-US" sz="1400">
              <a:latin typeface="Arial" panose="020B0604020202020204" pitchFamily="34" charset="0"/>
            </a:endParaRPr>
          </a:p>
        </p:txBody>
      </p:sp>
      <p:sp>
        <p:nvSpPr>
          <p:cNvPr id="284675" name="Rectangle 2"/>
          <p:cNvSpPr>
            <a:spLocks noGrp="1" noChangeArrowheads="1"/>
          </p:cNvSpPr>
          <p:nvPr>
            <p:ph type="body" idx="4294967295"/>
          </p:nvPr>
        </p:nvSpPr>
        <p:spPr>
          <a:xfrm>
            <a:off x="144463" y="1833563"/>
            <a:ext cx="8999537" cy="4648200"/>
          </a:xfrm>
        </p:spPr>
        <p:txBody>
          <a:bodyPr/>
          <a:lstStyle/>
          <a:p>
            <a:pPr marL="0" indent="0">
              <a:spcBef>
                <a:spcPts val="0"/>
              </a:spcBef>
              <a:spcAft>
                <a:spcPts val="200"/>
              </a:spcAft>
              <a:buFontTx/>
              <a:buNone/>
              <a:defRPr/>
            </a:pPr>
            <a:r>
              <a:rPr lang="en-US" altLang="en-US" sz="2800" dirty="0"/>
              <a:t> [F]or those trials that immediately follow a streak of successes, observing that the relative frequency of successes is equal to the base rate of success, is in fact evidence in favor of the hot hand, rather than evidence against it</a:t>
            </a:r>
            <a:r>
              <a:rPr lang="en-US" altLang="en-US" sz="2800" dirty="0" smtClean="0"/>
              <a:t>.</a:t>
            </a:r>
          </a:p>
          <a:p>
            <a:pPr marL="0" indent="0">
              <a:spcBef>
                <a:spcPts val="0"/>
              </a:spcBef>
              <a:spcAft>
                <a:spcPts val="200"/>
              </a:spcAft>
              <a:buFontTx/>
              <a:buNone/>
              <a:defRPr/>
            </a:pPr>
            <a:endParaRPr lang="en-US" altLang="en-US" sz="2800" dirty="0" smtClean="0"/>
          </a:p>
          <a:p>
            <a:pPr marL="0" indent="0">
              <a:spcBef>
                <a:spcPts val="0"/>
              </a:spcBef>
              <a:spcAft>
                <a:spcPts val="200"/>
              </a:spcAft>
              <a:buFontTx/>
              <a:buNone/>
              <a:defRPr/>
            </a:pPr>
            <a:r>
              <a:rPr lang="en-US" altLang="en-US" sz="2800" dirty="0" smtClean="0"/>
              <a:t>https</a:t>
            </a:r>
            <a:r>
              <a:rPr lang="en-US" altLang="en-US" sz="2800" dirty="0"/>
              <a:t>://www.causeweb.org/wiki/chance/index.php/Chance_News_105#Does_selection_bias_explain_the_.22hot_hand.22.3F</a:t>
            </a:r>
            <a:endParaRPr lang="en-US" altLang="en-US" sz="2800" dirty="0" smtClean="0"/>
          </a:p>
        </p:txBody>
      </p:sp>
      <p:sp>
        <p:nvSpPr>
          <p:cNvPr id="18436" name="Rectangle 3"/>
          <p:cNvSpPr>
            <a:spLocks noGrp="1" noChangeArrowheads="1"/>
          </p:cNvSpPr>
          <p:nvPr>
            <p:ph type="title" idx="4294967295"/>
          </p:nvPr>
        </p:nvSpPr>
        <p:spPr>
          <a:xfrm>
            <a:off x="269875" y="457200"/>
            <a:ext cx="8542338" cy="1066800"/>
          </a:xfrm>
        </p:spPr>
        <p:txBody>
          <a:bodyPr/>
          <a:lstStyle/>
          <a:p>
            <a:pPr>
              <a:lnSpc>
                <a:spcPct val="95000"/>
              </a:lnSpc>
            </a:pPr>
            <a:r>
              <a:rPr lang="en-US" altLang="en-US" b="0" dirty="0" smtClean="0">
                <a:latin typeface="Rockwell Extra Bold" panose="02060903040505020403" pitchFamily="18" charset="0"/>
              </a:rPr>
              <a:t>Miller &amp; </a:t>
            </a:r>
            <a:r>
              <a:rPr lang="en-US" altLang="en-US" b="0" dirty="0" err="1" smtClean="0">
                <a:latin typeface="Rockwell Extra Bold" panose="02060903040505020403" pitchFamily="18" charset="0"/>
              </a:rPr>
              <a:t>Sanjurjo</a:t>
            </a:r>
            <a:r>
              <a:rPr lang="en-US" altLang="en-US" b="0" dirty="0" smtClean="0">
                <a:latin typeface="Rockwell Extra Bold" panose="02060903040505020403" pitchFamily="18" charset="0"/>
              </a:rPr>
              <a:t>: Part II</a:t>
            </a:r>
          </a:p>
        </p:txBody>
      </p:sp>
    </p:spTree>
    <p:extLst>
      <p:ext uri="{BB962C8B-B14F-4D97-AF65-F5344CB8AC3E}">
        <p14:creationId xmlns:p14="http://schemas.microsoft.com/office/powerpoint/2010/main" val="42917239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txBox="1">
            <a:spLocks noGrp="1"/>
          </p:cNvSpPr>
          <p:nvPr/>
        </p:nvSpPr>
        <p:spPr bwMode="auto">
          <a:xfrm>
            <a:off x="7815263" y="147638"/>
            <a:ext cx="6096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fld id="{C41D0755-3A23-4A8D-890D-CB9F6401A1C3}" type="slidenum">
              <a:rPr lang="en-US" altLang="en-US" sz="1400" b="1">
                <a:latin typeface="Arial" panose="020B0604020202020204" pitchFamily="34" charset="0"/>
              </a:rPr>
              <a:pPr algn="ctr">
                <a:spcBef>
                  <a:spcPct val="0"/>
                </a:spcBef>
                <a:buFontTx/>
                <a:buNone/>
              </a:pPr>
              <a:t>12</a:t>
            </a:fld>
            <a:endParaRPr lang="en-US" altLang="en-US" sz="1400">
              <a:latin typeface="Arial" panose="020B0604020202020204" pitchFamily="34" charset="0"/>
            </a:endParaRPr>
          </a:p>
        </p:txBody>
      </p:sp>
      <p:sp>
        <p:nvSpPr>
          <p:cNvPr id="22531" name="Rectangle 2"/>
          <p:cNvSpPr>
            <a:spLocks noGrp="1" noChangeArrowheads="1"/>
          </p:cNvSpPr>
          <p:nvPr>
            <p:ph type="body" idx="4294967295"/>
          </p:nvPr>
        </p:nvSpPr>
        <p:spPr>
          <a:xfrm>
            <a:off x="276225" y="1981200"/>
            <a:ext cx="8629650" cy="4648200"/>
          </a:xfrm>
        </p:spPr>
        <p:txBody>
          <a:bodyPr/>
          <a:lstStyle/>
          <a:p>
            <a:pPr marL="0" indent="0" algn="ctr">
              <a:spcBef>
                <a:spcPct val="0"/>
              </a:spcBef>
              <a:spcAft>
                <a:spcPts val="1200"/>
              </a:spcAft>
              <a:buNone/>
            </a:pPr>
            <a:r>
              <a:rPr lang="en-US" altLang="en-US" sz="8000" dirty="0" smtClean="0"/>
              <a:t>It all depends on</a:t>
            </a:r>
          </a:p>
          <a:p>
            <a:pPr marL="0" indent="0" algn="ctr">
              <a:spcBef>
                <a:spcPct val="0"/>
              </a:spcBef>
              <a:spcAft>
                <a:spcPts val="1200"/>
              </a:spcAft>
              <a:buNone/>
            </a:pPr>
            <a:r>
              <a:rPr lang="en-US" altLang="en-US" sz="8000" dirty="0" smtClean="0"/>
              <a:t>what you </a:t>
            </a:r>
          </a:p>
          <a:p>
            <a:pPr marL="0" indent="0" algn="ctr">
              <a:spcBef>
                <a:spcPct val="0"/>
              </a:spcBef>
              <a:spcAft>
                <a:spcPts val="1200"/>
              </a:spcAft>
              <a:buNone/>
            </a:pPr>
            <a:r>
              <a:rPr lang="en-US" altLang="en-US" sz="8000" dirty="0" smtClean="0"/>
              <a:t>take into account!!!</a:t>
            </a:r>
          </a:p>
        </p:txBody>
      </p:sp>
      <p:sp>
        <p:nvSpPr>
          <p:cNvPr id="22532" name="Rectangle 3"/>
          <p:cNvSpPr>
            <a:spLocks noGrp="1" noChangeArrowheads="1"/>
          </p:cNvSpPr>
          <p:nvPr>
            <p:ph type="title" idx="4294967295"/>
          </p:nvPr>
        </p:nvSpPr>
        <p:spPr>
          <a:xfrm>
            <a:off x="319088" y="487363"/>
            <a:ext cx="8543925" cy="1066800"/>
          </a:xfrm>
        </p:spPr>
        <p:txBody>
          <a:bodyPr/>
          <a:lstStyle/>
          <a:p>
            <a:pPr>
              <a:lnSpc>
                <a:spcPct val="95000"/>
              </a:lnSpc>
            </a:pPr>
            <a:r>
              <a:rPr lang="en-US" altLang="en-US" b="0" dirty="0" smtClean="0">
                <a:latin typeface="Rockwell Extra Bold" panose="02060903040505020403" pitchFamily="18" charset="0"/>
              </a:rPr>
              <a:t>Conclusion</a:t>
            </a:r>
          </a:p>
        </p:txBody>
      </p:sp>
    </p:spTree>
    <p:extLst>
      <p:ext uri="{BB962C8B-B14F-4D97-AF65-F5344CB8AC3E}">
        <p14:creationId xmlns:p14="http://schemas.microsoft.com/office/powerpoint/2010/main" val="6799603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txBox="1">
            <a:spLocks noGrp="1"/>
          </p:cNvSpPr>
          <p:nvPr/>
        </p:nvSpPr>
        <p:spPr bwMode="auto">
          <a:xfrm>
            <a:off x="7815263" y="147638"/>
            <a:ext cx="6096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fld id="{C41D0755-3A23-4A8D-890D-CB9F6401A1C3}" type="slidenum">
              <a:rPr lang="en-US" altLang="en-US" sz="1400" b="1">
                <a:latin typeface="Arial" panose="020B0604020202020204" pitchFamily="34" charset="0"/>
              </a:rPr>
              <a:pPr algn="ctr">
                <a:spcBef>
                  <a:spcPct val="0"/>
                </a:spcBef>
                <a:buFontTx/>
                <a:buNone/>
              </a:pPr>
              <a:t>13</a:t>
            </a:fld>
            <a:endParaRPr lang="en-US" altLang="en-US" sz="1400">
              <a:latin typeface="Arial" panose="020B0604020202020204" pitchFamily="34" charset="0"/>
            </a:endParaRPr>
          </a:p>
        </p:txBody>
      </p:sp>
      <p:sp>
        <p:nvSpPr>
          <p:cNvPr id="22531" name="Rectangle 2"/>
          <p:cNvSpPr>
            <a:spLocks noGrp="1" noChangeArrowheads="1"/>
          </p:cNvSpPr>
          <p:nvPr>
            <p:ph type="body" idx="4294967295"/>
          </p:nvPr>
        </p:nvSpPr>
        <p:spPr>
          <a:xfrm>
            <a:off x="276225" y="1981200"/>
            <a:ext cx="8629650" cy="4648200"/>
          </a:xfrm>
        </p:spPr>
        <p:txBody>
          <a:bodyPr/>
          <a:lstStyle/>
          <a:p>
            <a:pPr marL="0" indent="0">
              <a:spcBef>
                <a:spcPct val="0"/>
              </a:spcBef>
              <a:spcAft>
                <a:spcPts val="1200"/>
              </a:spcAft>
              <a:buNone/>
            </a:pPr>
            <a:r>
              <a:rPr lang="en-US" altLang="en-US" sz="2800" dirty="0" smtClean="0"/>
              <a:t>After simulating this in R, Gelman said, “</a:t>
            </a:r>
            <a:r>
              <a:rPr lang="en-US" sz="2800" dirty="0"/>
              <a:t>Hey! That's not 50%! Indeed, if you get this sort of data, it will look like people are anti-streaky (heads more likely to be followed by tails, and vice-versa), even though they're not</a:t>
            </a:r>
            <a:r>
              <a:rPr lang="en-US" sz="2800" dirty="0" smtClean="0"/>
              <a:t>.”</a:t>
            </a:r>
          </a:p>
          <a:p>
            <a:pPr marL="0" indent="0">
              <a:spcBef>
                <a:spcPct val="0"/>
              </a:spcBef>
              <a:spcAft>
                <a:spcPts val="1200"/>
              </a:spcAft>
              <a:buNone/>
            </a:pPr>
            <a:endParaRPr lang="en-US" sz="2800" dirty="0" smtClean="0"/>
          </a:p>
          <a:p>
            <a:pPr marL="0" indent="0">
              <a:spcBef>
                <a:spcPct val="0"/>
              </a:spcBef>
              <a:spcAft>
                <a:spcPts val="1200"/>
              </a:spcAft>
              <a:buNone/>
            </a:pPr>
            <a:r>
              <a:rPr lang="en-US" sz="2800" dirty="0" smtClean="0"/>
              <a:t>The </a:t>
            </a:r>
            <a:r>
              <a:rPr lang="en-US" sz="2800" dirty="0"/>
              <a:t>classic 1985 paper by </a:t>
            </a:r>
            <a:r>
              <a:rPr lang="en-US" sz="2800" dirty="0" err="1"/>
              <a:t>Gilovich</a:t>
            </a:r>
            <a:r>
              <a:rPr lang="en-US" sz="2800" dirty="0"/>
              <a:t>, </a:t>
            </a:r>
            <a:r>
              <a:rPr lang="en-US" sz="2800" dirty="0" err="1"/>
              <a:t>Vallone</a:t>
            </a:r>
            <a:r>
              <a:rPr lang="en-US" sz="2800" dirty="0"/>
              <a:t>, and </a:t>
            </a:r>
            <a:r>
              <a:rPr lang="en-US" sz="2800" dirty="0" err="1"/>
              <a:t>Tversky</a:t>
            </a:r>
            <a:r>
              <a:rPr lang="en-US" sz="2800" dirty="0"/>
              <a:t> and various </a:t>
            </a:r>
            <a:r>
              <a:rPr lang="en-US" sz="2800" dirty="0" err="1"/>
              <a:t>followups</a:t>
            </a:r>
            <a:r>
              <a:rPr lang="en-US" sz="2800" dirty="0"/>
              <a:t> used these frequency comparisons, and as a result they all systematically underestimated streakiness, reporting no hot hand when, actually, when the data are analyzed correctly, the evidence is </a:t>
            </a:r>
            <a:r>
              <a:rPr lang="en-US" sz="2800" dirty="0" smtClean="0"/>
              <a:t>there…”</a:t>
            </a:r>
            <a:endParaRPr lang="en-US" altLang="en-US" sz="2800" dirty="0" smtClean="0"/>
          </a:p>
        </p:txBody>
      </p:sp>
      <p:sp>
        <p:nvSpPr>
          <p:cNvPr id="22532" name="Rectangle 3"/>
          <p:cNvSpPr>
            <a:spLocks noGrp="1" noChangeArrowheads="1"/>
          </p:cNvSpPr>
          <p:nvPr>
            <p:ph type="title" idx="4294967295"/>
          </p:nvPr>
        </p:nvSpPr>
        <p:spPr>
          <a:xfrm>
            <a:off x="319088" y="487363"/>
            <a:ext cx="8543925" cy="1066800"/>
          </a:xfrm>
        </p:spPr>
        <p:txBody>
          <a:bodyPr/>
          <a:lstStyle/>
          <a:p>
            <a:pPr>
              <a:lnSpc>
                <a:spcPct val="95000"/>
              </a:lnSpc>
            </a:pPr>
            <a:r>
              <a:rPr lang="en-US" altLang="en-US" b="0" dirty="0" smtClean="0">
                <a:latin typeface="Rockwell Extra Bold" panose="02060903040505020403" pitchFamily="18" charset="0"/>
              </a:rPr>
              <a:t>Andrew Gelman</a:t>
            </a:r>
            <a:br>
              <a:rPr lang="en-US" altLang="en-US" b="0" dirty="0" smtClean="0">
                <a:latin typeface="Rockwell Extra Bold" panose="02060903040505020403" pitchFamily="18" charset="0"/>
              </a:rPr>
            </a:br>
            <a:r>
              <a:rPr lang="en-US" altLang="en-US" b="0" dirty="0" smtClean="0">
                <a:latin typeface="Rockwell Extra Bold" panose="02060903040505020403" pitchFamily="18" charset="0"/>
              </a:rPr>
              <a:t>“There really is a hot hand”</a:t>
            </a:r>
          </a:p>
        </p:txBody>
      </p:sp>
    </p:spTree>
    <p:extLst>
      <p:ext uri="{BB962C8B-B14F-4D97-AF65-F5344CB8AC3E}">
        <p14:creationId xmlns:p14="http://schemas.microsoft.com/office/powerpoint/2010/main" val="12931910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078F95BD-B8E0-4333-8E9E-FEDBFF0890E6}" type="slidenum">
              <a:rPr lang="en-US" altLang="en-US" sz="1400" smtClean="0">
                <a:latin typeface="Arial" panose="020B0604020202020204" pitchFamily="34" charset="0"/>
              </a:rPr>
              <a:pPr>
                <a:spcBef>
                  <a:spcPct val="0"/>
                </a:spcBef>
                <a:buFontTx/>
                <a:buNone/>
              </a:pPr>
              <a:t>14</a:t>
            </a:fld>
            <a:endParaRPr lang="en-US" altLang="en-US" sz="1400" b="0" smtClean="0">
              <a:latin typeface="Arial" panose="020B0604020202020204" pitchFamily="34" charset="0"/>
            </a:endParaRPr>
          </a:p>
        </p:txBody>
      </p:sp>
      <p:sp>
        <p:nvSpPr>
          <p:cNvPr id="38915" name="Rectangle 2"/>
          <p:cNvSpPr>
            <a:spLocks noGrp="1" noChangeArrowheads="1"/>
          </p:cNvSpPr>
          <p:nvPr>
            <p:ph type="title" idx="4294967295"/>
          </p:nvPr>
        </p:nvSpPr>
        <p:spPr/>
        <p:txBody>
          <a:bodyPr/>
          <a:lstStyle/>
          <a:p>
            <a:r>
              <a:rPr lang="en-US" altLang="en-US" sz="3200" b="0" dirty="0" smtClean="0">
                <a:latin typeface="Rockwell Extra Bold" panose="02060903040505020403" pitchFamily="18" charset="0"/>
              </a:rPr>
              <a:t>Chance of 2</a:t>
            </a:r>
            <a:r>
              <a:rPr lang="en-US" altLang="en-US" sz="3200" b="0" baseline="30000" dirty="0" smtClean="0">
                <a:latin typeface="Rockwell Extra Bold" panose="02060903040505020403" pitchFamily="18" charset="0"/>
              </a:rPr>
              <a:t>nd</a:t>
            </a:r>
            <a:r>
              <a:rPr lang="en-US" altLang="en-US" sz="3200" b="0" dirty="0" smtClean="0">
                <a:latin typeface="Rockwell Extra Bold" panose="02060903040505020403" pitchFamily="18" charset="0"/>
              </a:rPr>
              <a:t> Head </a:t>
            </a:r>
            <a:br>
              <a:rPr lang="en-US" altLang="en-US" sz="3200" b="0" dirty="0" smtClean="0">
                <a:latin typeface="Rockwell Extra Bold" panose="02060903040505020403" pitchFamily="18" charset="0"/>
              </a:rPr>
            </a:br>
            <a:r>
              <a:rPr lang="en-US" altLang="en-US" sz="3200" b="0" dirty="0" smtClean="0">
                <a:latin typeface="Rockwell Extra Bold" panose="02060903040505020403" pitchFamily="18" charset="0"/>
              </a:rPr>
              <a:t>Given 1</a:t>
            </a:r>
            <a:r>
              <a:rPr lang="en-US" altLang="en-US" sz="3200" b="0" baseline="30000" dirty="0" smtClean="0">
                <a:latin typeface="Rockwell Extra Bold" panose="02060903040505020403" pitchFamily="18" charset="0"/>
              </a:rPr>
              <a:t>st</a:t>
            </a:r>
            <a:r>
              <a:rPr lang="en-US" altLang="en-US" sz="3200" b="0" dirty="0" smtClean="0">
                <a:latin typeface="Rockwell Extra Bold" panose="02060903040505020403" pitchFamily="18" charset="0"/>
              </a:rPr>
              <a:t> head &amp; Room for 2nd</a:t>
            </a:r>
          </a:p>
        </p:txBody>
      </p:sp>
      <p:sp>
        <p:nvSpPr>
          <p:cNvPr id="49156" name="Rectangle 3"/>
          <p:cNvSpPr>
            <a:spLocks noGrp="1" noChangeArrowheads="1"/>
          </p:cNvSpPr>
          <p:nvPr>
            <p:ph type="body" sz="half" idx="4294967295"/>
          </p:nvPr>
        </p:nvSpPr>
        <p:spPr>
          <a:xfrm>
            <a:off x="522288" y="1833563"/>
            <a:ext cx="8361362" cy="4852987"/>
          </a:xfrm>
        </p:spPr>
        <p:txBody>
          <a:bodyPr/>
          <a:lstStyle/>
          <a:p>
            <a:pPr marL="0" indent="0" algn="ctr" defTabSz="454025">
              <a:spcBef>
                <a:spcPct val="30000"/>
              </a:spcBef>
              <a:buFontTx/>
              <a:buNone/>
              <a:defRPr/>
            </a:pPr>
            <a:r>
              <a:rPr lang="en-US" altLang="en-US" sz="3000" dirty="0" smtClean="0"/>
              <a:t>.</a:t>
            </a:r>
          </a:p>
        </p:txBody>
      </p:sp>
      <p:sp>
        <p:nvSpPr>
          <p:cNvPr id="38917" name="Rectangle 4"/>
          <p:cNvSpPr>
            <a:spLocks noChangeArrowheads="1"/>
          </p:cNvSpPr>
          <p:nvPr/>
        </p:nvSpPr>
        <p:spPr bwMode="auto">
          <a:xfrm>
            <a:off x="0" y="33623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pic>
        <p:nvPicPr>
          <p:cNvPr id="2" name="Picture 1"/>
          <p:cNvPicPr>
            <a:picLocks noChangeAspect="1"/>
          </p:cNvPicPr>
          <p:nvPr/>
        </p:nvPicPr>
        <p:blipFill>
          <a:blip r:embed="rId3"/>
          <a:stretch>
            <a:fillRect/>
          </a:stretch>
        </p:blipFill>
        <p:spPr>
          <a:xfrm>
            <a:off x="1438305" y="1833562"/>
            <a:ext cx="6376958" cy="4164902"/>
          </a:xfrm>
          <a:prstGeom prst="rect">
            <a:avLst/>
          </a:prstGeom>
        </p:spPr>
      </p:pic>
    </p:spTree>
    <p:extLst>
      <p:ext uri="{BB962C8B-B14F-4D97-AF65-F5344CB8AC3E}">
        <p14:creationId xmlns:p14="http://schemas.microsoft.com/office/powerpoint/2010/main" val="25401675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078F95BD-B8E0-4333-8E9E-FEDBFF0890E6}" type="slidenum">
              <a:rPr lang="en-US" altLang="en-US" sz="1400" smtClean="0">
                <a:latin typeface="Arial" panose="020B0604020202020204" pitchFamily="34" charset="0"/>
              </a:rPr>
              <a:pPr>
                <a:spcBef>
                  <a:spcPct val="0"/>
                </a:spcBef>
                <a:buFontTx/>
                <a:buNone/>
              </a:pPr>
              <a:t>15</a:t>
            </a:fld>
            <a:endParaRPr lang="en-US" altLang="en-US" sz="1400" b="0" smtClean="0">
              <a:latin typeface="Arial" panose="020B0604020202020204" pitchFamily="34" charset="0"/>
            </a:endParaRPr>
          </a:p>
        </p:txBody>
      </p:sp>
      <p:sp>
        <p:nvSpPr>
          <p:cNvPr id="38915" name="Rectangle 2"/>
          <p:cNvSpPr>
            <a:spLocks noGrp="1" noChangeArrowheads="1"/>
          </p:cNvSpPr>
          <p:nvPr>
            <p:ph type="title" idx="4294967295"/>
          </p:nvPr>
        </p:nvSpPr>
        <p:spPr/>
        <p:txBody>
          <a:bodyPr/>
          <a:lstStyle/>
          <a:p>
            <a:r>
              <a:rPr lang="en-US" altLang="en-US" sz="3200" b="0" dirty="0" smtClean="0">
                <a:latin typeface="Rockwell Extra Bold" panose="02060903040505020403" pitchFamily="18" charset="0"/>
              </a:rPr>
              <a:t>Two Flips of a Fair Coin</a:t>
            </a:r>
          </a:p>
        </p:txBody>
      </p:sp>
      <p:sp>
        <p:nvSpPr>
          <p:cNvPr id="49156" name="Rectangle 3"/>
          <p:cNvSpPr>
            <a:spLocks noGrp="1" noChangeArrowheads="1"/>
          </p:cNvSpPr>
          <p:nvPr>
            <p:ph type="body" sz="half" idx="4294967295"/>
          </p:nvPr>
        </p:nvSpPr>
        <p:spPr>
          <a:xfrm>
            <a:off x="522288" y="1833563"/>
            <a:ext cx="8361362" cy="4852987"/>
          </a:xfrm>
        </p:spPr>
        <p:txBody>
          <a:bodyPr/>
          <a:lstStyle/>
          <a:p>
            <a:pPr marL="0" indent="0" algn="ctr" defTabSz="454025">
              <a:spcBef>
                <a:spcPct val="30000"/>
              </a:spcBef>
              <a:buFontTx/>
              <a:buNone/>
              <a:defRPr/>
            </a:pPr>
            <a:r>
              <a:rPr lang="en-US" altLang="en-US" sz="3000" dirty="0" smtClean="0"/>
              <a:t>.</a:t>
            </a:r>
          </a:p>
        </p:txBody>
      </p:sp>
      <p:sp>
        <p:nvSpPr>
          <p:cNvPr id="38917" name="Rectangle 4"/>
          <p:cNvSpPr>
            <a:spLocks noChangeArrowheads="1"/>
          </p:cNvSpPr>
          <p:nvPr/>
        </p:nvSpPr>
        <p:spPr bwMode="auto">
          <a:xfrm>
            <a:off x="0" y="33623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pic>
        <p:nvPicPr>
          <p:cNvPr id="3" name="Picture 2"/>
          <p:cNvPicPr>
            <a:picLocks noChangeAspect="1"/>
          </p:cNvPicPr>
          <p:nvPr/>
        </p:nvPicPr>
        <p:blipFill>
          <a:blip r:embed="rId3"/>
          <a:stretch>
            <a:fillRect/>
          </a:stretch>
        </p:blipFill>
        <p:spPr>
          <a:xfrm>
            <a:off x="810898" y="1833562"/>
            <a:ext cx="7199245" cy="5002586"/>
          </a:xfrm>
          <a:prstGeom prst="rect">
            <a:avLst/>
          </a:prstGeom>
        </p:spPr>
      </p:pic>
    </p:spTree>
    <p:extLst>
      <p:ext uri="{BB962C8B-B14F-4D97-AF65-F5344CB8AC3E}">
        <p14:creationId xmlns:p14="http://schemas.microsoft.com/office/powerpoint/2010/main" val="17358469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txBox="1">
            <a:spLocks noGrp="1"/>
          </p:cNvSpPr>
          <p:nvPr/>
        </p:nvSpPr>
        <p:spPr bwMode="auto">
          <a:xfrm>
            <a:off x="7815263" y="147638"/>
            <a:ext cx="6096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fld id="{E16943AB-E6FC-4FD9-9657-1ADC0D757C66}" type="slidenum">
              <a:rPr lang="en-US" altLang="en-US" sz="1400" b="1">
                <a:latin typeface="Arial" panose="020B0604020202020204" pitchFamily="34" charset="0"/>
              </a:rPr>
              <a:pPr algn="ctr">
                <a:spcBef>
                  <a:spcPct val="0"/>
                </a:spcBef>
                <a:buFontTx/>
                <a:buNone/>
              </a:pPr>
              <a:t>16</a:t>
            </a:fld>
            <a:endParaRPr lang="en-US" altLang="en-US" sz="1400">
              <a:latin typeface="Arial" panose="020B0604020202020204" pitchFamily="34" charset="0"/>
            </a:endParaRPr>
          </a:p>
        </p:txBody>
      </p:sp>
      <p:sp>
        <p:nvSpPr>
          <p:cNvPr id="284675" name="Rectangle 2"/>
          <p:cNvSpPr>
            <a:spLocks noGrp="1" noChangeArrowheads="1"/>
          </p:cNvSpPr>
          <p:nvPr>
            <p:ph type="body" idx="4294967295"/>
          </p:nvPr>
        </p:nvSpPr>
        <p:spPr>
          <a:xfrm>
            <a:off x="144463" y="1833563"/>
            <a:ext cx="8999537" cy="4648200"/>
          </a:xfrm>
        </p:spPr>
        <p:txBody>
          <a:bodyPr/>
          <a:lstStyle/>
          <a:p>
            <a:pPr marL="0" indent="0">
              <a:spcBef>
                <a:spcPts val="0"/>
              </a:spcBef>
              <a:spcAft>
                <a:spcPts val="200"/>
              </a:spcAft>
              <a:buFontTx/>
              <a:buNone/>
              <a:defRPr/>
            </a:pPr>
            <a:r>
              <a:rPr lang="en-US" altLang="en-US" sz="2800" dirty="0"/>
              <a:t> Miller and </a:t>
            </a:r>
            <a:r>
              <a:rPr lang="en-US" altLang="en-US" sz="2800" dirty="0" err="1"/>
              <a:t>Sanjurjo</a:t>
            </a:r>
            <a:r>
              <a:rPr lang="en-US" altLang="en-US" sz="2800" dirty="0"/>
              <a:t> point out that there is </a:t>
            </a:r>
            <a:r>
              <a:rPr lang="en-US" altLang="en-US" sz="2800" i="1" dirty="0"/>
              <a:t>selection bias </a:t>
            </a:r>
            <a:r>
              <a:rPr lang="en-US" altLang="en-US" sz="2800" dirty="0"/>
              <a:t>inherent in observing a </a:t>
            </a:r>
            <a:r>
              <a:rPr lang="en-US" altLang="en-US" sz="2800" i="1" dirty="0"/>
              <a:t>finite sequence </a:t>
            </a:r>
            <a:r>
              <a:rPr lang="en-US" altLang="en-US" sz="2800" dirty="0"/>
              <a:t>after it has been generated: the first flip in a streak of heads will not figure in the proportion of heads that follow a head. </a:t>
            </a:r>
            <a:endParaRPr lang="en-US" altLang="en-US" sz="2800" dirty="0" smtClean="0"/>
          </a:p>
          <a:p>
            <a:pPr marL="0" indent="0">
              <a:spcBef>
                <a:spcPts val="0"/>
              </a:spcBef>
              <a:spcAft>
                <a:spcPts val="200"/>
              </a:spcAft>
              <a:buFontTx/>
              <a:buNone/>
              <a:defRPr/>
            </a:pPr>
            <a:endParaRPr lang="en-US" altLang="en-US" sz="2800" dirty="0"/>
          </a:p>
          <a:p>
            <a:pPr marL="0" indent="0">
              <a:spcBef>
                <a:spcPts val="0"/>
              </a:spcBef>
              <a:spcAft>
                <a:spcPts val="200"/>
              </a:spcAft>
              <a:buFontTx/>
              <a:buNone/>
              <a:defRPr/>
            </a:pPr>
            <a:r>
              <a:rPr lang="en-US" altLang="en-US" sz="2800" dirty="0" smtClean="0"/>
              <a:t>Since </a:t>
            </a:r>
            <a:r>
              <a:rPr lang="en-US" altLang="en-US" sz="2800" dirty="0"/>
              <a:t>the overall proportion of heads in the sequence is 1/2, the proportion of heads that follow a head is necessarily less than 1/2. The third column computes for each sequence the relative frequency of a head following a head. This is what the paper calls a "conditional relative frequency</a:t>
            </a:r>
            <a:r>
              <a:rPr lang="en-US" altLang="en-US" sz="2800" dirty="0" smtClean="0"/>
              <a:t>",</a:t>
            </a:r>
          </a:p>
          <a:p>
            <a:pPr marL="0" indent="0">
              <a:spcBef>
                <a:spcPts val="0"/>
              </a:spcBef>
              <a:spcAft>
                <a:spcPts val="200"/>
              </a:spcAft>
              <a:buFontTx/>
              <a:buNone/>
              <a:defRPr/>
            </a:pPr>
            <a:r>
              <a:rPr lang="en-US" altLang="en-US" sz="1400" dirty="0" smtClean="0"/>
              <a:t>www.causeweb.org/wiki/chance/index.php/Chance_News_105#Does_selection_bias_explain_the</a:t>
            </a:r>
            <a:r>
              <a:rPr lang="en-US" altLang="en-US" sz="1400" dirty="0"/>
              <a:t>_.22hot_hand.22.3F</a:t>
            </a:r>
            <a:endParaRPr lang="en-US" altLang="en-US" sz="1400" dirty="0" smtClean="0"/>
          </a:p>
        </p:txBody>
      </p:sp>
      <p:sp>
        <p:nvSpPr>
          <p:cNvPr id="18436" name="Rectangle 3"/>
          <p:cNvSpPr>
            <a:spLocks noGrp="1" noChangeArrowheads="1"/>
          </p:cNvSpPr>
          <p:nvPr>
            <p:ph type="title" idx="4294967295"/>
          </p:nvPr>
        </p:nvSpPr>
        <p:spPr>
          <a:xfrm>
            <a:off x="269875" y="457200"/>
            <a:ext cx="8542338" cy="1066800"/>
          </a:xfrm>
        </p:spPr>
        <p:txBody>
          <a:bodyPr/>
          <a:lstStyle/>
          <a:p>
            <a:pPr>
              <a:lnSpc>
                <a:spcPct val="95000"/>
              </a:lnSpc>
            </a:pPr>
            <a:r>
              <a:rPr lang="en-US" altLang="en-US" b="0" dirty="0" smtClean="0">
                <a:latin typeface="Rockwell Extra Bold" panose="02060903040505020403" pitchFamily="18" charset="0"/>
              </a:rPr>
              <a:t>Miller &amp; </a:t>
            </a:r>
            <a:r>
              <a:rPr lang="en-US" altLang="en-US" b="0" dirty="0" err="1" smtClean="0">
                <a:latin typeface="Rockwell Extra Bold" panose="02060903040505020403" pitchFamily="18" charset="0"/>
              </a:rPr>
              <a:t>Sanjurjo</a:t>
            </a:r>
            <a:r>
              <a:rPr lang="en-US" altLang="en-US" b="0" dirty="0" smtClean="0">
                <a:latin typeface="Rockwell Extra Bold" panose="02060903040505020403" pitchFamily="18" charset="0"/>
              </a:rPr>
              <a:t>: Part I</a:t>
            </a:r>
          </a:p>
        </p:txBody>
      </p:sp>
    </p:spTree>
    <p:extLst>
      <p:ext uri="{BB962C8B-B14F-4D97-AF65-F5344CB8AC3E}">
        <p14:creationId xmlns:p14="http://schemas.microsoft.com/office/powerpoint/2010/main" val="15894798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txBox="1">
            <a:spLocks noGrp="1"/>
          </p:cNvSpPr>
          <p:nvPr/>
        </p:nvSpPr>
        <p:spPr bwMode="auto">
          <a:xfrm>
            <a:off x="7815263" y="147638"/>
            <a:ext cx="6096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fld id="{E16943AB-E6FC-4FD9-9657-1ADC0D757C66}" type="slidenum">
              <a:rPr lang="en-US" altLang="en-US" sz="1400" b="1">
                <a:latin typeface="Arial" panose="020B0604020202020204" pitchFamily="34" charset="0"/>
              </a:rPr>
              <a:pPr algn="ctr">
                <a:spcBef>
                  <a:spcPct val="0"/>
                </a:spcBef>
                <a:buFontTx/>
                <a:buNone/>
              </a:pPr>
              <a:t>2</a:t>
            </a:fld>
            <a:endParaRPr lang="en-US" altLang="en-US" sz="1400">
              <a:latin typeface="Arial" panose="020B0604020202020204" pitchFamily="34" charset="0"/>
            </a:endParaRPr>
          </a:p>
        </p:txBody>
      </p:sp>
      <p:sp>
        <p:nvSpPr>
          <p:cNvPr id="284675" name="Rectangle 2"/>
          <p:cNvSpPr>
            <a:spLocks noGrp="1" noChangeArrowheads="1"/>
          </p:cNvSpPr>
          <p:nvPr>
            <p:ph type="body" idx="4294967295"/>
          </p:nvPr>
        </p:nvSpPr>
        <p:spPr>
          <a:xfrm>
            <a:off x="144463" y="1833563"/>
            <a:ext cx="8999537" cy="4648200"/>
          </a:xfrm>
        </p:spPr>
        <p:txBody>
          <a:bodyPr/>
          <a:lstStyle/>
          <a:p>
            <a:pPr marL="0" indent="0">
              <a:spcBef>
                <a:spcPts val="0"/>
              </a:spcBef>
              <a:spcAft>
                <a:spcPts val="200"/>
              </a:spcAft>
              <a:buFontTx/>
              <a:buNone/>
              <a:defRPr/>
            </a:pPr>
            <a:r>
              <a:rPr lang="en-US" altLang="en-US" sz="3000" dirty="0"/>
              <a:t>"We find a subtle but substantial bias in a standard measure of the conditional dependence of present outcomes on streaks of past outcomes in sequential data. </a:t>
            </a:r>
            <a:endParaRPr lang="en-US" altLang="en-US" sz="3000" dirty="0" smtClean="0"/>
          </a:p>
          <a:p>
            <a:pPr marL="0" indent="0">
              <a:spcBef>
                <a:spcPts val="0"/>
              </a:spcBef>
              <a:spcAft>
                <a:spcPts val="200"/>
              </a:spcAft>
              <a:buFontTx/>
              <a:buNone/>
              <a:defRPr/>
            </a:pPr>
            <a:endParaRPr lang="en-US" altLang="en-US" dirty="0"/>
          </a:p>
          <a:p>
            <a:pPr marL="0" indent="0">
              <a:spcBef>
                <a:spcPts val="0"/>
              </a:spcBef>
              <a:spcAft>
                <a:spcPts val="200"/>
              </a:spcAft>
              <a:buFontTx/>
              <a:buNone/>
              <a:defRPr/>
            </a:pPr>
            <a:r>
              <a:rPr lang="en-US" altLang="en-US" dirty="0" smtClean="0"/>
              <a:t>The </a:t>
            </a:r>
            <a:r>
              <a:rPr lang="en-US" altLang="en-US" dirty="0"/>
              <a:t>mechanism is driven by a form of </a:t>
            </a:r>
            <a:r>
              <a:rPr lang="en-US" altLang="en-US" b="1" dirty="0"/>
              <a:t>selection bias</a:t>
            </a:r>
            <a:r>
              <a:rPr lang="en-US" altLang="en-US" dirty="0"/>
              <a:t>, which leads to an underestimate of the true </a:t>
            </a:r>
            <a:r>
              <a:rPr lang="en-US" altLang="en-US" b="1" dirty="0"/>
              <a:t>conditional probability </a:t>
            </a:r>
            <a:r>
              <a:rPr lang="en-US" altLang="en-US" dirty="0"/>
              <a:t>of a given outcome </a:t>
            </a:r>
            <a:r>
              <a:rPr lang="en-US" altLang="en-US" b="1" dirty="0"/>
              <a:t>when conditioning on prior outcomes</a:t>
            </a:r>
            <a:r>
              <a:rPr lang="en-US" altLang="en-US" dirty="0"/>
              <a:t> of the same kind.</a:t>
            </a:r>
          </a:p>
          <a:p>
            <a:pPr marL="0" indent="0">
              <a:spcBef>
                <a:spcPts val="0"/>
              </a:spcBef>
              <a:spcAft>
                <a:spcPts val="200"/>
              </a:spcAft>
              <a:buFontTx/>
              <a:buNone/>
              <a:defRPr/>
            </a:pPr>
            <a:endParaRPr lang="en-US" altLang="en-US" sz="1400" dirty="0" smtClean="0"/>
          </a:p>
          <a:p>
            <a:pPr marL="0" indent="0">
              <a:spcBef>
                <a:spcPts val="0"/>
              </a:spcBef>
              <a:spcAft>
                <a:spcPts val="200"/>
              </a:spcAft>
              <a:buFontTx/>
              <a:buNone/>
              <a:defRPr/>
            </a:pPr>
            <a:r>
              <a:rPr lang="en-US" altLang="en-US" sz="1400" dirty="0" smtClean="0"/>
              <a:t>www.causeweb.org/wiki/chance/index.php/Chance_News_105#Does_selection_bias_explain_the</a:t>
            </a:r>
            <a:r>
              <a:rPr lang="en-US" altLang="en-US" sz="1400" dirty="0"/>
              <a:t>_.22hot_hand.22.3F</a:t>
            </a:r>
            <a:endParaRPr lang="en-US" altLang="en-US" sz="1400" dirty="0" smtClean="0"/>
          </a:p>
        </p:txBody>
      </p:sp>
      <p:sp>
        <p:nvSpPr>
          <p:cNvPr id="18436" name="Rectangle 3"/>
          <p:cNvSpPr>
            <a:spLocks noGrp="1" noChangeArrowheads="1"/>
          </p:cNvSpPr>
          <p:nvPr>
            <p:ph type="title" idx="4294967295"/>
          </p:nvPr>
        </p:nvSpPr>
        <p:spPr>
          <a:xfrm>
            <a:off x="269875" y="457200"/>
            <a:ext cx="8542338" cy="1066800"/>
          </a:xfrm>
        </p:spPr>
        <p:txBody>
          <a:bodyPr/>
          <a:lstStyle/>
          <a:p>
            <a:pPr>
              <a:lnSpc>
                <a:spcPct val="95000"/>
              </a:lnSpc>
            </a:pPr>
            <a:r>
              <a:rPr lang="en-US" altLang="en-US" b="0" dirty="0" smtClean="0">
                <a:latin typeface="Rockwell Extra Bold" panose="02060903040505020403" pitchFamily="18" charset="0"/>
              </a:rPr>
              <a:t>Miller &amp; </a:t>
            </a:r>
            <a:r>
              <a:rPr lang="en-US" altLang="en-US" b="0" dirty="0" err="1" smtClean="0">
                <a:latin typeface="Rockwell Extra Bold" panose="02060903040505020403" pitchFamily="18" charset="0"/>
              </a:rPr>
              <a:t>Sanjurjo</a:t>
            </a:r>
            <a:r>
              <a:rPr lang="en-US" altLang="en-US" b="0" dirty="0" smtClean="0">
                <a:latin typeface="Rockwell Extra Bold" panose="02060903040505020403" pitchFamily="18" charset="0"/>
              </a:rPr>
              <a:t>: Thesis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txBox="1">
            <a:spLocks noGrp="1"/>
          </p:cNvSpPr>
          <p:nvPr/>
        </p:nvSpPr>
        <p:spPr bwMode="auto">
          <a:xfrm>
            <a:off x="7815263" y="147638"/>
            <a:ext cx="6096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fld id="{E16943AB-E6FC-4FD9-9657-1ADC0D757C66}" type="slidenum">
              <a:rPr lang="en-US" altLang="en-US" sz="1400" b="1">
                <a:latin typeface="Arial" panose="020B0604020202020204" pitchFamily="34" charset="0"/>
              </a:rPr>
              <a:pPr algn="ctr">
                <a:spcBef>
                  <a:spcPct val="0"/>
                </a:spcBef>
                <a:buFontTx/>
                <a:buNone/>
              </a:pPr>
              <a:t>3</a:t>
            </a:fld>
            <a:endParaRPr lang="en-US" altLang="en-US" sz="1400">
              <a:latin typeface="Arial" panose="020B0604020202020204" pitchFamily="34" charset="0"/>
            </a:endParaRPr>
          </a:p>
        </p:txBody>
      </p:sp>
      <p:sp>
        <p:nvSpPr>
          <p:cNvPr id="284675" name="Rectangle 2"/>
          <p:cNvSpPr>
            <a:spLocks noGrp="1" noChangeArrowheads="1"/>
          </p:cNvSpPr>
          <p:nvPr>
            <p:ph type="body" idx="4294967295"/>
          </p:nvPr>
        </p:nvSpPr>
        <p:spPr>
          <a:xfrm>
            <a:off x="144463" y="1833563"/>
            <a:ext cx="8999537" cy="4648200"/>
          </a:xfrm>
        </p:spPr>
        <p:txBody>
          <a:bodyPr/>
          <a:lstStyle/>
          <a:p>
            <a:pPr marL="0" indent="0">
              <a:spcBef>
                <a:spcPts val="0"/>
              </a:spcBef>
              <a:spcAft>
                <a:spcPts val="200"/>
              </a:spcAft>
              <a:buFontTx/>
              <a:buNone/>
              <a:defRPr/>
            </a:pPr>
            <a:r>
              <a:rPr lang="en-US" altLang="en-US" sz="2800" dirty="0" smtClean="0"/>
              <a:t>Chance of 2</a:t>
            </a:r>
            <a:r>
              <a:rPr lang="en-US" altLang="en-US" sz="2800" baseline="30000" dirty="0" smtClean="0"/>
              <a:t>nd</a:t>
            </a:r>
            <a:r>
              <a:rPr lang="en-US" altLang="en-US" sz="2800" dirty="0" smtClean="0"/>
              <a:t> head following 1</a:t>
            </a:r>
            <a:r>
              <a:rPr lang="en-US" altLang="en-US" sz="2800" baseline="30000" dirty="0" smtClean="0"/>
              <a:t>st</a:t>
            </a:r>
            <a:r>
              <a:rPr lang="en-US" altLang="en-US" sz="2800" dirty="0" smtClean="0"/>
              <a:t> head:</a:t>
            </a:r>
            <a:endParaRPr lang="en-US" altLang="en-US" sz="2800" dirty="0"/>
          </a:p>
          <a:p>
            <a:pPr marL="514350" indent="-514350">
              <a:spcBef>
                <a:spcPts val="0"/>
              </a:spcBef>
              <a:spcAft>
                <a:spcPts val="200"/>
              </a:spcAft>
              <a:buFont typeface="+mj-lt"/>
              <a:buAutoNum type="alphaUcPeriod"/>
              <a:defRPr/>
            </a:pPr>
            <a:r>
              <a:rPr lang="en-US" altLang="en-US" sz="2800" dirty="0" smtClean="0"/>
              <a:t>Greater than 50%</a:t>
            </a:r>
          </a:p>
          <a:p>
            <a:pPr marL="514350" indent="-514350">
              <a:spcBef>
                <a:spcPts val="0"/>
              </a:spcBef>
              <a:spcAft>
                <a:spcPts val="200"/>
              </a:spcAft>
              <a:buFont typeface="+mj-lt"/>
              <a:buAutoNum type="alphaUcPeriod"/>
              <a:defRPr/>
            </a:pPr>
            <a:r>
              <a:rPr lang="en-US" altLang="en-US" sz="2800" dirty="0" smtClean="0"/>
              <a:t>Equals 50%</a:t>
            </a:r>
          </a:p>
          <a:p>
            <a:pPr marL="514350" indent="-514350">
              <a:spcBef>
                <a:spcPts val="0"/>
              </a:spcBef>
              <a:spcAft>
                <a:spcPts val="200"/>
              </a:spcAft>
              <a:buFont typeface="+mj-lt"/>
              <a:buAutoNum type="alphaUcPeriod"/>
              <a:defRPr/>
            </a:pPr>
            <a:r>
              <a:rPr lang="en-US" altLang="en-US" sz="2800" dirty="0" smtClean="0"/>
              <a:t>Less than 50%</a:t>
            </a:r>
          </a:p>
          <a:p>
            <a:pPr marL="514350" indent="-514350">
              <a:spcBef>
                <a:spcPts val="0"/>
              </a:spcBef>
              <a:spcAft>
                <a:spcPts val="200"/>
              </a:spcAft>
              <a:buFont typeface="+mj-lt"/>
              <a:buAutoNum type="alphaUcPeriod"/>
              <a:defRPr/>
            </a:pPr>
            <a:r>
              <a:rPr lang="en-US" altLang="en-US" sz="2800" dirty="0" smtClean="0"/>
              <a:t>I have no idea</a:t>
            </a:r>
          </a:p>
          <a:p>
            <a:pPr marL="514350" indent="-514350">
              <a:spcBef>
                <a:spcPts val="0"/>
              </a:spcBef>
              <a:spcAft>
                <a:spcPts val="200"/>
              </a:spcAft>
              <a:buFont typeface="+mj-lt"/>
              <a:buAutoNum type="alphaUcPeriod"/>
              <a:defRPr/>
            </a:pPr>
            <a:endParaRPr lang="en-US" altLang="en-US" sz="2800" dirty="0"/>
          </a:p>
          <a:p>
            <a:pPr marL="0" indent="0">
              <a:spcBef>
                <a:spcPts val="0"/>
              </a:spcBef>
              <a:spcAft>
                <a:spcPts val="200"/>
              </a:spcAft>
              <a:buNone/>
              <a:defRPr/>
            </a:pPr>
            <a:r>
              <a:rPr lang="en-US" sz="2800" dirty="0"/>
              <a:t>Which of these answers do you expect the paper to prove?</a:t>
            </a:r>
          </a:p>
          <a:p>
            <a:pPr marL="0" indent="0">
              <a:spcBef>
                <a:spcPts val="0"/>
              </a:spcBef>
              <a:spcAft>
                <a:spcPts val="200"/>
              </a:spcAft>
              <a:buNone/>
              <a:defRPr/>
            </a:pPr>
            <a:r>
              <a:rPr lang="en-US" altLang="en-US" sz="2800" dirty="0" smtClean="0"/>
              <a:t>A &gt;50%     B  =50%       C    &lt; 50%      D  No idea</a:t>
            </a:r>
          </a:p>
          <a:p>
            <a:pPr marL="3771900" lvl="8" indent="-514350">
              <a:spcBef>
                <a:spcPts val="0"/>
              </a:spcBef>
              <a:spcAft>
                <a:spcPts val="200"/>
              </a:spcAft>
              <a:buFontTx/>
              <a:buAutoNum type="alphaUcPeriod"/>
              <a:defRPr/>
            </a:pPr>
            <a:endParaRPr lang="en-US" altLang="en-US" sz="1600" dirty="0"/>
          </a:p>
          <a:p>
            <a:pPr marL="0" indent="0">
              <a:spcBef>
                <a:spcPts val="0"/>
              </a:spcBef>
              <a:spcAft>
                <a:spcPts val="200"/>
              </a:spcAft>
              <a:buNone/>
              <a:defRPr/>
            </a:pPr>
            <a:endParaRPr lang="en-US" altLang="en-US" sz="2800" dirty="0" smtClean="0"/>
          </a:p>
        </p:txBody>
      </p:sp>
      <p:sp>
        <p:nvSpPr>
          <p:cNvPr id="18436" name="Rectangle 3"/>
          <p:cNvSpPr>
            <a:spLocks noGrp="1" noChangeArrowheads="1"/>
          </p:cNvSpPr>
          <p:nvPr>
            <p:ph type="title" idx="4294967295"/>
          </p:nvPr>
        </p:nvSpPr>
        <p:spPr>
          <a:xfrm>
            <a:off x="269875" y="457200"/>
            <a:ext cx="8542338" cy="1066800"/>
          </a:xfrm>
        </p:spPr>
        <p:txBody>
          <a:bodyPr/>
          <a:lstStyle/>
          <a:p>
            <a:pPr>
              <a:lnSpc>
                <a:spcPct val="95000"/>
              </a:lnSpc>
            </a:pPr>
            <a:r>
              <a:rPr lang="en-US" altLang="en-US" b="0" dirty="0" smtClean="0">
                <a:latin typeface="Rockwell Extra Bold" panose="02060903040505020403" pitchFamily="18" charset="0"/>
              </a:rPr>
              <a:t>You are may be ignorant, </a:t>
            </a:r>
            <a:br>
              <a:rPr lang="en-US" altLang="en-US" b="0" dirty="0" smtClean="0">
                <a:latin typeface="Rockwell Extra Bold" panose="02060903040505020403" pitchFamily="18" charset="0"/>
              </a:rPr>
            </a:br>
            <a:r>
              <a:rPr lang="en-US" altLang="en-US" b="0" dirty="0" smtClean="0">
                <a:latin typeface="Rockwell Extra Bold" panose="02060903040505020403" pitchFamily="18" charset="0"/>
              </a:rPr>
              <a:t>but you are not stupid</a:t>
            </a:r>
          </a:p>
        </p:txBody>
      </p:sp>
      <p:sp>
        <p:nvSpPr>
          <p:cNvPr id="6" name="TextBox 5"/>
          <p:cNvSpPr txBox="1"/>
          <p:nvPr/>
        </p:nvSpPr>
        <p:spPr>
          <a:xfrm>
            <a:off x="269875" y="6220153"/>
            <a:ext cx="8667750" cy="523220"/>
          </a:xfrm>
          <a:prstGeom prst="rect">
            <a:avLst/>
          </a:prstGeom>
          <a:noFill/>
        </p:spPr>
        <p:txBody>
          <a:bodyPr wrap="square" rtlCol="0">
            <a:spAutoFit/>
          </a:bodyPr>
          <a:lstStyle/>
          <a:p>
            <a:r>
              <a:rPr lang="en-US" sz="2800" dirty="0" smtClean="0"/>
              <a:t>Answer: C (less than)</a:t>
            </a:r>
            <a:endParaRPr lang="en-US" sz="2800" dirty="0"/>
          </a:p>
        </p:txBody>
      </p:sp>
      <p:sp>
        <p:nvSpPr>
          <p:cNvPr id="7" name="TextBox 6"/>
          <p:cNvSpPr txBox="1"/>
          <p:nvPr/>
        </p:nvSpPr>
        <p:spPr>
          <a:xfrm>
            <a:off x="207169" y="5762096"/>
            <a:ext cx="8667750" cy="523220"/>
          </a:xfrm>
          <a:prstGeom prst="rect">
            <a:avLst/>
          </a:prstGeom>
          <a:noFill/>
        </p:spPr>
        <p:txBody>
          <a:bodyPr wrap="square" rtlCol="0">
            <a:spAutoFit/>
          </a:bodyPr>
          <a:lstStyle/>
          <a:p>
            <a:r>
              <a:rPr lang="en-US" sz="2800" dirty="0" smtClean="0"/>
              <a:t>Which of these answers does this paper claim?</a:t>
            </a:r>
            <a:endParaRPr lang="en-US" sz="2800" dirty="0"/>
          </a:p>
        </p:txBody>
      </p:sp>
    </p:spTree>
    <p:extLst>
      <p:ext uri="{BB962C8B-B14F-4D97-AF65-F5344CB8AC3E}">
        <p14:creationId xmlns:p14="http://schemas.microsoft.com/office/powerpoint/2010/main" val="30486296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txBox="1">
            <a:spLocks noGrp="1"/>
          </p:cNvSpPr>
          <p:nvPr/>
        </p:nvSpPr>
        <p:spPr bwMode="auto">
          <a:xfrm>
            <a:off x="7815263" y="147638"/>
            <a:ext cx="6096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fld id="{C41D0755-3A23-4A8D-890D-CB9F6401A1C3}" type="slidenum">
              <a:rPr lang="en-US" altLang="en-US" sz="1400" b="1">
                <a:latin typeface="Arial" panose="020B0604020202020204" pitchFamily="34" charset="0"/>
              </a:rPr>
              <a:pPr algn="ctr">
                <a:spcBef>
                  <a:spcPct val="0"/>
                </a:spcBef>
                <a:buFontTx/>
                <a:buNone/>
              </a:pPr>
              <a:t>4</a:t>
            </a:fld>
            <a:endParaRPr lang="en-US" altLang="en-US" sz="1400">
              <a:latin typeface="Arial" panose="020B0604020202020204" pitchFamily="34" charset="0"/>
            </a:endParaRPr>
          </a:p>
        </p:txBody>
      </p:sp>
      <p:sp>
        <p:nvSpPr>
          <p:cNvPr id="22531" name="Rectangle 2"/>
          <p:cNvSpPr>
            <a:spLocks noGrp="1" noChangeArrowheads="1"/>
          </p:cNvSpPr>
          <p:nvPr>
            <p:ph type="body" idx="4294967295"/>
          </p:nvPr>
        </p:nvSpPr>
        <p:spPr>
          <a:xfrm>
            <a:off x="276225" y="1981200"/>
            <a:ext cx="8629650" cy="4648200"/>
          </a:xfrm>
        </p:spPr>
        <p:txBody>
          <a:bodyPr/>
          <a:lstStyle/>
          <a:p>
            <a:pPr marL="0" indent="0">
              <a:spcBef>
                <a:spcPct val="0"/>
              </a:spcBef>
              <a:spcAft>
                <a:spcPts val="1200"/>
              </a:spcAft>
              <a:buNone/>
            </a:pPr>
            <a:r>
              <a:rPr lang="en-US" dirty="0" smtClean="0"/>
              <a:t>“yup</a:t>
            </a:r>
            <a:r>
              <a:rPr lang="en-US" dirty="0"/>
              <a:t>, I’m serious. Josh Miller came into my office yesterday and convinced me that the hot hand is real</a:t>
            </a:r>
            <a:r>
              <a:rPr lang="en-US" dirty="0" smtClean="0"/>
              <a:t>.”</a:t>
            </a:r>
          </a:p>
          <a:p>
            <a:pPr marL="0" indent="0">
              <a:spcBef>
                <a:spcPct val="0"/>
              </a:spcBef>
              <a:spcAft>
                <a:spcPts val="1200"/>
              </a:spcAft>
              <a:buNone/>
            </a:pPr>
            <a:r>
              <a:rPr lang="en-US" dirty="0" smtClean="0"/>
              <a:t>Miller:  “If </a:t>
            </a:r>
            <a:r>
              <a:rPr lang="en-US" dirty="0"/>
              <a:t>he were to sample 1 million fair coins and flip each coin 4 times, observing the conditional relative frequency </a:t>
            </a:r>
            <a:r>
              <a:rPr lang="en-US" i="1" dirty="0"/>
              <a:t>for each coin, on average </a:t>
            </a:r>
            <a:r>
              <a:rPr lang="en-US" dirty="0"/>
              <a:t>the relative frequency </a:t>
            </a:r>
            <a:r>
              <a:rPr lang="en-US" dirty="0" smtClean="0"/>
              <a:t>[of heads following heads] would </a:t>
            </a:r>
            <a:r>
              <a:rPr lang="en-US" dirty="0"/>
              <a:t>be approximately 0.4</a:t>
            </a:r>
            <a:r>
              <a:rPr lang="en-US" dirty="0" smtClean="0"/>
              <a:t>.”</a:t>
            </a:r>
          </a:p>
          <a:p>
            <a:pPr marL="0" indent="0">
              <a:spcBef>
                <a:spcPct val="0"/>
              </a:spcBef>
              <a:spcAft>
                <a:spcPts val="1200"/>
              </a:spcAft>
              <a:buNone/>
            </a:pPr>
            <a:r>
              <a:rPr lang="en-US" altLang="en-US" sz="1800" b="1" dirty="0" smtClean="0"/>
              <a:t>http://andrewgelman.com/2015/07/09/hey-guess-what-there-really-is-a-hot-hand/</a:t>
            </a:r>
          </a:p>
        </p:txBody>
      </p:sp>
      <p:sp>
        <p:nvSpPr>
          <p:cNvPr id="22532" name="Rectangle 3"/>
          <p:cNvSpPr>
            <a:spLocks noGrp="1" noChangeArrowheads="1"/>
          </p:cNvSpPr>
          <p:nvPr>
            <p:ph type="title" idx="4294967295"/>
          </p:nvPr>
        </p:nvSpPr>
        <p:spPr>
          <a:xfrm>
            <a:off x="319088" y="487363"/>
            <a:ext cx="8543925" cy="1066800"/>
          </a:xfrm>
        </p:spPr>
        <p:txBody>
          <a:bodyPr/>
          <a:lstStyle/>
          <a:p>
            <a:pPr>
              <a:lnSpc>
                <a:spcPct val="95000"/>
              </a:lnSpc>
            </a:pPr>
            <a:r>
              <a:rPr lang="en-US" altLang="en-US" b="0" dirty="0" smtClean="0">
                <a:latin typeface="Rockwell Extra Bold" panose="02060903040505020403" pitchFamily="18" charset="0"/>
              </a:rPr>
              <a:t>Andrew Gelman</a:t>
            </a:r>
            <a:br>
              <a:rPr lang="en-US" altLang="en-US" b="0" dirty="0" smtClean="0">
                <a:latin typeface="Rockwell Extra Bold" panose="02060903040505020403" pitchFamily="18" charset="0"/>
              </a:rPr>
            </a:br>
            <a:r>
              <a:rPr lang="en-US" altLang="en-US" b="0" dirty="0" smtClean="0">
                <a:latin typeface="Rockwell Extra Bold" panose="02060903040505020403" pitchFamily="18" charset="0"/>
              </a:rPr>
              <a:t>“There really is a hot hand”</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078F95BD-B8E0-4333-8E9E-FEDBFF0890E6}" type="slidenum">
              <a:rPr lang="en-US" altLang="en-US" sz="1400" smtClean="0">
                <a:latin typeface="Arial" panose="020B0604020202020204" pitchFamily="34" charset="0"/>
              </a:rPr>
              <a:pPr>
                <a:spcBef>
                  <a:spcPct val="0"/>
                </a:spcBef>
                <a:buFontTx/>
                <a:buNone/>
              </a:pPr>
              <a:t>5</a:t>
            </a:fld>
            <a:endParaRPr lang="en-US" altLang="en-US" sz="1400" b="0" smtClean="0">
              <a:latin typeface="Arial" panose="020B0604020202020204" pitchFamily="34" charset="0"/>
            </a:endParaRPr>
          </a:p>
        </p:txBody>
      </p:sp>
      <p:sp>
        <p:nvSpPr>
          <p:cNvPr id="38915" name="Rectangle 2"/>
          <p:cNvSpPr>
            <a:spLocks noGrp="1" noChangeArrowheads="1"/>
          </p:cNvSpPr>
          <p:nvPr>
            <p:ph type="title" idx="4294967295"/>
          </p:nvPr>
        </p:nvSpPr>
        <p:spPr/>
        <p:txBody>
          <a:bodyPr/>
          <a:lstStyle/>
          <a:p>
            <a:pPr algn="l"/>
            <a:r>
              <a:rPr lang="en-US" altLang="en-US" sz="3200" b="0" dirty="0" smtClean="0">
                <a:latin typeface="Rockwell Extra Bold" panose="02060903040505020403" pitchFamily="18" charset="0"/>
              </a:rPr>
              <a:t>Four flips</a:t>
            </a:r>
          </a:p>
        </p:txBody>
      </p:sp>
      <p:sp>
        <p:nvSpPr>
          <p:cNvPr id="49156" name="Rectangle 3"/>
          <p:cNvSpPr>
            <a:spLocks noGrp="1" noChangeArrowheads="1"/>
          </p:cNvSpPr>
          <p:nvPr>
            <p:ph type="body" sz="half" idx="4294967295"/>
          </p:nvPr>
        </p:nvSpPr>
        <p:spPr>
          <a:xfrm>
            <a:off x="522288" y="1833563"/>
            <a:ext cx="8361362" cy="4852987"/>
          </a:xfrm>
        </p:spPr>
        <p:txBody>
          <a:bodyPr/>
          <a:lstStyle/>
          <a:p>
            <a:pPr marL="0" indent="0" defTabSz="454025">
              <a:spcBef>
                <a:spcPct val="30000"/>
              </a:spcBef>
              <a:buFontTx/>
              <a:buNone/>
              <a:defRPr/>
            </a:pPr>
            <a:r>
              <a:rPr lang="en-US" altLang="en-US" sz="2800" dirty="0">
                <a:latin typeface="Rockwell Extra Bold" panose="02060903040505020403" pitchFamily="18" charset="0"/>
              </a:rPr>
              <a:t>Chance </a:t>
            </a:r>
            <a:r>
              <a:rPr lang="en-US" altLang="en-US" sz="2800" dirty="0" smtClean="0">
                <a:latin typeface="Rockwell Extra Bold" panose="02060903040505020403" pitchFamily="18" charset="0"/>
              </a:rPr>
              <a:t/>
            </a:r>
            <a:br>
              <a:rPr lang="en-US" altLang="en-US" sz="2800" dirty="0" smtClean="0">
                <a:latin typeface="Rockwell Extra Bold" panose="02060903040505020403" pitchFamily="18" charset="0"/>
              </a:rPr>
            </a:br>
            <a:r>
              <a:rPr lang="en-US" altLang="en-US" sz="2800" dirty="0" smtClean="0">
                <a:latin typeface="Rockwell Extra Bold" panose="02060903040505020403" pitchFamily="18" charset="0"/>
              </a:rPr>
              <a:t>of 2</a:t>
            </a:r>
            <a:r>
              <a:rPr lang="en-US" altLang="en-US" sz="2800" baseline="30000" dirty="0" smtClean="0">
                <a:latin typeface="Rockwell Extra Bold" panose="02060903040505020403" pitchFamily="18" charset="0"/>
              </a:rPr>
              <a:t>nd</a:t>
            </a:r>
            <a:r>
              <a:rPr lang="en-US" altLang="en-US" sz="2800" dirty="0" smtClean="0">
                <a:latin typeface="Rockwell Extra Bold" panose="02060903040505020403" pitchFamily="18" charset="0"/>
              </a:rPr>
              <a:t> Head</a:t>
            </a:r>
          </a:p>
          <a:p>
            <a:pPr marL="0" indent="0" defTabSz="454025">
              <a:spcBef>
                <a:spcPct val="30000"/>
              </a:spcBef>
              <a:buFontTx/>
              <a:buNone/>
              <a:defRPr/>
            </a:pPr>
            <a:r>
              <a:rPr lang="en-US" altLang="en-US" sz="2800" dirty="0" smtClean="0">
                <a:latin typeface="Rockwell Extra Bold" panose="02060903040505020403" pitchFamily="18" charset="0"/>
              </a:rPr>
              <a:t>given </a:t>
            </a:r>
          </a:p>
          <a:p>
            <a:pPr marL="0" indent="0" defTabSz="454025">
              <a:spcBef>
                <a:spcPct val="30000"/>
              </a:spcBef>
              <a:buFontTx/>
              <a:buNone/>
              <a:defRPr/>
            </a:pPr>
            <a:r>
              <a:rPr lang="en-US" altLang="en-US" sz="2800" dirty="0" smtClean="0">
                <a:latin typeface="Rockwell Extra Bold" panose="02060903040505020403" pitchFamily="18" charset="0"/>
              </a:rPr>
              <a:t>1</a:t>
            </a:r>
            <a:r>
              <a:rPr lang="en-US" altLang="en-US" sz="2800" baseline="30000" dirty="0" smtClean="0">
                <a:latin typeface="Rockwell Extra Bold" panose="02060903040505020403" pitchFamily="18" charset="0"/>
              </a:rPr>
              <a:t>st</a:t>
            </a:r>
            <a:r>
              <a:rPr lang="en-US" altLang="en-US" sz="2800" dirty="0" smtClean="0">
                <a:latin typeface="Rockwell Extra Bold" panose="02060903040505020403" pitchFamily="18" charset="0"/>
              </a:rPr>
              <a:t> head with </a:t>
            </a:r>
            <a:br>
              <a:rPr lang="en-US" altLang="en-US" sz="2800" dirty="0" smtClean="0">
                <a:latin typeface="Rockwell Extra Bold" panose="02060903040505020403" pitchFamily="18" charset="0"/>
              </a:rPr>
            </a:br>
            <a:r>
              <a:rPr lang="en-US" altLang="en-US" sz="2800" dirty="0" smtClean="0">
                <a:latin typeface="Rockwell Extra Bold" panose="02060903040505020403" pitchFamily="18" charset="0"/>
              </a:rPr>
              <a:t>room for 2</a:t>
            </a:r>
            <a:r>
              <a:rPr lang="en-US" altLang="en-US" sz="2800" baseline="30000" dirty="0" smtClean="0">
                <a:latin typeface="Rockwell Extra Bold" panose="02060903040505020403" pitchFamily="18" charset="0"/>
              </a:rPr>
              <a:t>nd</a:t>
            </a:r>
            <a:r>
              <a:rPr lang="en-US" altLang="en-US" sz="2800" dirty="0" smtClean="0">
                <a:latin typeface="Rockwell Extra Bold" panose="02060903040505020403" pitchFamily="18" charset="0"/>
              </a:rPr>
              <a:t>.</a:t>
            </a:r>
          </a:p>
          <a:p>
            <a:pPr marL="0" indent="0" defTabSz="454025">
              <a:spcBef>
                <a:spcPct val="30000"/>
              </a:spcBef>
              <a:buFontTx/>
              <a:buNone/>
              <a:defRPr/>
            </a:pPr>
            <a:r>
              <a:rPr lang="en-US" altLang="en-US" sz="2800" dirty="0" smtClean="0">
                <a:latin typeface="Rockwell Extra Bold" panose="02060903040505020403" pitchFamily="18" charset="0"/>
              </a:rPr>
              <a:t>0.50 </a:t>
            </a:r>
            <a:r>
              <a:rPr lang="en-US" altLang="en-US" sz="2800" dirty="0">
                <a:latin typeface="Rockwell Extra Bold" panose="02060903040505020403" pitchFamily="18" charset="0"/>
              </a:rPr>
              <a:t>vs </a:t>
            </a:r>
            <a:r>
              <a:rPr lang="en-US" altLang="en-US" sz="2800" dirty="0" smtClean="0">
                <a:latin typeface="Rockwell Extra Bold" panose="02060903040505020403" pitchFamily="18" charset="0"/>
              </a:rPr>
              <a:t>0.40</a:t>
            </a:r>
            <a:r>
              <a:rPr lang="en-US" altLang="en-US" sz="3000" dirty="0" smtClean="0"/>
              <a:t>.</a:t>
            </a:r>
          </a:p>
        </p:txBody>
      </p:sp>
      <p:sp>
        <p:nvSpPr>
          <p:cNvPr id="38917" name="Rectangle 4"/>
          <p:cNvSpPr>
            <a:spLocks noChangeArrowheads="1"/>
          </p:cNvSpPr>
          <p:nvPr/>
        </p:nvSpPr>
        <p:spPr bwMode="auto">
          <a:xfrm>
            <a:off x="0" y="33623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pic>
        <p:nvPicPr>
          <p:cNvPr id="5" name="Picture 4"/>
          <p:cNvPicPr>
            <a:picLocks noChangeAspect="1"/>
          </p:cNvPicPr>
          <p:nvPr/>
        </p:nvPicPr>
        <p:blipFill>
          <a:blip r:embed="rId3"/>
          <a:stretch>
            <a:fillRect/>
          </a:stretch>
        </p:blipFill>
        <p:spPr>
          <a:xfrm>
            <a:off x="4170031" y="85344"/>
            <a:ext cx="4876433" cy="6686550"/>
          </a:xfrm>
          <a:prstGeom prst="rect">
            <a:avLst/>
          </a:prstGeom>
        </p:spPr>
      </p:pic>
    </p:spTree>
    <p:extLst>
      <p:ext uri="{BB962C8B-B14F-4D97-AF65-F5344CB8AC3E}">
        <p14:creationId xmlns:p14="http://schemas.microsoft.com/office/powerpoint/2010/main" val="11776840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078F95BD-B8E0-4333-8E9E-FEDBFF0890E6}" type="slidenum">
              <a:rPr lang="en-US" altLang="en-US" sz="1400" smtClean="0">
                <a:latin typeface="Arial" panose="020B0604020202020204" pitchFamily="34" charset="0"/>
              </a:rPr>
              <a:pPr>
                <a:spcBef>
                  <a:spcPct val="0"/>
                </a:spcBef>
                <a:buFontTx/>
                <a:buNone/>
              </a:pPr>
              <a:t>6</a:t>
            </a:fld>
            <a:endParaRPr lang="en-US" altLang="en-US" sz="1400" b="0" smtClean="0">
              <a:latin typeface="Arial" panose="020B0604020202020204" pitchFamily="34" charset="0"/>
            </a:endParaRPr>
          </a:p>
        </p:txBody>
      </p:sp>
      <p:sp>
        <p:nvSpPr>
          <p:cNvPr id="38915" name="Rectangle 2"/>
          <p:cNvSpPr>
            <a:spLocks noGrp="1" noChangeArrowheads="1"/>
          </p:cNvSpPr>
          <p:nvPr>
            <p:ph type="title" idx="4294967295"/>
          </p:nvPr>
        </p:nvSpPr>
        <p:spPr/>
        <p:txBody>
          <a:bodyPr/>
          <a:lstStyle/>
          <a:p>
            <a:r>
              <a:rPr lang="en-US" altLang="en-US" sz="3200" b="0" dirty="0" smtClean="0">
                <a:latin typeface="Rockwell Extra Bold" panose="02060903040505020403" pitchFamily="18" charset="0"/>
              </a:rPr>
              <a:t>Chance of Run | Start of Run</a:t>
            </a:r>
            <a:br>
              <a:rPr lang="en-US" altLang="en-US" sz="3200" b="0" dirty="0" smtClean="0">
                <a:latin typeface="Rockwell Extra Bold" panose="02060903040505020403" pitchFamily="18" charset="0"/>
              </a:rPr>
            </a:br>
            <a:r>
              <a:rPr lang="en-US" altLang="en-US" sz="3200" b="0" dirty="0" smtClean="0">
                <a:latin typeface="Rockwell Extra Bold" panose="02060903040505020403" pitchFamily="18" charset="0"/>
              </a:rPr>
              <a:t>Three flips: 0.500 vs 0.417</a:t>
            </a:r>
          </a:p>
        </p:txBody>
      </p:sp>
      <p:sp>
        <p:nvSpPr>
          <p:cNvPr id="49156" name="Rectangle 3"/>
          <p:cNvSpPr>
            <a:spLocks noGrp="1" noChangeArrowheads="1"/>
          </p:cNvSpPr>
          <p:nvPr>
            <p:ph type="body" sz="half" idx="4294967295"/>
          </p:nvPr>
        </p:nvSpPr>
        <p:spPr>
          <a:xfrm>
            <a:off x="522288" y="1833563"/>
            <a:ext cx="8361362" cy="4852987"/>
          </a:xfrm>
        </p:spPr>
        <p:txBody>
          <a:bodyPr/>
          <a:lstStyle/>
          <a:p>
            <a:pPr marL="0" indent="0" algn="ctr" defTabSz="454025">
              <a:spcBef>
                <a:spcPct val="30000"/>
              </a:spcBef>
              <a:buFontTx/>
              <a:buNone/>
              <a:defRPr/>
            </a:pPr>
            <a:r>
              <a:rPr lang="en-US" altLang="en-US" sz="3000" dirty="0" smtClean="0"/>
              <a:t>.</a:t>
            </a:r>
          </a:p>
        </p:txBody>
      </p:sp>
      <p:sp>
        <p:nvSpPr>
          <p:cNvPr id="38917" name="Rectangle 4"/>
          <p:cNvSpPr>
            <a:spLocks noChangeArrowheads="1"/>
          </p:cNvSpPr>
          <p:nvPr/>
        </p:nvSpPr>
        <p:spPr bwMode="auto">
          <a:xfrm>
            <a:off x="0" y="33623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pic>
        <p:nvPicPr>
          <p:cNvPr id="4" name="Picture 3"/>
          <p:cNvPicPr>
            <a:picLocks noChangeAspect="1"/>
          </p:cNvPicPr>
          <p:nvPr/>
        </p:nvPicPr>
        <p:blipFill>
          <a:blip r:embed="rId3"/>
          <a:stretch>
            <a:fillRect/>
          </a:stretch>
        </p:blipFill>
        <p:spPr>
          <a:xfrm>
            <a:off x="2011680" y="1833562"/>
            <a:ext cx="5733646" cy="4975670"/>
          </a:xfrm>
          <a:prstGeom prst="rect">
            <a:avLst/>
          </a:prstGeom>
          <a:solidFill>
            <a:schemeClr val="bg1"/>
          </a:solidFill>
        </p:spPr>
      </p:pic>
    </p:spTree>
    <p:extLst>
      <p:ext uri="{BB962C8B-B14F-4D97-AF65-F5344CB8AC3E}">
        <p14:creationId xmlns:p14="http://schemas.microsoft.com/office/powerpoint/2010/main" val="38908057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txBox="1">
            <a:spLocks noGrp="1"/>
          </p:cNvSpPr>
          <p:nvPr/>
        </p:nvSpPr>
        <p:spPr bwMode="auto">
          <a:xfrm>
            <a:off x="7815263" y="147638"/>
            <a:ext cx="6096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fld id="{C41D0755-3A23-4A8D-890D-CB9F6401A1C3}" type="slidenum">
              <a:rPr lang="en-US" altLang="en-US" sz="1400" b="1">
                <a:latin typeface="Arial" panose="020B0604020202020204" pitchFamily="34" charset="0"/>
              </a:rPr>
              <a:pPr algn="ctr">
                <a:spcBef>
                  <a:spcPct val="0"/>
                </a:spcBef>
                <a:buFontTx/>
                <a:buNone/>
              </a:pPr>
              <a:t>7</a:t>
            </a:fld>
            <a:endParaRPr lang="en-US" altLang="en-US" sz="1400">
              <a:latin typeface="Arial" panose="020B0604020202020204" pitchFamily="34" charset="0"/>
            </a:endParaRPr>
          </a:p>
        </p:txBody>
      </p:sp>
      <p:sp>
        <p:nvSpPr>
          <p:cNvPr id="22531" name="Rectangle 2"/>
          <p:cNvSpPr>
            <a:spLocks noGrp="1" noChangeArrowheads="1"/>
          </p:cNvSpPr>
          <p:nvPr>
            <p:ph type="body" idx="4294967295"/>
          </p:nvPr>
        </p:nvSpPr>
        <p:spPr>
          <a:xfrm>
            <a:off x="276225" y="1981200"/>
            <a:ext cx="8629650" cy="4648200"/>
          </a:xfrm>
        </p:spPr>
        <p:txBody>
          <a:bodyPr/>
          <a:lstStyle/>
          <a:p>
            <a:pPr marL="0" indent="0">
              <a:spcBef>
                <a:spcPct val="0"/>
              </a:spcBef>
              <a:spcAft>
                <a:spcPts val="1200"/>
              </a:spcAft>
              <a:buNone/>
            </a:pPr>
            <a:r>
              <a:rPr lang="en-US" altLang="en-US" sz="2400" dirty="0" smtClean="0"/>
              <a:t>Josh M:  “Does this mean that the, e.g., probability of having a girl be born after a boy isn’t exactly 50/50 either?  Does it mean that having only children of the same sex is less likely than we thought?”</a:t>
            </a:r>
          </a:p>
          <a:p>
            <a:pPr marL="0" indent="0">
              <a:spcBef>
                <a:spcPct val="0"/>
              </a:spcBef>
              <a:spcAft>
                <a:spcPts val="1200"/>
              </a:spcAft>
              <a:buNone/>
            </a:pPr>
            <a:r>
              <a:rPr lang="en-US" altLang="en-US" sz="2400" dirty="0" smtClean="0"/>
              <a:t>Andrew Gelman: “Josh:  </a:t>
            </a:r>
            <a:r>
              <a:rPr lang="en-US" altLang="en-US" sz="2400" dirty="0" err="1" smtClean="0"/>
              <a:t>Pr</a:t>
            </a:r>
            <a:r>
              <a:rPr lang="en-US" altLang="en-US" sz="2400" dirty="0" smtClean="0"/>
              <a:t>(girl) = .485 (approximately), no matter what was the sex of the previous baby. But if you were to estimate the conditional probabilities in a certain way (averaging within families, then averaging across families, rather than weighting each birth equally in the average), then you could come up with </a:t>
            </a:r>
            <a:r>
              <a:rPr lang="en-US" altLang="en-US" sz="2400" b="1" dirty="0" smtClean="0"/>
              <a:t>a biased estimate</a:t>
            </a:r>
            <a:r>
              <a:rPr lang="en-US" altLang="en-US" sz="2400" dirty="0" smtClean="0"/>
              <a:t>. And this sort of thing can be tricky; recall the error-filled work of Satoshi Kanazawa.”</a:t>
            </a:r>
          </a:p>
          <a:p>
            <a:pPr marL="0" indent="0">
              <a:spcBef>
                <a:spcPct val="0"/>
              </a:spcBef>
              <a:spcAft>
                <a:spcPts val="1200"/>
              </a:spcAft>
              <a:buNone/>
            </a:pPr>
            <a:r>
              <a:rPr lang="en-US" altLang="en-US" sz="1800" dirty="0" smtClean="0"/>
              <a:t>http://andrewgelman.com/2015/07/09/hey-guess-what-there-really-is-a-hot-hand/</a:t>
            </a:r>
          </a:p>
          <a:p>
            <a:pPr marL="0" indent="0">
              <a:spcBef>
                <a:spcPct val="0"/>
              </a:spcBef>
              <a:spcAft>
                <a:spcPts val="1200"/>
              </a:spcAft>
              <a:buNone/>
            </a:pPr>
            <a:endParaRPr lang="en-US" altLang="en-US" sz="1800" dirty="0" smtClean="0"/>
          </a:p>
          <a:p>
            <a:pPr marL="0" indent="0">
              <a:spcBef>
                <a:spcPct val="0"/>
              </a:spcBef>
              <a:spcAft>
                <a:spcPts val="1200"/>
              </a:spcAft>
              <a:buNone/>
            </a:pPr>
            <a:endParaRPr lang="en-US" altLang="en-US" sz="1800" dirty="0" smtClean="0"/>
          </a:p>
        </p:txBody>
      </p:sp>
      <p:sp>
        <p:nvSpPr>
          <p:cNvPr id="22532" name="Rectangle 3"/>
          <p:cNvSpPr>
            <a:spLocks noGrp="1" noChangeArrowheads="1"/>
          </p:cNvSpPr>
          <p:nvPr>
            <p:ph type="title" idx="4294967295"/>
          </p:nvPr>
        </p:nvSpPr>
        <p:spPr>
          <a:xfrm>
            <a:off x="319088" y="487363"/>
            <a:ext cx="8543925" cy="1066800"/>
          </a:xfrm>
        </p:spPr>
        <p:txBody>
          <a:bodyPr/>
          <a:lstStyle/>
          <a:p>
            <a:pPr>
              <a:lnSpc>
                <a:spcPct val="95000"/>
              </a:lnSpc>
            </a:pPr>
            <a:r>
              <a:rPr lang="en-US" altLang="en-US" b="0" dirty="0" smtClean="0">
                <a:latin typeface="Rockwell Extra Bold" panose="02060903040505020403" pitchFamily="18" charset="0"/>
              </a:rPr>
              <a:t>Andrew Gelman</a:t>
            </a:r>
            <a:br>
              <a:rPr lang="en-US" altLang="en-US" b="0" dirty="0" smtClean="0">
                <a:latin typeface="Rockwell Extra Bold" panose="02060903040505020403" pitchFamily="18" charset="0"/>
              </a:rPr>
            </a:br>
            <a:r>
              <a:rPr lang="en-US" altLang="en-US" b="0" dirty="0" smtClean="0">
                <a:latin typeface="Rockwell Extra Bold" panose="02060903040505020403" pitchFamily="18" charset="0"/>
              </a:rPr>
              <a:t>Why average by coin/player?</a:t>
            </a:r>
          </a:p>
        </p:txBody>
      </p:sp>
    </p:spTree>
    <p:extLst>
      <p:ext uri="{BB962C8B-B14F-4D97-AF65-F5344CB8AC3E}">
        <p14:creationId xmlns:p14="http://schemas.microsoft.com/office/powerpoint/2010/main" val="12652352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078F95BD-B8E0-4333-8E9E-FEDBFF0890E6}" type="slidenum">
              <a:rPr lang="en-US" altLang="en-US" sz="1400" smtClean="0">
                <a:latin typeface="Arial" panose="020B0604020202020204" pitchFamily="34" charset="0"/>
              </a:rPr>
              <a:pPr>
                <a:spcBef>
                  <a:spcPct val="0"/>
                </a:spcBef>
                <a:buFontTx/>
                <a:buNone/>
              </a:pPr>
              <a:t>8</a:t>
            </a:fld>
            <a:endParaRPr lang="en-US" altLang="en-US" sz="1400" b="0" smtClean="0">
              <a:latin typeface="Arial" panose="020B0604020202020204" pitchFamily="34" charset="0"/>
            </a:endParaRPr>
          </a:p>
        </p:txBody>
      </p:sp>
      <p:sp>
        <p:nvSpPr>
          <p:cNvPr id="38915" name="Rectangle 2"/>
          <p:cNvSpPr>
            <a:spLocks noGrp="1" noChangeArrowheads="1"/>
          </p:cNvSpPr>
          <p:nvPr>
            <p:ph type="title" idx="4294967295"/>
          </p:nvPr>
        </p:nvSpPr>
        <p:spPr/>
        <p:txBody>
          <a:bodyPr/>
          <a:lstStyle/>
          <a:p>
            <a:r>
              <a:rPr lang="en-US" altLang="en-US" sz="3200" b="0" dirty="0" smtClean="0">
                <a:latin typeface="Rockwell Extra Bold" panose="02060903040505020403" pitchFamily="18" charset="0"/>
              </a:rPr>
              <a:t>Two Kinds of Averages</a:t>
            </a:r>
          </a:p>
        </p:txBody>
      </p:sp>
      <p:sp>
        <p:nvSpPr>
          <p:cNvPr id="49156" name="Rectangle 3"/>
          <p:cNvSpPr>
            <a:spLocks noGrp="1" noChangeArrowheads="1"/>
          </p:cNvSpPr>
          <p:nvPr>
            <p:ph type="body" sz="half" idx="4294967295"/>
          </p:nvPr>
        </p:nvSpPr>
        <p:spPr>
          <a:xfrm>
            <a:off x="522288" y="1833563"/>
            <a:ext cx="8361362" cy="4852987"/>
          </a:xfrm>
        </p:spPr>
        <p:txBody>
          <a:bodyPr/>
          <a:lstStyle/>
          <a:p>
            <a:pPr marL="0" indent="0" algn="ctr" defTabSz="454025">
              <a:spcBef>
                <a:spcPct val="30000"/>
              </a:spcBef>
              <a:buFontTx/>
              <a:buNone/>
              <a:defRPr/>
            </a:pPr>
            <a:r>
              <a:rPr lang="en-US" altLang="en-US" sz="3000" dirty="0" smtClean="0"/>
              <a:t>Three students. Scores of 6, 8 and 10.</a:t>
            </a:r>
          </a:p>
          <a:p>
            <a:pPr marL="0" indent="0" algn="ctr" defTabSz="454025">
              <a:spcBef>
                <a:spcPct val="30000"/>
              </a:spcBef>
              <a:buFontTx/>
              <a:buNone/>
              <a:defRPr/>
            </a:pPr>
            <a:r>
              <a:rPr lang="en-US" altLang="en-US" sz="3000" dirty="0" smtClean="0"/>
              <a:t>Average student score </a:t>
            </a:r>
            <a:r>
              <a:rPr lang="en-US" altLang="en-US" sz="3000" b="1" dirty="0" smtClean="0"/>
              <a:t>by student</a:t>
            </a:r>
            <a:r>
              <a:rPr lang="en-US" altLang="en-US" sz="3000" dirty="0" smtClean="0"/>
              <a:t>:</a:t>
            </a:r>
          </a:p>
          <a:p>
            <a:pPr marL="0" indent="0" algn="ctr" defTabSz="454025">
              <a:spcBef>
                <a:spcPct val="30000"/>
              </a:spcBef>
              <a:buFontTx/>
              <a:buNone/>
              <a:defRPr/>
            </a:pPr>
            <a:endParaRPr lang="en-US" altLang="en-US" sz="3000" dirty="0"/>
          </a:p>
        </p:txBody>
      </p:sp>
      <p:sp>
        <p:nvSpPr>
          <p:cNvPr id="38917" name="Rectangle 4"/>
          <p:cNvSpPr>
            <a:spLocks noChangeArrowheads="1"/>
          </p:cNvSpPr>
          <p:nvPr/>
        </p:nvSpPr>
        <p:spPr bwMode="auto">
          <a:xfrm>
            <a:off x="0" y="33623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3" name="TextBox 2"/>
          <p:cNvSpPr txBox="1"/>
          <p:nvPr/>
        </p:nvSpPr>
        <p:spPr>
          <a:xfrm>
            <a:off x="334550" y="3589168"/>
            <a:ext cx="8400288" cy="2997744"/>
          </a:xfrm>
          <a:prstGeom prst="rect">
            <a:avLst/>
          </a:prstGeom>
          <a:noFill/>
        </p:spPr>
        <p:txBody>
          <a:bodyPr wrap="square" rtlCol="0">
            <a:spAutoFit/>
          </a:bodyPr>
          <a:lstStyle/>
          <a:p>
            <a:pPr marL="0" indent="0" algn="ctr" defTabSz="454025">
              <a:spcBef>
                <a:spcPct val="30000"/>
              </a:spcBef>
              <a:buFontTx/>
              <a:buNone/>
              <a:defRPr/>
            </a:pPr>
            <a:r>
              <a:rPr lang="en-US" altLang="en-US" sz="3200" dirty="0" smtClean="0"/>
              <a:t>If we group 2 students in one class, the 3</a:t>
            </a:r>
            <a:r>
              <a:rPr lang="en-US" altLang="en-US" sz="3200" baseline="30000" dirty="0" smtClean="0"/>
              <a:t>rd</a:t>
            </a:r>
            <a:r>
              <a:rPr lang="en-US" altLang="en-US" sz="3200" dirty="0" smtClean="0"/>
              <a:t> in a second class, average student scores </a:t>
            </a:r>
            <a:r>
              <a:rPr lang="en-US" altLang="en-US" sz="3200" b="1" dirty="0" smtClean="0"/>
              <a:t>by class</a:t>
            </a:r>
            <a:r>
              <a:rPr lang="en-US" altLang="en-US" sz="3200" dirty="0" smtClean="0"/>
              <a:t> can:</a:t>
            </a:r>
          </a:p>
          <a:p>
            <a:pPr marL="457200" indent="-457200" algn="ctr" defTabSz="454025">
              <a:spcBef>
                <a:spcPct val="30000"/>
              </a:spcBef>
              <a:buFont typeface="Arial" panose="020B0604020202020204" pitchFamily="34" charset="0"/>
              <a:buChar char="•"/>
              <a:defRPr/>
            </a:pPr>
            <a:r>
              <a:rPr lang="en-US" altLang="en-US" sz="3200" dirty="0" smtClean="0"/>
              <a:t>Increase (Put </a:t>
            </a:r>
            <a:r>
              <a:rPr lang="en-US" altLang="en-US" sz="3200" dirty="0"/>
              <a:t>two </a:t>
            </a:r>
            <a:r>
              <a:rPr lang="en-US" altLang="en-US" sz="3200" dirty="0" smtClean="0"/>
              <a:t>worst in one class): 8.5</a:t>
            </a:r>
          </a:p>
          <a:p>
            <a:pPr marL="457200" indent="-457200" algn="ctr" defTabSz="454025">
              <a:spcBef>
                <a:spcPct val="30000"/>
              </a:spcBef>
              <a:buFont typeface="Arial" panose="020B0604020202020204" pitchFamily="34" charset="0"/>
              <a:buChar char="•"/>
              <a:defRPr/>
            </a:pPr>
            <a:r>
              <a:rPr lang="en-US" altLang="en-US" sz="3200" dirty="0" smtClean="0"/>
              <a:t>Decrease (Put two best in one class):  7.5</a:t>
            </a:r>
          </a:p>
          <a:p>
            <a:pPr marL="457200" indent="-457200" algn="ctr" defTabSz="454025">
              <a:spcBef>
                <a:spcPct val="30000"/>
              </a:spcBef>
              <a:buFont typeface="Arial" panose="020B0604020202020204" pitchFamily="34" charset="0"/>
              <a:buChar char="•"/>
              <a:defRPr/>
            </a:pPr>
            <a:r>
              <a:rPr lang="en-US" altLang="en-US" sz="3200" dirty="0" smtClean="0"/>
              <a:t>Be same (Put top &amp; bottom in one class): 8 </a:t>
            </a:r>
          </a:p>
        </p:txBody>
      </p:sp>
      <p:sp>
        <p:nvSpPr>
          <p:cNvPr id="9" name="TextBox 8"/>
          <p:cNvSpPr txBox="1"/>
          <p:nvPr/>
        </p:nvSpPr>
        <p:spPr>
          <a:xfrm>
            <a:off x="6944534" y="2418978"/>
            <a:ext cx="1243140" cy="584775"/>
          </a:xfrm>
          <a:prstGeom prst="rect">
            <a:avLst/>
          </a:prstGeom>
          <a:noFill/>
        </p:spPr>
        <p:txBody>
          <a:bodyPr wrap="square" rtlCol="0">
            <a:spAutoFit/>
          </a:bodyPr>
          <a:lstStyle/>
          <a:p>
            <a:pPr marL="0" indent="0" algn="ctr" defTabSz="454025">
              <a:spcBef>
                <a:spcPct val="30000"/>
              </a:spcBef>
              <a:buFontTx/>
              <a:buNone/>
              <a:defRPr/>
            </a:pPr>
            <a:r>
              <a:rPr lang="en-US" altLang="en-US" sz="3200" dirty="0" smtClean="0"/>
              <a:t>8</a:t>
            </a:r>
            <a:endParaRPr lang="en-US" dirty="0"/>
          </a:p>
        </p:txBody>
      </p:sp>
    </p:spTree>
    <p:extLst>
      <p:ext uri="{BB962C8B-B14F-4D97-AF65-F5344CB8AC3E}">
        <p14:creationId xmlns:p14="http://schemas.microsoft.com/office/powerpoint/2010/main" val="41188862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078F95BD-B8E0-4333-8E9E-FEDBFF0890E6}" type="slidenum">
              <a:rPr lang="en-US" altLang="en-US" sz="1400" smtClean="0">
                <a:latin typeface="Arial" panose="020B0604020202020204" pitchFamily="34" charset="0"/>
              </a:rPr>
              <a:pPr>
                <a:spcBef>
                  <a:spcPct val="0"/>
                </a:spcBef>
                <a:buFontTx/>
                <a:buNone/>
              </a:pPr>
              <a:t>9</a:t>
            </a:fld>
            <a:endParaRPr lang="en-US" altLang="en-US" sz="1400" b="0" smtClean="0">
              <a:latin typeface="Arial" panose="020B0604020202020204" pitchFamily="34" charset="0"/>
            </a:endParaRPr>
          </a:p>
        </p:txBody>
      </p:sp>
      <p:sp>
        <p:nvSpPr>
          <p:cNvPr id="38915" name="Rectangle 2"/>
          <p:cNvSpPr>
            <a:spLocks noGrp="1" noChangeArrowheads="1"/>
          </p:cNvSpPr>
          <p:nvPr>
            <p:ph type="title" idx="4294967295"/>
          </p:nvPr>
        </p:nvSpPr>
        <p:spPr/>
        <p:txBody>
          <a:bodyPr/>
          <a:lstStyle/>
          <a:p>
            <a:r>
              <a:rPr lang="en-US" altLang="en-US" sz="3200" b="0" dirty="0" smtClean="0">
                <a:latin typeface="Rockwell Extra Bold" panose="02060903040505020403" pitchFamily="18" charset="0"/>
              </a:rPr>
              <a:t>Two Kinds of Averages</a:t>
            </a:r>
          </a:p>
        </p:txBody>
      </p:sp>
      <p:sp>
        <p:nvSpPr>
          <p:cNvPr id="49156" name="Rectangle 3"/>
          <p:cNvSpPr>
            <a:spLocks noGrp="1" noChangeArrowheads="1"/>
          </p:cNvSpPr>
          <p:nvPr>
            <p:ph type="body" sz="half" idx="4294967295"/>
          </p:nvPr>
        </p:nvSpPr>
        <p:spPr>
          <a:xfrm>
            <a:off x="522288" y="1833562"/>
            <a:ext cx="8361362" cy="4852987"/>
          </a:xfrm>
        </p:spPr>
        <p:txBody>
          <a:bodyPr/>
          <a:lstStyle/>
          <a:p>
            <a:pPr marL="0" indent="0" algn="ctr" defTabSz="454025">
              <a:spcBef>
                <a:spcPct val="30000"/>
              </a:spcBef>
              <a:buFontTx/>
              <a:buNone/>
              <a:defRPr/>
            </a:pPr>
            <a:r>
              <a:rPr lang="en-US" altLang="en-US" sz="3000" dirty="0" smtClean="0"/>
              <a:t>In computing chance of 2</a:t>
            </a:r>
            <a:r>
              <a:rPr lang="en-US" altLang="en-US" sz="3000" baseline="30000" dirty="0" smtClean="0"/>
              <a:t>nd</a:t>
            </a:r>
            <a:r>
              <a:rPr lang="en-US" altLang="en-US" sz="3000" dirty="0" smtClean="0"/>
              <a:t> head given 1</a:t>
            </a:r>
            <a:r>
              <a:rPr lang="en-US" altLang="en-US" sz="3000" baseline="30000" dirty="0" smtClean="0"/>
              <a:t>st</a:t>
            </a:r>
            <a:r>
              <a:rPr lang="en-US" altLang="en-US" sz="3000" dirty="0" smtClean="0"/>
              <a:t> head.</a:t>
            </a:r>
          </a:p>
          <a:p>
            <a:pPr marL="0" indent="0" algn="ctr" defTabSz="454025">
              <a:spcBef>
                <a:spcPct val="30000"/>
              </a:spcBef>
              <a:buFontTx/>
              <a:buNone/>
              <a:defRPr/>
            </a:pPr>
            <a:endParaRPr lang="en-US" altLang="en-US" sz="3000" dirty="0"/>
          </a:p>
        </p:txBody>
      </p:sp>
      <p:sp>
        <p:nvSpPr>
          <p:cNvPr id="38917" name="Rectangle 4"/>
          <p:cNvSpPr>
            <a:spLocks noChangeArrowheads="1"/>
          </p:cNvSpPr>
          <p:nvPr/>
        </p:nvSpPr>
        <p:spPr bwMode="auto">
          <a:xfrm>
            <a:off x="0" y="33623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3" name="TextBox 2"/>
          <p:cNvSpPr txBox="1"/>
          <p:nvPr/>
        </p:nvSpPr>
        <p:spPr>
          <a:xfrm>
            <a:off x="334550" y="4063780"/>
            <a:ext cx="8400288" cy="584775"/>
          </a:xfrm>
          <a:prstGeom prst="rect">
            <a:avLst/>
          </a:prstGeom>
          <a:noFill/>
        </p:spPr>
        <p:txBody>
          <a:bodyPr wrap="square" rtlCol="0">
            <a:spAutoFit/>
          </a:bodyPr>
          <a:lstStyle/>
          <a:p>
            <a:pPr marL="0" indent="0" algn="ctr" defTabSz="454025">
              <a:spcBef>
                <a:spcPct val="30000"/>
              </a:spcBef>
              <a:buFontTx/>
              <a:buNone/>
              <a:defRPr/>
            </a:pPr>
            <a:r>
              <a:rPr lang="en-US" altLang="en-US" sz="3200" dirty="0" smtClean="0"/>
              <a:t>Average chance by coin is 0.40</a:t>
            </a:r>
            <a:endParaRPr lang="en-US" altLang="en-US" sz="3200" dirty="0"/>
          </a:p>
        </p:txBody>
      </p:sp>
      <p:sp>
        <p:nvSpPr>
          <p:cNvPr id="8" name="TextBox 7"/>
          <p:cNvSpPr txBox="1"/>
          <p:nvPr/>
        </p:nvSpPr>
        <p:spPr>
          <a:xfrm>
            <a:off x="522288" y="5337917"/>
            <a:ext cx="7665386" cy="584775"/>
          </a:xfrm>
          <a:prstGeom prst="rect">
            <a:avLst/>
          </a:prstGeom>
          <a:noFill/>
        </p:spPr>
        <p:txBody>
          <a:bodyPr wrap="square" rtlCol="0">
            <a:spAutoFit/>
          </a:bodyPr>
          <a:lstStyle/>
          <a:p>
            <a:pPr marL="0" indent="0" algn="ctr" defTabSz="454025">
              <a:spcBef>
                <a:spcPct val="30000"/>
              </a:spcBef>
              <a:buFontTx/>
              <a:buNone/>
              <a:defRPr/>
            </a:pPr>
            <a:r>
              <a:rPr lang="en-US" altLang="en-US" sz="3200" dirty="0" smtClean="0"/>
              <a:t>Why average the per coin chances?</a:t>
            </a:r>
            <a:endParaRPr lang="en-US" dirty="0"/>
          </a:p>
        </p:txBody>
      </p:sp>
      <p:sp>
        <p:nvSpPr>
          <p:cNvPr id="9" name="TextBox 8"/>
          <p:cNvSpPr txBox="1"/>
          <p:nvPr/>
        </p:nvSpPr>
        <p:spPr>
          <a:xfrm>
            <a:off x="909730" y="2768684"/>
            <a:ext cx="6890502" cy="584775"/>
          </a:xfrm>
          <a:prstGeom prst="rect">
            <a:avLst/>
          </a:prstGeom>
          <a:noFill/>
        </p:spPr>
        <p:txBody>
          <a:bodyPr wrap="square" rtlCol="0">
            <a:spAutoFit/>
          </a:bodyPr>
          <a:lstStyle/>
          <a:p>
            <a:pPr marL="0" indent="0" algn="ctr" defTabSz="454025">
              <a:spcBef>
                <a:spcPct val="30000"/>
              </a:spcBef>
              <a:buFontTx/>
              <a:buNone/>
              <a:defRPr/>
            </a:pPr>
            <a:r>
              <a:rPr lang="en-US" altLang="en-US" sz="3200" dirty="0" smtClean="0"/>
              <a:t>Average chance by possible run is 0.500</a:t>
            </a:r>
            <a:endParaRPr lang="en-US" dirty="0"/>
          </a:p>
        </p:txBody>
      </p:sp>
    </p:spTree>
    <p:extLst>
      <p:ext uri="{BB962C8B-B14F-4D97-AF65-F5344CB8AC3E}">
        <p14:creationId xmlns:p14="http://schemas.microsoft.com/office/powerpoint/2010/main" val="35409568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9"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100370</TotalTime>
  <Words>1087</Words>
  <Application>Microsoft Office PowerPoint</Application>
  <PresentationFormat>Letter Paper (8.5x11 in)</PresentationFormat>
  <Paragraphs>212</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Rockwell Extra Bold</vt:lpstr>
      <vt:lpstr>Times New Roman</vt:lpstr>
      <vt:lpstr>Default Design</vt:lpstr>
      <vt:lpstr>Hot Hand: Better than Chance</vt:lpstr>
      <vt:lpstr>Miller &amp; Sanjurjo: Thesis</vt:lpstr>
      <vt:lpstr>You are may be ignorant,  but you are not stupid</vt:lpstr>
      <vt:lpstr>Andrew Gelman “There really is a hot hand”</vt:lpstr>
      <vt:lpstr>Four flips</vt:lpstr>
      <vt:lpstr>Chance of Run | Start of Run Three flips: 0.500 vs 0.417</vt:lpstr>
      <vt:lpstr>Andrew Gelman Why average by coin/player?</vt:lpstr>
      <vt:lpstr>Two Kinds of Averages</vt:lpstr>
      <vt:lpstr>Two Kinds of Averages</vt:lpstr>
      <vt:lpstr>Andrew Gelman Why average by coin/player?</vt:lpstr>
      <vt:lpstr>Miller &amp; Sanjurjo: Part II</vt:lpstr>
      <vt:lpstr>Conclusion</vt:lpstr>
      <vt:lpstr>Andrew Gelman “There really is a hot hand”</vt:lpstr>
      <vt:lpstr>Chance of 2nd Head  Given 1st head &amp; Room for 2nd</vt:lpstr>
      <vt:lpstr>Two Flips of a Fair Coin</vt:lpstr>
      <vt:lpstr>Miller &amp; Sanjurjo: Part I</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Log-Normal Income1</dc:title>
  <dc:subject>LogNormal Distributions</dc:subject>
  <dc:creator>Milo Schield</dc:creator>
  <cp:keywords>Statistical Literacy</cp:keywords>
  <cp:lastModifiedBy>Milo Schield</cp:lastModifiedBy>
  <cp:revision>1288</cp:revision>
  <cp:lastPrinted>2016-06-30T05:37:00Z</cp:lastPrinted>
  <dcterms:created xsi:type="dcterms:W3CDTF">1998-11-15T00:57:17Z</dcterms:created>
  <dcterms:modified xsi:type="dcterms:W3CDTF">2016-06-30T05:39:01Z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3</vt:i4>
  </property>
  <property fmtid="{D5CDD505-2E9C-101B-9397-08002B2CF9AE}" pid="7" name="MailAddress">
    <vt:lpwstr/>
  </property>
  <property fmtid="{D5CDD505-2E9C-101B-9397-08002B2CF9AE}" pid="8" name="HomePage">
    <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1</vt:i4>
  </property>
  <property fmtid="{D5CDD505-2E9C-101B-9397-08002B2CF9AE}" pid="21" name="OutputDir">
    <vt:lpwstr>C:\982Milo\PowerPt\BallaratTables</vt:lpwstr>
  </property>
</Properties>
</file>