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14" r:id="rId2"/>
    <p:sldId id="899" r:id="rId3"/>
    <p:sldId id="898" r:id="rId4"/>
    <p:sldId id="934" r:id="rId5"/>
    <p:sldId id="935" r:id="rId6"/>
    <p:sldId id="905" r:id="rId7"/>
    <p:sldId id="936" r:id="rId8"/>
    <p:sldId id="908" r:id="rId9"/>
    <p:sldId id="929" r:id="rId10"/>
    <p:sldId id="930" r:id="rId11"/>
    <p:sldId id="909" r:id="rId12"/>
    <p:sldId id="910" r:id="rId13"/>
    <p:sldId id="900" r:id="rId14"/>
    <p:sldId id="902" r:id="rId15"/>
    <p:sldId id="897" r:id="rId16"/>
    <p:sldId id="904" r:id="rId17"/>
    <p:sldId id="892" r:id="rId18"/>
    <p:sldId id="920" r:id="rId19"/>
    <p:sldId id="921" r:id="rId20"/>
    <p:sldId id="922" r:id="rId21"/>
    <p:sldId id="923" r:id="rId22"/>
    <p:sldId id="933" r:id="rId23"/>
    <p:sldId id="928" r:id="rId24"/>
    <p:sldId id="924" r:id="rId25"/>
    <p:sldId id="925" r:id="rId26"/>
    <p:sldId id="926" r:id="rId27"/>
    <p:sldId id="916" r:id="rId28"/>
    <p:sldId id="917" r:id="rId29"/>
    <p:sldId id="918" r:id="rId30"/>
    <p:sldId id="927" r:id="rId31"/>
    <p:sldId id="911" r:id="rId32"/>
    <p:sldId id="912" r:id="rId33"/>
    <p:sldId id="903" r:id="rId34"/>
    <p:sldId id="906" r:id="rId35"/>
    <p:sldId id="907" r:id="rId36"/>
    <p:sldId id="919" r:id="rId37"/>
    <p:sldId id="901" r:id="rId38"/>
    <p:sldId id="883" r:id="rId39"/>
    <p:sldId id="895" r:id="rId40"/>
    <p:sldId id="886" r:id="rId41"/>
    <p:sldId id="885" r:id="rId42"/>
    <p:sldId id="868" r:id="rId43"/>
    <p:sldId id="888" r:id="rId44"/>
    <p:sldId id="889" r:id="rId45"/>
    <p:sldId id="882" r:id="rId46"/>
    <p:sldId id="887" r:id="rId47"/>
    <p:sldId id="896" r:id="rId48"/>
    <p:sldId id="881" r:id="rId49"/>
    <p:sldId id="812" r:id="rId50"/>
    <p:sldId id="913" r:id="rId51"/>
    <p:sldId id="931" r:id="rId52"/>
    <p:sldId id="932" r:id="rId53"/>
  </p:sldIdLst>
  <p:sldSz cx="9144000" cy="6858000" type="letter"/>
  <p:notesSz cx="6950075" cy="9236075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7432" autoAdjust="0"/>
  </p:normalViewPr>
  <p:slideViewPr>
    <p:cSldViewPr snapToGrid="0">
      <p:cViewPr varScale="1">
        <p:scale>
          <a:sx n="98" d="100"/>
          <a:sy n="98" d="100"/>
        </p:scale>
        <p:origin x="15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642" y="72"/>
      </p:cViewPr>
      <p:guideLst>
        <p:guide orient="horz" pos="2910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908" y="256564"/>
            <a:ext cx="2686217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>
            <a:lvl1pPr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 dirty="0" smtClean="0"/>
              <a:t>1. Understanding Social Statistics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4357" y="195479"/>
            <a:ext cx="279179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>
            <a:lvl1pPr algn="r"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 dirty="0" smtClean="0"/>
              <a:t>V0d  </a:t>
            </a:r>
            <a:r>
              <a:rPr lang="en-US" altLang="en-US" dirty="0"/>
              <a:t>7</a:t>
            </a:r>
            <a:r>
              <a:rPr lang="en-US" altLang="en-US" dirty="0" smtClean="0"/>
              <a:t>/1/2016</a:t>
            </a:r>
            <a:endParaRPr lang="en-US" alt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8223" y="8649664"/>
            <a:ext cx="4321173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b" anchorCtr="0" compatLnSpc="1">
            <a:prstTxWarp prst="textNoShape">
              <a:avLst/>
            </a:prstTxWarp>
          </a:bodyPr>
          <a:lstStyle>
            <a:lvl1pPr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 dirty="0" smtClean="0"/>
              <a:t>www.StatLit.org/pdf/2016-Schield-IASE-1Slides.pdf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14527" y="8652718"/>
            <a:ext cx="1294089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b" anchorCtr="0" compatLnSpc="1">
            <a:prstTxWarp prst="textNoShape">
              <a:avLst/>
            </a:prstTxWarp>
          </a:bodyPr>
          <a:lstStyle>
            <a:lvl1pPr algn="r"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/>
              <a:t>Page </a:t>
            </a:r>
            <a:fld id="{FC1EE6B5-FBD1-44D8-B807-AA790ACC5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0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>
            <a:lvl1pPr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>
            <a:lvl1pPr algn="r"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/>
              <a:t>1 March 20132013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2238" y="4387448"/>
            <a:ext cx="5482536" cy="430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b" anchorCtr="0" compatLnSpc="1">
            <a:prstTxWarp prst="textNoShape">
              <a:avLst/>
            </a:prstTxWarp>
          </a:bodyPr>
          <a:lstStyle>
            <a:lvl1pPr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7" rIns="92916" bIns="46457" numCol="1" anchor="b" anchorCtr="0" compatLnSpc="1">
            <a:prstTxWarp prst="textNoShape">
              <a:avLst/>
            </a:prstTxWarp>
          </a:bodyPr>
          <a:lstStyle>
            <a:lvl1pPr algn="r" defTabSz="929782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B370EAD3-75AD-482E-9F4F-4255BB375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046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068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aseline="0" dirty="0" smtClean="0"/>
              <a:t>First big idea: Statistical educators at JSM are an extremely biased sample compared to their </a:t>
            </a:r>
            <a:r>
              <a:rPr lang="en-US" altLang="en-US" baseline="0" smtClean="0"/>
              <a:t>student abilities and majors.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53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61871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Adding Context to Introductory StatisticsClinical Trials vs. Causal HeterogeneityStatistical Literacy: Confounding2008 StatLit Skills Survey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22 May 201329 July, 2012Dec 10, 2010Fall 2008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2013-Schield-ASA-TC6up.pdf2012Schield-ASA6up.pdf2010SchieldUST6up.pdf2008SchieldSkillsSurvey6up.pdf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C7351-FFFB-411C-B0AA-329423D54FB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9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/>
          <a:lstStyle/>
          <a:p>
            <a:pPr defTabSz="923503">
              <a:defRPr/>
            </a:pPr>
            <a:r>
              <a:rPr lang="en-US" sz="1200"/>
              <a:t>Clinical Trials vs. Causal HeterogeneityStatistical Literacy: Confounding2008 StatLit Skills Survey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/>
          <a:lstStyle/>
          <a:p>
            <a:pPr algn="r" defTabSz="923503">
              <a:defRPr/>
            </a:pPr>
            <a:r>
              <a:rPr lang="en-US" sz="1200"/>
              <a:t>29 July, 2012Dec 10, 2010Fall 2008</a:t>
            </a:r>
          </a:p>
        </p:txBody>
      </p:sp>
      <p:sp>
        <p:nvSpPr>
          <p:cNvPr id="40964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 anchor="b"/>
          <a:lstStyle/>
          <a:p>
            <a:pPr defTabSz="923503">
              <a:defRPr/>
            </a:pPr>
            <a:r>
              <a:rPr lang="en-US" sz="1200"/>
              <a:t>2012Schield-ASA6up.pdf2010SchieldUST6up.pdf2008SchieldSkillsSurvey6up.pdf</a:t>
            </a: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4D1FB81F-2480-4323-BF8B-0193694CBC40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870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Statistical Literacy: Confounding2008 StatLit Skills Survey</a:t>
            </a:r>
          </a:p>
        </p:txBody>
      </p:sp>
      <p:sp>
        <p:nvSpPr>
          <p:cNvPr id="87047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/>
              <a:t>Dec 10, 2010Fall 2008</a:t>
            </a:r>
          </a:p>
        </p:txBody>
      </p:sp>
      <p:sp>
        <p:nvSpPr>
          <p:cNvPr id="87048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2010SchieldUST6up.pdf2008SchieldSkillsSurvey6up.pdf</a:t>
            </a:r>
          </a:p>
        </p:txBody>
      </p:sp>
      <p:sp>
        <p:nvSpPr>
          <p:cNvPr id="87049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AEE93539-820B-44DF-97EA-94E596E1E50E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870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2008 StatLit Skills Survey</a:t>
            </a:r>
          </a:p>
        </p:txBody>
      </p:sp>
      <p:sp>
        <p:nvSpPr>
          <p:cNvPr id="87051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/>
              <a:t>Fall 2008</a:t>
            </a:r>
          </a:p>
        </p:txBody>
      </p:sp>
      <p:sp>
        <p:nvSpPr>
          <p:cNvPr id="87052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2008SchieldSkillsSurvey6up.pdf</a:t>
            </a:r>
          </a:p>
        </p:txBody>
      </p:sp>
      <p:sp>
        <p:nvSpPr>
          <p:cNvPr id="87053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F07394A5-2477-4F35-920D-26EF624CF8EB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87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/>
              <a:t>We have the top and bottom of this pyramid.</a:t>
            </a:r>
          </a:p>
          <a:p>
            <a:r>
              <a:rPr lang="en-US" altLang="en-US" sz="1100"/>
              <a:t>The Top:  We know where we are headed.  We are clear on our goal. </a:t>
            </a:r>
          </a:p>
          <a:p>
            <a:r>
              <a:rPr lang="en-US" altLang="en-US" sz="1100"/>
              <a:t>Our common goal is to see quantitative literacy grow.</a:t>
            </a:r>
          </a:p>
          <a:p>
            <a:endParaRPr lang="en-US" altLang="en-US" sz="1100"/>
          </a:p>
          <a:p>
            <a:endParaRPr lang="en-US" altLang="en-US" sz="1100"/>
          </a:p>
          <a:p>
            <a:r>
              <a:rPr lang="en-US" altLang="en-US" sz="1100"/>
              <a:t>The bottom: We have the foundation.</a:t>
            </a:r>
          </a:p>
          <a:p>
            <a:r>
              <a:rPr lang="en-US" altLang="en-US" sz="1100"/>
              <a:t>The need for quantitative literacy has been documented. </a:t>
            </a:r>
          </a:p>
          <a:p>
            <a:r>
              <a:rPr lang="en-US" altLang="en-US" sz="1100"/>
              <a:t>The books by Steen and Madison have documented this very clearly.</a:t>
            </a:r>
          </a:p>
          <a:p>
            <a:endParaRPr lang="en-US" altLang="en-US" sz="1100"/>
          </a:p>
          <a:p>
            <a:r>
              <a:rPr lang="en-US" altLang="en-US" sz="1100"/>
              <a:t>So, we have the foundation and we know where we are headed.</a:t>
            </a:r>
          </a:p>
          <a:p>
            <a:r>
              <a:rPr lang="en-US" altLang="en-US" sz="1100"/>
              <a:t>-------------------------------------</a:t>
            </a:r>
          </a:p>
          <a:p>
            <a:r>
              <a:rPr lang="en-US" altLang="en-US" sz="1100"/>
              <a:t>To support an interdisciplinary area, college-wide support is necessary.</a:t>
            </a:r>
          </a:p>
          <a:p>
            <a:r>
              <a:rPr lang="en-US" altLang="en-US" sz="1100"/>
              <a:t>To obtain college-wide support, the subject must have wide faculty support.</a:t>
            </a:r>
          </a:p>
          <a:p>
            <a:r>
              <a:rPr lang="en-US" altLang="en-US" sz="1100"/>
              <a:t>And in today’s climate, it must be assessable.</a:t>
            </a:r>
          </a:p>
          <a:p>
            <a:endParaRPr lang="en-US" altLang="en-US" sz="1100"/>
          </a:p>
          <a:p>
            <a:r>
              <a:rPr lang="en-US" altLang="en-US" sz="110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999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Adding Context to Introductory StatisticsClinical Trials vs. Causal HeterogeneityStatistical Literacy: Confounding2008 StatLit Skills Survey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22 May 201329 July, 2012Dec 10, 2010Fall 2008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2013-Schield-ASA-TC6up.pdf2012Schield-ASA6up.pdf2010SchieldUST6up.pdf2008SchieldSkillsSurvey6up.pdf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A550E-C15F-43B7-BF43-AE782B75AB9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09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/>
          <a:lstStyle/>
          <a:p>
            <a:pPr defTabSz="923503">
              <a:defRPr/>
            </a:pPr>
            <a:r>
              <a:rPr lang="en-US" sz="1200"/>
              <a:t>Clinical Trials vs. Causal HeterogeneityStatistical Literacy: Confounding2008 StatLit Skills Survey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/>
          <a:lstStyle/>
          <a:p>
            <a:pPr algn="r" defTabSz="923503">
              <a:defRPr/>
            </a:pPr>
            <a:r>
              <a:rPr lang="en-US" sz="1200"/>
              <a:t>29 July, 2012Dec 10, 2010Fall 2008</a:t>
            </a:r>
          </a:p>
        </p:txBody>
      </p:sp>
      <p:sp>
        <p:nvSpPr>
          <p:cNvPr id="40964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 anchor="b"/>
          <a:lstStyle/>
          <a:p>
            <a:pPr defTabSz="923503">
              <a:defRPr/>
            </a:pPr>
            <a:r>
              <a:rPr lang="en-US" sz="1200"/>
              <a:t>2012Schield-ASA6up.pdf2010SchieldUST6up.pdf2008SchieldSkillsSurvey6up.pdf</a:t>
            </a: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D8E97ABB-CDBE-493E-9F82-A6400511460B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911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Statistical Literacy: Confounding2008 StatLit Skills Survey</a:t>
            </a:r>
          </a:p>
        </p:txBody>
      </p:sp>
      <p:sp>
        <p:nvSpPr>
          <p:cNvPr id="91143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/>
              <a:t>Dec 10, 2010Fall 2008</a:t>
            </a:r>
          </a:p>
        </p:txBody>
      </p:sp>
      <p:sp>
        <p:nvSpPr>
          <p:cNvPr id="91144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2010SchieldUST6up.pdf2008SchieldSkillsSurvey6up.pdf</a:t>
            </a:r>
          </a:p>
        </p:txBody>
      </p:sp>
      <p:sp>
        <p:nvSpPr>
          <p:cNvPr id="91145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B7B8AD57-CDA7-4536-8B3D-15151175B97D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911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2008 StatLit Skills Survey</a:t>
            </a:r>
          </a:p>
        </p:txBody>
      </p:sp>
      <p:sp>
        <p:nvSpPr>
          <p:cNvPr id="91147" name="Rectangle 3"/>
          <p:cNvSpPr txBox="1">
            <a:spLocks noGrp="1" noChangeArrowheads="1"/>
          </p:cNvSpPr>
          <p:nvPr/>
        </p:nvSpPr>
        <p:spPr bwMode="auto">
          <a:xfrm>
            <a:off x="3938075" y="0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/>
              <a:t>Fall 2008</a:t>
            </a:r>
          </a:p>
        </p:txBody>
      </p:sp>
      <p:sp>
        <p:nvSpPr>
          <p:cNvPr id="91148" name="Rectangle 6"/>
          <p:cNvSpPr txBox="1">
            <a:spLocks noGrp="1" noChangeArrowheads="1"/>
          </p:cNvSpPr>
          <p:nvPr/>
        </p:nvSpPr>
        <p:spPr bwMode="auto">
          <a:xfrm>
            <a:off x="0" y="877488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2008SchieldSkillsSurvey6up.pdf</a:t>
            </a:r>
          </a:p>
        </p:txBody>
      </p:sp>
      <p:sp>
        <p:nvSpPr>
          <p:cNvPr id="91149" name="Rectangle 7"/>
          <p:cNvSpPr txBox="1">
            <a:spLocks noGrp="1" noChangeArrowheads="1"/>
          </p:cNvSpPr>
          <p:nvPr/>
        </p:nvSpPr>
        <p:spPr bwMode="auto">
          <a:xfrm>
            <a:off x="3938075" y="877488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59FBDF56-8A96-444F-B28D-B2AC008E10BD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91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/>
              <a:t>We have the top and bottom of this pyramid.</a:t>
            </a:r>
          </a:p>
          <a:p>
            <a:r>
              <a:rPr lang="en-US" altLang="en-US" sz="1100"/>
              <a:t>The Top:  We know where we are headed.  We are clear on our goal. </a:t>
            </a:r>
          </a:p>
          <a:p>
            <a:r>
              <a:rPr lang="en-US" altLang="en-US" sz="1100"/>
              <a:t>Our common goal is to see quantitative literacy grow.</a:t>
            </a:r>
          </a:p>
          <a:p>
            <a:endParaRPr lang="en-US" altLang="en-US" sz="1100"/>
          </a:p>
          <a:p>
            <a:endParaRPr lang="en-US" altLang="en-US" sz="1100"/>
          </a:p>
          <a:p>
            <a:r>
              <a:rPr lang="en-US" altLang="en-US" sz="1100"/>
              <a:t>The bottom: We have the foundation.</a:t>
            </a:r>
          </a:p>
          <a:p>
            <a:r>
              <a:rPr lang="en-US" altLang="en-US" sz="1100"/>
              <a:t>The need for quantitative literacy has been documented. </a:t>
            </a:r>
          </a:p>
          <a:p>
            <a:r>
              <a:rPr lang="en-US" altLang="en-US" sz="1100"/>
              <a:t>The books by Steen and Madison have documented this very clearly.</a:t>
            </a:r>
          </a:p>
          <a:p>
            <a:endParaRPr lang="en-US" altLang="en-US" sz="1100"/>
          </a:p>
          <a:p>
            <a:r>
              <a:rPr lang="en-US" altLang="en-US" sz="1100"/>
              <a:t>So, we have the foundation and we know where we are headed.</a:t>
            </a:r>
          </a:p>
          <a:p>
            <a:r>
              <a:rPr lang="en-US" altLang="en-US" sz="1100"/>
              <a:t>-------------------------------------</a:t>
            </a:r>
          </a:p>
          <a:p>
            <a:r>
              <a:rPr lang="en-US" altLang="en-US" sz="1100"/>
              <a:t>To support an interdisciplinary area, college-wide support is necessary.</a:t>
            </a:r>
          </a:p>
          <a:p>
            <a:r>
              <a:rPr lang="en-US" altLang="en-US" sz="1100"/>
              <a:t>To obtain college-wide support, the subject must have wide faculty support.</a:t>
            </a:r>
          </a:p>
          <a:p>
            <a:r>
              <a:rPr lang="en-US" altLang="en-US" sz="1100"/>
              <a:t>And in today’s climate, it must be assessable.</a:t>
            </a:r>
          </a:p>
          <a:p>
            <a:endParaRPr lang="en-US" altLang="en-US" sz="1100"/>
          </a:p>
          <a:p>
            <a:r>
              <a:rPr lang="en-US" altLang="en-US" sz="110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8427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241269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039255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901387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646476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925230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6450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827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6450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700" dirty="0" smtClean="0"/>
              <a:t>We tend to represent the top 10% of SAT scores; we are not representative of most college students.</a:t>
            </a:r>
          </a:p>
          <a:p>
            <a:r>
              <a:rPr lang="en-US" altLang="en-US" sz="1700" dirty="0" smtClean="0"/>
              <a:t>We tend to teach at the higher-end institutions; our students are not representative of most college students.</a:t>
            </a:r>
          </a:p>
          <a:p>
            <a:r>
              <a:rPr lang="en-US" altLang="en-US" sz="1700" dirty="0" smtClean="0"/>
              <a:t>My audience is at the 60</a:t>
            </a:r>
            <a:r>
              <a:rPr lang="en-US" altLang="en-US" sz="1700" baseline="30000" dirty="0" smtClean="0"/>
              <a:t>th</a:t>
            </a:r>
            <a:r>
              <a:rPr lang="en-US" altLang="en-US" sz="1700" dirty="0" smtClean="0"/>
              <a:t> to 80</a:t>
            </a:r>
            <a:r>
              <a:rPr lang="en-US" altLang="en-US" sz="1700" baseline="30000" dirty="0" smtClean="0"/>
              <a:t>th</a:t>
            </a:r>
            <a:r>
              <a:rPr lang="en-US" altLang="en-US" sz="1700" dirty="0" smtClean="0"/>
              <a:t> percentile. 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02027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2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2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068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2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aseline="0" dirty="0" smtClean="0"/>
              <a:t>First big idea: Statistical educators at JSM are an extremely biased sample compared to their </a:t>
            </a:r>
            <a:r>
              <a:rPr lang="en-US" altLang="en-US" baseline="0" smtClean="0"/>
              <a:t>student abilities and majors.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2166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6450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764614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6450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109792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6450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62184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6450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4294094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F24ED-FA7B-471D-87B0-902EC9C5D72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0418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Teaching Teachers Statistical Literacy OnlineTeaching Teachers Statistical Literacy OnlineStatistical Literacy Using Odysseys2Sense2008 StatLit Skills Survey</a:t>
            </a:r>
          </a:p>
        </p:txBody>
      </p:sp>
      <p:sp>
        <p:nvSpPr>
          <p:cNvPr id="60419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October 201115 October 2011Jan 7, 2011Fall 2008</a:t>
            </a:r>
          </a:p>
        </p:txBody>
      </p:sp>
      <p:sp>
        <p:nvSpPr>
          <p:cNvPr id="60420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2011SchieldNNN6up.pdf2011SchieldNNN6up.pdf2011SchieldMAA6up.pdf2008SchieldSkillsSurvey6up.pdf</a:t>
            </a:r>
          </a:p>
        </p:txBody>
      </p:sp>
      <p:sp>
        <p:nvSpPr>
          <p:cNvPr id="60421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64C3D3C8-5DBC-429C-B249-A675DB6DD9FF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24</a:t>
            </a:fld>
            <a:endParaRPr lang="en-US" altLang="en-US" sz="1100"/>
          </a:p>
        </p:txBody>
      </p:sp>
      <p:sp>
        <p:nvSpPr>
          <p:cNvPr id="60422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8" tIns="46204" rIns="92408" bIns="46204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/>
              <a:t>Statistical Literacy at AugsburgSocial Construction of Rankings</a:t>
            </a:r>
          </a:p>
        </p:txBody>
      </p:sp>
      <p:sp>
        <p:nvSpPr>
          <p:cNvPr id="60423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8" tIns="46204" rIns="92408" bIns="46204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100"/>
              <a:t>9 Oct 20108/4/2010</a:t>
            </a:r>
          </a:p>
        </p:txBody>
      </p:sp>
      <p:sp>
        <p:nvSpPr>
          <p:cNvPr id="60424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8" tIns="46204" rIns="92408" bIns="46204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/>
              <a:t>www.StatLit.org/pdf/2010SchieldAugsburg6up.pdfwww.StatLit.org/pdf/2010SchieldASA6up.pdf</a:t>
            </a:r>
          </a:p>
        </p:txBody>
      </p:sp>
      <p:sp>
        <p:nvSpPr>
          <p:cNvPr id="60425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8" tIns="46204" rIns="92408" bIns="46204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2623405-46D5-4BAE-BD86-EDEF4E8798EC}" type="slidenum">
              <a:rPr lang="en-US" altLang="en-US" sz="1100"/>
              <a:pPr algn="r">
                <a:spcBef>
                  <a:spcPct val="0"/>
                </a:spcBef>
              </a:pPr>
              <a:t>24</a:t>
            </a:fld>
            <a:endParaRPr lang="en-US" altLang="en-US" sz="1100"/>
          </a:p>
        </p:txBody>
      </p:sp>
      <p:sp>
        <p:nvSpPr>
          <p:cNvPr id="60426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/>
              <a:t>Social Construction of Rankings</a:t>
            </a:r>
          </a:p>
        </p:txBody>
      </p:sp>
      <p:sp>
        <p:nvSpPr>
          <p:cNvPr id="60427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100"/>
              <a:t>8/4/2010</a:t>
            </a:r>
          </a:p>
        </p:txBody>
      </p:sp>
      <p:sp>
        <p:nvSpPr>
          <p:cNvPr id="60428" name="Rectangle 6"/>
          <p:cNvSpPr txBox="1">
            <a:spLocks noGrp="1" noChangeArrowheads="1"/>
          </p:cNvSpPr>
          <p:nvPr/>
        </p:nvSpPr>
        <p:spPr bwMode="auto">
          <a:xfrm>
            <a:off x="0" y="8774886"/>
            <a:ext cx="384456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/>
              <a:t>www.StatLit.org/pdf/2010SchieldASA6up.pdf</a:t>
            </a:r>
          </a:p>
        </p:txBody>
      </p:sp>
      <p:sp>
        <p:nvSpPr>
          <p:cNvPr id="60429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429BE8B-734A-4408-930C-98A9F493B431}" type="slidenum">
              <a:rPr lang="en-US" altLang="en-US" sz="1100"/>
              <a:pPr algn="r"/>
              <a:t>24</a:t>
            </a:fld>
            <a:endParaRPr lang="en-US" altLang="en-US" sz="1100"/>
          </a:p>
        </p:txBody>
      </p:sp>
      <p:sp>
        <p:nvSpPr>
          <p:cNvPr id="60430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/>
              <a:t>2008 StatLit Skills Survey</a:t>
            </a:r>
          </a:p>
        </p:txBody>
      </p:sp>
      <p:sp>
        <p:nvSpPr>
          <p:cNvPr id="60431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100"/>
              <a:t>Fall 2008</a:t>
            </a:r>
          </a:p>
        </p:txBody>
      </p:sp>
      <p:sp>
        <p:nvSpPr>
          <p:cNvPr id="60432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/>
              <a:t>2008SchieldSkillsSurvey6up.pdf</a:t>
            </a:r>
          </a:p>
        </p:txBody>
      </p:sp>
      <p:sp>
        <p:nvSpPr>
          <p:cNvPr id="60433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644322-FF47-4E31-BEA4-F5C45A57A5B5}" type="slidenum">
              <a:rPr lang="en-US" altLang="en-US" sz="1100"/>
              <a:pPr algn="r"/>
              <a:t>24</a:t>
            </a:fld>
            <a:endParaRPr lang="en-US" altLang="en-US" sz="1100"/>
          </a:p>
        </p:txBody>
      </p:sp>
      <p:sp>
        <p:nvSpPr>
          <p:cNvPr id="6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4388" y="693738"/>
            <a:ext cx="2952750" cy="2216150"/>
          </a:xfrm>
          <a:ln/>
        </p:spPr>
      </p:sp>
      <p:sp>
        <p:nvSpPr>
          <p:cNvPr id="60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/>
              <a:t>We have the top and bottom of this pyramid.</a:t>
            </a:r>
          </a:p>
          <a:p>
            <a:r>
              <a:rPr lang="en-US" altLang="en-US" sz="1100"/>
              <a:t>The Top:  We know where we are headed.  We are clear on our goal. </a:t>
            </a:r>
          </a:p>
          <a:p>
            <a:r>
              <a:rPr lang="en-US" altLang="en-US" sz="1100"/>
              <a:t>Our common goal is to see quantitative literacy grow.</a:t>
            </a:r>
          </a:p>
          <a:p>
            <a:endParaRPr lang="en-US" altLang="en-US" sz="1100"/>
          </a:p>
          <a:p>
            <a:endParaRPr lang="en-US" altLang="en-US" sz="1100"/>
          </a:p>
          <a:p>
            <a:r>
              <a:rPr lang="en-US" altLang="en-US" sz="1100"/>
              <a:t>The bottom: We have the foundation.</a:t>
            </a:r>
          </a:p>
          <a:p>
            <a:r>
              <a:rPr lang="en-US" altLang="en-US" sz="1100"/>
              <a:t>The need for quantitative literacy has been documented. </a:t>
            </a:r>
          </a:p>
          <a:p>
            <a:r>
              <a:rPr lang="en-US" altLang="en-US" sz="1100"/>
              <a:t>The books by Steen and Madison have documented this very clearly.</a:t>
            </a:r>
          </a:p>
          <a:p>
            <a:endParaRPr lang="en-US" altLang="en-US" sz="1100"/>
          </a:p>
          <a:p>
            <a:r>
              <a:rPr lang="en-US" altLang="en-US" sz="1100"/>
              <a:t>So, we have the foundation and we know where we are headed.</a:t>
            </a:r>
          </a:p>
          <a:p>
            <a:r>
              <a:rPr lang="en-US" altLang="en-US" sz="1100"/>
              <a:t>-------------------------------------</a:t>
            </a:r>
          </a:p>
          <a:p>
            <a:r>
              <a:rPr lang="en-US" altLang="en-US" sz="1100"/>
              <a:t>To support an interdisciplinary area, college-wide support is necessary.</a:t>
            </a:r>
          </a:p>
          <a:p>
            <a:r>
              <a:rPr lang="en-US" altLang="en-US" sz="1100"/>
              <a:t>To obtain college-wide support, the subject must have wide faculty support.</a:t>
            </a:r>
          </a:p>
          <a:p>
            <a:r>
              <a:rPr lang="en-US" altLang="en-US" sz="1100"/>
              <a:t>And in today’s climate, it must be assessable.</a:t>
            </a:r>
          </a:p>
          <a:p>
            <a:endParaRPr lang="en-US" altLang="en-US" sz="1100"/>
          </a:p>
          <a:p>
            <a:r>
              <a:rPr lang="en-US" altLang="en-US" sz="110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048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F24ED-FA7B-471D-87B0-902EC9C5D72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0418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Teaching Teachers Statistical Literacy OnlineTeaching Teachers Statistical Literacy OnlineStatistical Literacy Using Odysseys2Sense2008 StatLit Skills Survey</a:t>
            </a:r>
          </a:p>
        </p:txBody>
      </p:sp>
      <p:sp>
        <p:nvSpPr>
          <p:cNvPr id="60419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October 201115 October 2011Jan 7, 2011Fall 2008</a:t>
            </a:r>
          </a:p>
        </p:txBody>
      </p:sp>
      <p:sp>
        <p:nvSpPr>
          <p:cNvPr id="60420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2011SchieldNNN6up.pdf2011SchieldNNN6up.pdf2011SchieldMAA6up.pdf2008SchieldSkillsSurvey6up.pdf</a:t>
            </a:r>
          </a:p>
        </p:txBody>
      </p:sp>
      <p:sp>
        <p:nvSpPr>
          <p:cNvPr id="60421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64C3D3C8-5DBC-429C-B249-A675DB6DD9FF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25</a:t>
            </a:fld>
            <a:endParaRPr lang="en-US" altLang="en-US" sz="1100"/>
          </a:p>
        </p:txBody>
      </p:sp>
      <p:sp>
        <p:nvSpPr>
          <p:cNvPr id="60422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8" tIns="46204" rIns="92408" bIns="46204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/>
              <a:t>Statistical Literacy at AugsburgSocial Construction of Rankings</a:t>
            </a:r>
          </a:p>
        </p:txBody>
      </p:sp>
      <p:sp>
        <p:nvSpPr>
          <p:cNvPr id="60423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8" tIns="46204" rIns="92408" bIns="46204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100"/>
              <a:t>9 Oct 20108/4/2010</a:t>
            </a:r>
          </a:p>
        </p:txBody>
      </p:sp>
      <p:sp>
        <p:nvSpPr>
          <p:cNvPr id="60424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8" tIns="46204" rIns="92408" bIns="46204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/>
              <a:t>www.StatLit.org/pdf/2010SchieldAugsburg6up.pdfwww.StatLit.org/pdf/2010SchieldASA6up.pdf</a:t>
            </a:r>
          </a:p>
        </p:txBody>
      </p:sp>
      <p:sp>
        <p:nvSpPr>
          <p:cNvPr id="60425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8" tIns="46204" rIns="92408" bIns="46204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2623405-46D5-4BAE-BD86-EDEF4E8798EC}" type="slidenum">
              <a:rPr lang="en-US" altLang="en-US" sz="1100"/>
              <a:pPr algn="r">
                <a:spcBef>
                  <a:spcPct val="0"/>
                </a:spcBef>
              </a:pPr>
              <a:t>25</a:t>
            </a:fld>
            <a:endParaRPr lang="en-US" altLang="en-US" sz="1100"/>
          </a:p>
        </p:txBody>
      </p:sp>
      <p:sp>
        <p:nvSpPr>
          <p:cNvPr id="60426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/>
              <a:t>Social Construction of Rankings</a:t>
            </a:r>
          </a:p>
        </p:txBody>
      </p:sp>
      <p:sp>
        <p:nvSpPr>
          <p:cNvPr id="60427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100"/>
              <a:t>8/4/2010</a:t>
            </a:r>
          </a:p>
        </p:txBody>
      </p:sp>
      <p:sp>
        <p:nvSpPr>
          <p:cNvPr id="60428" name="Rectangle 6"/>
          <p:cNvSpPr txBox="1">
            <a:spLocks noGrp="1" noChangeArrowheads="1"/>
          </p:cNvSpPr>
          <p:nvPr/>
        </p:nvSpPr>
        <p:spPr bwMode="auto">
          <a:xfrm>
            <a:off x="0" y="8774886"/>
            <a:ext cx="384456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/>
              <a:t>www.StatLit.org/pdf/2010SchieldASA6up.pdf</a:t>
            </a:r>
          </a:p>
        </p:txBody>
      </p:sp>
      <p:sp>
        <p:nvSpPr>
          <p:cNvPr id="60429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429BE8B-734A-4408-930C-98A9F493B431}" type="slidenum">
              <a:rPr lang="en-US" altLang="en-US" sz="1100"/>
              <a:pPr algn="r"/>
              <a:t>25</a:t>
            </a:fld>
            <a:endParaRPr lang="en-US" altLang="en-US" sz="1100"/>
          </a:p>
        </p:txBody>
      </p:sp>
      <p:sp>
        <p:nvSpPr>
          <p:cNvPr id="60430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/>
              <a:t>2008 StatLit Skills Survey</a:t>
            </a:r>
          </a:p>
        </p:txBody>
      </p:sp>
      <p:sp>
        <p:nvSpPr>
          <p:cNvPr id="60431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100"/>
              <a:t>Fall 2008</a:t>
            </a:r>
          </a:p>
        </p:txBody>
      </p:sp>
      <p:sp>
        <p:nvSpPr>
          <p:cNvPr id="60432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/>
              <a:t>2008SchieldSkillsSurvey6up.pdf</a:t>
            </a:r>
          </a:p>
        </p:txBody>
      </p:sp>
      <p:sp>
        <p:nvSpPr>
          <p:cNvPr id="60433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96" tIns="46199" rIns="92396" bIns="4619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644322-FF47-4E31-BEA4-F5C45A57A5B5}" type="slidenum">
              <a:rPr lang="en-US" altLang="en-US" sz="1100"/>
              <a:pPr algn="r"/>
              <a:t>25</a:t>
            </a:fld>
            <a:endParaRPr lang="en-US" altLang="en-US" sz="1100"/>
          </a:p>
        </p:txBody>
      </p:sp>
      <p:sp>
        <p:nvSpPr>
          <p:cNvPr id="6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4388" y="693738"/>
            <a:ext cx="2952750" cy="2216150"/>
          </a:xfrm>
          <a:ln/>
        </p:spPr>
      </p:sp>
      <p:sp>
        <p:nvSpPr>
          <p:cNvPr id="60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100"/>
              <a:t>We have the top and bottom of this pyramid.</a:t>
            </a:r>
          </a:p>
          <a:p>
            <a:r>
              <a:rPr lang="en-US" altLang="en-US" sz="1100"/>
              <a:t>The Top:  We know where we are headed.  We are clear on our goal. </a:t>
            </a:r>
          </a:p>
          <a:p>
            <a:r>
              <a:rPr lang="en-US" altLang="en-US" sz="1100"/>
              <a:t>Our common goal is to see quantitative literacy grow.</a:t>
            </a:r>
          </a:p>
          <a:p>
            <a:endParaRPr lang="en-US" altLang="en-US" sz="1100"/>
          </a:p>
          <a:p>
            <a:endParaRPr lang="en-US" altLang="en-US" sz="1100"/>
          </a:p>
          <a:p>
            <a:r>
              <a:rPr lang="en-US" altLang="en-US" sz="1100"/>
              <a:t>The bottom: We have the foundation.</a:t>
            </a:r>
          </a:p>
          <a:p>
            <a:r>
              <a:rPr lang="en-US" altLang="en-US" sz="1100"/>
              <a:t>The need for quantitative literacy has been documented. </a:t>
            </a:r>
          </a:p>
          <a:p>
            <a:r>
              <a:rPr lang="en-US" altLang="en-US" sz="1100"/>
              <a:t>The books by Steen and Madison have documented this very clearly.</a:t>
            </a:r>
          </a:p>
          <a:p>
            <a:endParaRPr lang="en-US" altLang="en-US" sz="1100"/>
          </a:p>
          <a:p>
            <a:r>
              <a:rPr lang="en-US" altLang="en-US" sz="1100"/>
              <a:t>So, we have the foundation and we know where we are headed.</a:t>
            </a:r>
          </a:p>
          <a:p>
            <a:r>
              <a:rPr lang="en-US" altLang="en-US" sz="1100"/>
              <a:t>-------------------------------------</a:t>
            </a:r>
          </a:p>
          <a:p>
            <a:r>
              <a:rPr lang="en-US" altLang="en-US" sz="1100"/>
              <a:t>To support an interdisciplinary area, college-wide support is necessary.</a:t>
            </a:r>
          </a:p>
          <a:p>
            <a:r>
              <a:rPr lang="en-US" altLang="en-US" sz="1100"/>
              <a:t>To obtain college-wide support, the subject must have wide faculty support.</a:t>
            </a:r>
          </a:p>
          <a:p>
            <a:r>
              <a:rPr lang="en-US" altLang="en-US" sz="1100"/>
              <a:t>And in today’s climate, it must be assessable.</a:t>
            </a:r>
          </a:p>
          <a:p>
            <a:endParaRPr lang="en-US" altLang="en-US" sz="1100"/>
          </a:p>
          <a:p>
            <a:r>
              <a:rPr lang="en-US" altLang="en-US" sz="110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10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100">
                <a:sym typeface="Wingdings" panose="05000000000000000000" pitchFamily="2" charset="2"/>
              </a:rPr>
            </a:br>
            <a:r>
              <a:rPr lang="en-US" altLang="en-US" sz="110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  <a:p>
            <a:r>
              <a:rPr lang="en-US" altLang="en-US" sz="110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1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88582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2" y="3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78" y="3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2" y="8774886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78" y="8774886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6" tIns="46208" rIns="92416" bIns="46208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en-US" altLang="en-US" sz="11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6450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961946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89A73-C2AD-4F3A-971B-FDD715B3778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8371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3CF43579-3F69-428B-8E20-5EF4380723E0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en-US" altLang="en-US" sz="1200"/>
          </a:p>
        </p:txBody>
      </p:sp>
      <p:sp>
        <p:nvSpPr>
          <p:cNvPr id="583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8375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8376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8377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C9A524D-A950-4AD6-B9FD-64383D29C65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en-US" altLang="en-US" sz="1200"/>
          </a:p>
        </p:txBody>
      </p:sp>
      <p:sp>
        <p:nvSpPr>
          <p:cNvPr id="583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79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0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1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5A7E7EA-0C1E-4578-8E45-0391BE8F4CD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en-US" altLang="en-US" sz="1200"/>
          </a:p>
        </p:txBody>
      </p:sp>
      <p:sp>
        <p:nvSpPr>
          <p:cNvPr id="58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650948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89A73-C2AD-4F3A-971B-FDD715B3778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8371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3CF43579-3F69-428B-8E20-5EF4380723E0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 sz="1200"/>
          </a:p>
        </p:txBody>
      </p:sp>
      <p:sp>
        <p:nvSpPr>
          <p:cNvPr id="583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8375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8376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8377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C9A524D-A950-4AD6-B9FD-64383D29C65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 sz="1200"/>
          </a:p>
        </p:txBody>
      </p:sp>
      <p:sp>
        <p:nvSpPr>
          <p:cNvPr id="583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79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0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1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5A7E7EA-0C1E-4578-8E45-0391BE8F4CD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en-US" sz="1200"/>
          </a:p>
        </p:txBody>
      </p:sp>
      <p:sp>
        <p:nvSpPr>
          <p:cNvPr id="58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909652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89A73-C2AD-4F3A-971B-FDD715B3778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8371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3CF43579-3F69-428B-8E20-5EF4380723E0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en-US" altLang="en-US" sz="1200"/>
          </a:p>
        </p:txBody>
      </p:sp>
      <p:sp>
        <p:nvSpPr>
          <p:cNvPr id="583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8375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8376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8377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C9A524D-A950-4AD6-B9FD-64383D29C65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en-US" altLang="en-US" sz="1200"/>
          </a:p>
        </p:txBody>
      </p:sp>
      <p:sp>
        <p:nvSpPr>
          <p:cNvPr id="583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79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0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1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5A7E7EA-0C1E-4578-8E45-0391BE8F4CD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en-US" altLang="en-US" sz="1200"/>
          </a:p>
        </p:txBody>
      </p:sp>
      <p:sp>
        <p:nvSpPr>
          <p:cNvPr id="58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35914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700" dirty="0" smtClean="0"/>
              <a:t>Math speaks of variables</a:t>
            </a:r>
            <a:r>
              <a:rPr lang="en-US" altLang="en-US" sz="1700" baseline="0" dirty="0" smtClean="0"/>
              <a:t>, values and correlations.   Never about things with natures. </a:t>
            </a:r>
            <a:br>
              <a:rPr lang="en-US" altLang="en-US" sz="1700" baseline="0" dirty="0" smtClean="0"/>
            </a:br>
            <a:r>
              <a:rPr lang="en-US" altLang="en-US" sz="1700" baseline="0" dirty="0" smtClean="0"/>
              <a:t>The social sciences speak of factors and categories.</a:t>
            </a:r>
            <a:br>
              <a:rPr lang="en-US" altLang="en-US" sz="1700" baseline="0" dirty="0" smtClean="0"/>
            </a:br>
            <a:r>
              <a:rPr lang="en-US" altLang="en-US" sz="1700" baseline="0" dirty="0" smtClean="0"/>
              <a:t>The Humanities speak of characteristics such as gender, age, education, etc. 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715886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89A73-C2AD-4F3A-971B-FDD715B3778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8371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3CF43579-3F69-428B-8E20-5EF4380723E0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en-US" altLang="en-US" sz="1200"/>
          </a:p>
        </p:txBody>
      </p:sp>
      <p:sp>
        <p:nvSpPr>
          <p:cNvPr id="583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8375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8376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8377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C9A524D-A950-4AD6-B9FD-64383D29C65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en-US" altLang="en-US" sz="1200"/>
          </a:p>
        </p:txBody>
      </p:sp>
      <p:sp>
        <p:nvSpPr>
          <p:cNvPr id="583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79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0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1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5A7E7EA-0C1E-4578-8E45-0391BE8F4CD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en-US" altLang="en-US" sz="1200"/>
          </a:p>
        </p:txBody>
      </p:sp>
      <p:sp>
        <p:nvSpPr>
          <p:cNvPr id="58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330041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F24ED-FA7B-471D-87B0-902EC9C5D72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041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Teaching Teachers Statistical Literacy OnlineTeaching Teachers Statistical Literacy OnlineStatistical Literacy Using Odysseys2Sense2008 StatLit Skills Survey</a:t>
            </a:r>
          </a:p>
        </p:txBody>
      </p:sp>
      <p:sp>
        <p:nvSpPr>
          <p:cNvPr id="60419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October 201115 October 2011Jan 7, 2011Fall 2008</a:t>
            </a:r>
          </a:p>
        </p:txBody>
      </p:sp>
      <p:sp>
        <p:nvSpPr>
          <p:cNvPr id="60420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2011SchieldNNN6up.pdf2011SchieldNNN6up.pdf2011SchieldMAA6up.pdf2008SchieldSkillsSurvey6up.pdf</a:t>
            </a:r>
          </a:p>
        </p:txBody>
      </p:sp>
      <p:sp>
        <p:nvSpPr>
          <p:cNvPr id="60421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64C3D3C8-5DBC-429C-B249-A675DB6DD9FF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en-US" altLang="en-US" sz="1200"/>
          </a:p>
        </p:txBody>
      </p:sp>
      <p:sp>
        <p:nvSpPr>
          <p:cNvPr id="6042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9" tIns="46459" rIns="92919" bIns="4645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Statistical Literacy at AugsburgSocial Construction of Rankings</a:t>
            </a:r>
          </a:p>
        </p:txBody>
      </p:sp>
      <p:sp>
        <p:nvSpPr>
          <p:cNvPr id="60423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9" tIns="46459" rIns="92919" bIns="4645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/>
              <a:t>9 Oct 20108/4/2010</a:t>
            </a:r>
          </a:p>
        </p:txBody>
      </p:sp>
      <p:sp>
        <p:nvSpPr>
          <p:cNvPr id="60424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9" tIns="46459" rIns="92919" bIns="4645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www.StatLit.org/pdf/2010SchieldAugsburg6up.pdfwww.StatLit.org/pdf/2010SchieldASA6up.pdf</a:t>
            </a:r>
          </a:p>
        </p:txBody>
      </p:sp>
      <p:sp>
        <p:nvSpPr>
          <p:cNvPr id="60425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9" tIns="46459" rIns="92919" bIns="4645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2623405-46D5-4BAE-BD86-EDEF4E8798EC}" type="slidenum">
              <a:rPr lang="en-US" altLang="en-US" sz="1200"/>
              <a:pPr algn="r">
                <a:spcBef>
                  <a:spcPct val="0"/>
                </a:spcBef>
              </a:pPr>
              <a:t>31</a:t>
            </a:fld>
            <a:endParaRPr lang="en-US" altLang="en-US" sz="1200"/>
          </a:p>
        </p:txBody>
      </p:sp>
      <p:sp>
        <p:nvSpPr>
          <p:cNvPr id="60426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Social Construction of Rankings</a:t>
            </a:r>
          </a:p>
        </p:txBody>
      </p:sp>
      <p:sp>
        <p:nvSpPr>
          <p:cNvPr id="60427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8/4/2010</a:t>
            </a:r>
          </a:p>
        </p:txBody>
      </p:sp>
      <p:sp>
        <p:nvSpPr>
          <p:cNvPr id="60428" name="Rectangle 6"/>
          <p:cNvSpPr txBox="1">
            <a:spLocks noGrp="1" noChangeArrowheads="1"/>
          </p:cNvSpPr>
          <p:nvPr/>
        </p:nvSpPr>
        <p:spPr bwMode="auto">
          <a:xfrm>
            <a:off x="0" y="8774887"/>
            <a:ext cx="384456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www.StatLit.org/pdf/2010SchieldASA6up.pdf</a:t>
            </a:r>
          </a:p>
        </p:txBody>
      </p:sp>
      <p:sp>
        <p:nvSpPr>
          <p:cNvPr id="60429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429BE8B-734A-4408-930C-98A9F493B431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6043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 StatLit Skills Survey</a:t>
            </a:r>
          </a:p>
        </p:txBody>
      </p:sp>
      <p:sp>
        <p:nvSpPr>
          <p:cNvPr id="60431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Fall 2008</a:t>
            </a:r>
          </a:p>
        </p:txBody>
      </p:sp>
      <p:sp>
        <p:nvSpPr>
          <p:cNvPr id="60432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2008SchieldSkillsSurvey6up.pdf</a:t>
            </a:r>
          </a:p>
        </p:txBody>
      </p:sp>
      <p:sp>
        <p:nvSpPr>
          <p:cNvPr id="60433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644322-FF47-4E31-BEA4-F5C45A57A5B5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6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4388" y="693738"/>
            <a:ext cx="2952750" cy="2216150"/>
          </a:xfrm>
          <a:ln/>
        </p:spPr>
      </p:sp>
      <p:sp>
        <p:nvSpPr>
          <p:cNvPr id="60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/>
              <a:t>We have the top and bottom of this pyramid.</a:t>
            </a:r>
          </a:p>
          <a:p>
            <a:r>
              <a:rPr lang="en-US" altLang="en-US" sz="1200"/>
              <a:t>The Top:  We know where we are headed.  We are clear on our goal. </a:t>
            </a:r>
          </a:p>
          <a:p>
            <a:r>
              <a:rPr lang="en-US" altLang="en-US" sz="1200"/>
              <a:t>Our common goal is to see quantitative literacy grow.</a:t>
            </a:r>
          </a:p>
          <a:p>
            <a:endParaRPr lang="en-US" altLang="en-US" sz="1200"/>
          </a:p>
          <a:p>
            <a:endParaRPr lang="en-US" altLang="en-US" sz="1200"/>
          </a:p>
          <a:p>
            <a:r>
              <a:rPr lang="en-US" altLang="en-US" sz="1200"/>
              <a:t>The bottom: We have the foundation.</a:t>
            </a:r>
          </a:p>
          <a:p>
            <a:r>
              <a:rPr lang="en-US" altLang="en-US" sz="1200"/>
              <a:t>The need for quantitative literacy has been documented. </a:t>
            </a:r>
          </a:p>
          <a:p>
            <a:r>
              <a:rPr lang="en-US" altLang="en-US" sz="1200"/>
              <a:t>The books by Steen and Madison have documented this very clearly.</a:t>
            </a:r>
          </a:p>
          <a:p>
            <a:endParaRPr lang="en-US" altLang="en-US" sz="1200"/>
          </a:p>
          <a:p>
            <a:r>
              <a:rPr lang="en-US" altLang="en-US" sz="1200"/>
              <a:t>So, we have the foundation and we know where we are headed.</a:t>
            </a:r>
          </a:p>
          <a:p>
            <a:r>
              <a:rPr lang="en-US" altLang="en-US" sz="1200"/>
              <a:t>-------------------------------------</a:t>
            </a:r>
          </a:p>
          <a:p>
            <a:r>
              <a:rPr lang="en-US" altLang="en-US" sz="1200"/>
              <a:t>To support an interdisciplinary area, college-wide support is necessary.</a:t>
            </a:r>
          </a:p>
          <a:p>
            <a:r>
              <a:rPr lang="en-US" altLang="en-US" sz="1200"/>
              <a:t>To obtain college-wide support, the subject must have wide faculty support.</a:t>
            </a:r>
          </a:p>
          <a:p>
            <a:r>
              <a:rPr lang="en-US" altLang="en-US" sz="1200"/>
              <a:t>And in today’s climate, it must be assessable.</a:t>
            </a:r>
          </a:p>
          <a:p>
            <a:endParaRPr lang="en-US" altLang="en-US" sz="1200"/>
          </a:p>
          <a:p>
            <a:r>
              <a:rPr lang="en-US" altLang="en-US" sz="120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>
                <a:sym typeface="Wingdings" panose="05000000000000000000" pitchFamily="2" charset="2"/>
              </a:rPr>
            </a:br>
            <a:r>
              <a:rPr lang="en-US" altLang="en-US" sz="120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>
              <a:sym typeface="Wingdings" panose="05000000000000000000" pitchFamily="2" charset="2"/>
            </a:endParaRPr>
          </a:p>
          <a:p>
            <a:r>
              <a:rPr lang="en-US" altLang="en-US" sz="120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>
                <a:sym typeface="Wingdings" panose="05000000000000000000" pitchFamily="2" charset="2"/>
              </a:rPr>
            </a:br>
            <a:r>
              <a:rPr lang="en-US" altLang="en-US" sz="120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>
              <a:sym typeface="Wingdings" panose="05000000000000000000" pitchFamily="2" charset="2"/>
            </a:endParaRPr>
          </a:p>
          <a:p>
            <a:r>
              <a:rPr lang="en-US" altLang="en-US" sz="120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6330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2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F24ED-FA7B-471D-87B0-902EC9C5D72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041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Teaching Teachers Statistical Literacy OnlineTeaching Teachers Statistical Literacy OnlineStatistical Literacy Using Odysseys2Sense2008 StatLit Skills Survey</a:t>
            </a:r>
          </a:p>
        </p:txBody>
      </p:sp>
      <p:sp>
        <p:nvSpPr>
          <p:cNvPr id="60419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October 201115 October 2011Jan 7, 2011Fall 2008</a:t>
            </a:r>
          </a:p>
        </p:txBody>
      </p:sp>
      <p:sp>
        <p:nvSpPr>
          <p:cNvPr id="60420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2011SchieldNNN6up.pdf2011SchieldNNN6up.pdf2011SchieldMAA6up.pdf2008SchieldSkillsSurvey6up.pdf</a:t>
            </a:r>
          </a:p>
        </p:txBody>
      </p:sp>
      <p:sp>
        <p:nvSpPr>
          <p:cNvPr id="60421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64C3D3C8-5DBC-429C-B249-A675DB6DD9FF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32</a:t>
            </a:fld>
            <a:endParaRPr lang="en-US" altLang="en-US" sz="1200"/>
          </a:p>
        </p:txBody>
      </p:sp>
      <p:sp>
        <p:nvSpPr>
          <p:cNvPr id="6042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9" tIns="46459" rIns="92919" bIns="4645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Statistical Literacy at AugsburgSocial Construction of Rankings</a:t>
            </a:r>
          </a:p>
        </p:txBody>
      </p:sp>
      <p:sp>
        <p:nvSpPr>
          <p:cNvPr id="60423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9" tIns="46459" rIns="92919" bIns="46459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200"/>
              <a:t>9 Oct 20108/4/2010</a:t>
            </a:r>
          </a:p>
        </p:txBody>
      </p:sp>
      <p:sp>
        <p:nvSpPr>
          <p:cNvPr id="60424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9" tIns="46459" rIns="92919" bIns="4645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www.StatLit.org/pdf/2010SchieldAugsburg6up.pdfwww.StatLit.org/pdf/2010SchieldASA6up.pdf</a:t>
            </a:r>
          </a:p>
        </p:txBody>
      </p:sp>
      <p:sp>
        <p:nvSpPr>
          <p:cNvPr id="60425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9" tIns="46459" rIns="92919" bIns="46459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2623405-46D5-4BAE-BD86-EDEF4E8798EC}" type="slidenum">
              <a:rPr lang="en-US" altLang="en-US" sz="1200"/>
              <a:pPr algn="r">
                <a:spcBef>
                  <a:spcPct val="0"/>
                </a:spcBef>
              </a:pPr>
              <a:t>32</a:t>
            </a:fld>
            <a:endParaRPr lang="en-US" altLang="en-US" sz="1200"/>
          </a:p>
        </p:txBody>
      </p:sp>
      <p:sp>
        <p:nvSpPr>
          <p:cNvPr id="60426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Social Construction of Rankings</a:t>
            </a:r>
          </a:p>
        </p:txBody>
      </p:sp>
      <p:sp>
        <p:nvSpPr>
          <p:cNvPr id="60427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8/4/2010</a:t>
            </a:r>
          </a:p>
        </p:txBody>
      </p:sp>
      <p:sp>
        <p:nvSpPr>
          <p:cNvPr id="60428" name="Rectangle 6"/>
          <p:cNvSpPr txBox="1">
            <a:spLocks noGrp="1" noChangeArrowheads="1"/>
          </p:cNvSpPr>
          <p:nvPr/>
        </p:nvSpPr>
        <p:spPr bwMode="auto">
          <a:xfrm>
            <a:off x="0" y="8774887"/>
            <a:ext cx="3844562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www.StatLit.org/pdf/2010SchieldASA6up.pdf</a:t>
            </a:r>
          </a:p>
        </p:txBody>
      </p:sp>
      <p:sp>
        <p:nvSpPr>
          <p:cNvPr id="60429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429BE8B-734A-4408-930C-98A9F493B431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  <p:sp>
        <p:nvSpPr>
          <p:cNvPr id="6043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 StatLit Skills Survey</a:t>
            </a:r>
          </a:p>
        </p:txBody>
      </p:sp>
      <p:sp>
        <p:nvSpPr>
          <p:cNvPr id="60431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200"/>
              <a:t>Fall 2008</a:t>
            </a:r>
          </a:p>
        </p:txBody>
      </p:sp>
      <p:sp>
        <p:nvSpPr>
          <p:cNvPr id="60432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2008SchieldSkillsSurvey6up.pdf</a:t>
            </a:r>
          </a:p>
        </p:txBody>
      </p:sp>
      <p:sp>
        <p:nvSpPr>
          <p:cNvPr id="60433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7" tIns="46455" rIns="92907" bIns="46455" anchor="b"/>
          <a:lstStyle>
            <a:lvl1pPr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8644322-FF47-4E31-BEA4-F5C45A57A5B5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  <p:sp>
        <p:nvSpPr>
          <p:cNvPr id="6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4388" y="693738"/>
            <a:ext cx="2952750" cy="2216150"/>
          </a:xfrm>
          <a:ln/>
        </p:spPr>
      </p:sp>
      <p:sp>
        <p:nvSpPr>
          <p:cNvPr id="60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/>
              <a:t>We have the top and bottom of this pyramid.</a:t>
            </a:r>
          </a:p>
          <a:p>
            <a:r>
              <a:rPr lang="en-US" altLang="en-US" sz="1200"/>
              <a:t>The Top:  We know where we are headed.  We are clear on our goal. </a:t>
            </a:r>
          </a:p>
          <a:p>
            <a:r>
              <a:rPr lang="en-US" altLang="en-US" sz="1200"/>
              <a:t>Our common goal is to see quantitative literacy grow.</a:t>
            </a:r>
          </a:p>
          <a:p>
            <a:endParaRPr lang="en-US" altLang="en-US" sz="1200"/>
          </a:p>
          <a:p>
            <a:endParaRPr lang="en-US" altLang="en-US" sz="1200"/>
          </a:p>
          <a:p>
            <a:r>
              <a:rPr lang="en-US" altLang="en-US" sz="1200"/>
              <a:t>The bottom: We have the foundation.</a:t>
            </a:r>
          </a:p>
          <a:p>
            <a:r>
              <a:rPr lang="en-US" altLang="en-US" sz="1200"/>
              <a:t>The need for quantitative literacy has been documented. </a:t>
            </a:r>
          </a:p>
          <a:p>
            <a:r>
              <a:rPr lang="en-US" altLang="en-US" sz="1200"/>
              <a:t>The books by Steen and Madison have documented this very clearly.</a:t>
            </a:r>
          </a:p>
          <a:p>
            <a:endParaRPr lang="en-US" altLang="en-US" sz="1200"/>
          </a:p>
          <a:p>
            <a:r>
              <a:rPr lang="en-US" altLang="en-US" sz="1200"/>
              <a:t>So, we have the foundation and we know where we are headed.</a:t>
            </a:r>
          </a:p>
          <a:p>
            <a:r>
              <a:rPr lang="en-US" altLang="en-US" sz="1200"/>
              <a:t>-------------------------------------</a:t>
            </a:r>
          </a:p>
          <a:p>
            <a:r>
              <a:rPr lang="en-US" altLang="en-US" sz="1200"/>
              <a:t>To support an interdisciplinary area, college-wide support is necessary.</a:t>
            </a:r>
          </a:p>
          <a:p>
            <a:r>
              <a:rPr lang="en-US" altLang="en-US" sz="1200"/>
              <a:t>To obtain college-wide support, the subject must have wide faculty support.</a:t>
            </a:r>
          </a:p>
          <a:p>
            <a:r>
              <a:rPr lang="en-US" altLang="en-US" sz="1200"/>
              <a:t>And in today’s climate, it must be assessable.</a:t>
            </a:r>
          </a:p>
          <a:p>
            <a:endParaRPr lang="en-US" altLang="en-US" sz="1200"/>
          </a:p>
          <a:p>
            <a:r>
              <a:rPr lang="en-US" altLang="en-US" sz="120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>
                <a:sym typeface="Wingdings" panose="05000000000000000000" pitchFamily="2" charset="2"/>
              </a:rPr>
            </a:br>
            <a:r>
              <a:rPr lang="en-US" altLang="en-US" sz="120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>
              <a:sym typeface="Wingdings" panose="05000000000000000000" pitchFamily="2" charset="2"/>
            </a:endParaRPr>
          </a:p>
          <a:p>
            <a:r>
              <a:rPr lang="en-US" altLang="en-US" sz="120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>
                <a:sym typeface="Wingdings" panose="05000000000000000000" pitchFamily="2" charset="2"/>
              </a:rPr>
            </a:br>
            <a:r>
              <a:rPr lang="en-US" altLang="en-US" sz="120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>
              <a:sym typeface="Wingdings" panose="05000000000000000000" pitchFamily="2" charset="2"/>
            </a:endParaRPr>
          </a:p>
          <a:p>
            <a:r>
              <a:rPr lang="en-US" altLang="en-US" sz="120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2170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482042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72459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35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35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35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545693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89A73-C2AD-4F3A-971B-FDD715B3778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8371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3CF43579-3F69-428B-8E20-5EF4380723E0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36</a:t>
            </a:fld>
            <a:endParaRPr lang="en-US" altLang="en-US" sz="1200"/>
          </a:p>
        </p:txBody>
      </p:sp>
      <p:sp>
        <p:nvSpPr>
          <p:cNvPr id="583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8375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8376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8377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C9A524D-A950-4AD6-B9FD-64383D29C65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36</a:t>
            </a:fld>
            <a:endParaRPr lang="en-US" altLang="en-US" sz="1200"/>
          </a:p>
        </p:txBody>
      </p:sp>
      <p:sp>
        <p:nvSpPr>
          <p:cNvPr id="583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79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0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1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5A7E7EA-0C1E-4578-8E45-0391BE8F4CD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36</a:t>
            </a:fld>
            <a:endParaRPr lang="en-US" altLang="en-US" sz="1200"/>
          </a:p>
        </p:txBody>
      </p:sp>
      <p:sp>
        <p:nvSpPr>
          <p:cNvPr id="58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3038686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37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37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37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4664347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en-US" altLang="en-US" sz="12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2352784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04806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700" dirty="0" smtClean="0"/>
              <a:t>Math speaks of variables</a:t>
            </a:r>
            <a:r>
              <a:rPr lang="en-US" altLang="en-US" sz="1700" baseline="0" dirty="0" smtClean="0"/>
              <a:t>, values and correlations.   Never about things with natures. </a:t>
            </a:r>
            <a:br>
              <a:rPr lang="en-US" altLang="en-US" sz="1700" baseline="0" dirty="0" smtClean="0"/>
            </a:br>
            <a:r>
              <a:rPr lang="en-US" altLang="en-US" sz="1700" baseline="0" dirty="0" smtClean="0"/>
              <a:t>The social sciences speak of factors and categories.</a:t>
            </a:r>
            <a:br>
              <a:rPr lang="en-US" altLang="en-US" sz="1700" baseline="0" dirty="0" smtClean="0"/>
            </a:br>
            <a:r>
              <a:rPr lang="en-US" altLang="en-US" sz="1700" baseline="0" dirty="0" smtClean="0"/>
              <a:t>The Humanities speak of characteristics such as gender, age, education, etc. 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587248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700" dirty="0"/>
              <a:t>We tend to represent the top 10% of SAT scores; we are not representative of most college students.</a:t>
            </a:r>
          </a:p>
          <a:p>
            <a:r>
              <a:rPr lang="en-US" altLang="en-US" sz="1700" dirty="0"/>
              <a:t>We tend to teach at the higher-end institutions; our students are not representative of most college students.</a:t>
            </a:r>
          </a:p>
          <a:p>
            <a:r>
              <a:rPr lang="en-US" altLang="en-US" sz="1700" dirty="0"/>
              <a:t>My audience is at the 60</a:t>
            </a:r>
            <a:r>
              <a:rPr lang="en-US" altLang="en-US" sz="1700" baseline="30000" dirty="0"/>
              <a:t>th</a:t>
            </a:r>
            <a:r>
              <a:rPr lang="en-US" altLang="en-US" sz="1700" dirty="0"/>
              <a:t> to 80</a:t>
            </a:r>
            <a:r>
              <a:rPr lang="en-US" altLang="en-US" sz="1700" baseline="30000" dirty="0"/>
              <a:t>th</a:t>
            </a:r>
            <a:r>
              <a:rPr lang="en-US" altLang="en-US" sz="1700" dirty="0"/>
              <a:t> percentile. </a:t>
            </a:r>
          </a:p>
        </p:txBody>
      </p:sp>
    </p:spTree>
    <p:extLst>
      <p:ext uri="{BB962C8B-B14F-4D97-AF65-F5344CB8AC3E}">
        <p14:creationId xmlns:p14="http://schemas.microsoft.com/office/powerpoint/2010/main" val="3179828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41</a:t>
            </a:fld>
            <a:endParaRPr lang="en-US" altLang="en-US" sz="12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41</a:t>
            </a:fld>
            <a:endParaRPr lang="en-US" altLang="en-US" sz="12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41</a:t>
            </a:fld>
            <a:endParaRPr lang="en-US" altLang="en-US" sz="12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3709339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89A73-C2AD-4F3A-971B-FDD715B3778D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8371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3CF43579-3F69-428B-8E20-5EF4380723E0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en-US" altLang="en-US" sz="1200"/>
          </a:p>
        </p:txBody>
      </p:sp>
      <p:sp>
        <p:nvSpPr>
          <p:cNvPr id="58374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8375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8376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8377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C9A524D-A950-4AD6-B9FD-64383D29C65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en-US" altLang="en-US" sz="1200"/>
          </a:p>
        </p:txBody>
      </p:sp>
      <p:sp>
        <p:nvSpPr>
          <p:cNvPr id="58378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79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0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1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5A7E7EA-0C1E-4578-8E45-0391BE8F4CD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42</a:t>
            </a:fld>
            <a:endParaRPr lang="en-US" altLang="en-US" sz="1200"/>
          </a:p>
        </p:txBody>
      </p:sp>
      <p:sp>
        <p:nvSpPr>
          <p:cNvPr id="58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3815377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89A73-C2AD-4F3A-971B-FDD715B3778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8371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3CF43579-3F69-428B-8E20-5EF4380723E0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43</a:t>
            </a:fld>
            <a:endParaRPr lang="en-US" altLang="en-US" sz="1200"/>
          </a:p>
        </p:txBody>
      </p:sp>
      <p:sp>
        <p:nvSpPr>
          <p:cNvPr id="58374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8375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8376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8377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C9A524D-A950-4AD6-B9FD-64383D29C65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43</a:t>
            </a:fld>
            <a:endParaRPr lang="en-US" altLang="en-US" sz="1200"/>
          </a:p>
        </p:txBody>
      </p:sp>
      <p:sp>
        <p:nvSpPr>
          <p:cNvPr id="58378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79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0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1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5A7E7EA-0C1E-4578-8E45-0391BE8F4CD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43</a:t>
            </a:fld>
            <a:endParaRPr lang="en-US" altLang="en-US" sz="1200"/>
          </a:p>
        </p:txBody>
      </p:sp>
      <p:sp>
        <p:nvSpPr>
          <p:cNvPr id="58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4996191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89A73-C2AD-4F3A-971B-FDD715B3778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8370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8371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8372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3CF43579-3F69-428B-8E20-5EF4380723E0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44</a:t>
            </a:fld>
            <a:endParaRPr lang="en-US" altLang="en-US" sz="1200"/>
          </a:p>
        </p:txBody>
      </p:sp>
      <p:sp>
        <p:nvSpPr>
          <p:cNvPr id="58374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8375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8376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8377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C9A524D-A950-4AD6-B9FD-64383D29C65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44</a:t>
            </a:fld>
            <a:endParaRPr lang="en-US" altLang="en-US" sz="1200"/>
          </a:p>
        </p:txBody>
      </p:sp>
      <p:sp>
        <p:nvSpPr>
          <p:cNvPr id="58378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79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0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8381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5A7E7EA-0C1E-4578-8E45-0391BE8F4CD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44</a:t>
            </a:fld>
            <a:endParaRPr lang="en-US" altLang="en-US" sz="1200"/>
          </a:p>
        </p:txBody>
      </p:sp>
      <p:sp>
        <p:nvSpPr>
          <p:cNvPr id="58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58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4952547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45</a:t>
            </a:fld>
            <a:endParaRPr lang="en-US" altLang="en-US" sz="12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50998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46</a:t>
            </a:fld>
            <a:endParaRPr lang="en-US" altLang="en-US" sz="12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5521676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47</a:t>
            </a:fld>
            <a:endParaRPr lang="en-US" altLang="en-US" sz="12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4053567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48</a:t>
            </a:fld>
            <a:endParaRPr lang="en-US" altLang="en-US" sz="12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6310506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49</a:t>
            </a:fld>
            <a:endParaRPr lang="en-US" altLang="en-US" sz="12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6450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94547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700" dirty="0" smtClean="0"/>
              <a:t>Math speaks of variables</a:t>
            </a:r>
            <a:r>
              <a:rPr lang="en-US" altLang="en-US" sz="1700" baseline="0" dirty="0" smtClean="0"/>
              <a:t>, values and correlations.   Never about things with natures. </a:t>
            </a:r>
            <a:br>
              <a:rPr lang="en-US" altLang="en-US" sz="1700" baseline="0" dirty="0" smtClean="0"/>
            </a:br>
            <a:r>
              <a:rPr lang="en-US" altLang="en-US" sz="1700" baseline="0" dirty="0" smtClean="0"/>
              <a:t>The social sciences speak of factors and categories.</a:t>
            </a:r>
            <a:br>
              <a:rPr lang="en-US" altLang="en-US" sz="1700" baseline="0" dirty="0" smtClean="0"/>
            </a:br>
            <a:r>
              <a:rPr lang="en-US" altLang="en-US" sz="1700" baseline="0" dirty="0" smtClean="0"/>
              <a:t>The Humanities speak of characteristics such as gender, age, education, etc. 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8791376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50</a:t>
            </a:fld>
            <a:endParaRPr lang="en-US" altLang="en-US" sz="12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1716924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51</a:t>
            </a:fld>
            <a:endParaRPr lang="en-US" altLang="en-US" sz="12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1273267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B9A77-D68A-46FB-8AD0-E02A979307C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6144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61443" name="Rectangle 3"/>
          <p:cNvSpPr txBox="1">
            <a:spLocks noGrp="1" noChangeArrowheads="1"/>
          </p:cNvSpPr>
          <p:nvPr/>
        </p:nvSpPr>
        <p:spPr bwMode="auto">
          <a:xfrm>
            <a:off x="3938079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61444" name="Rectangle 6"/>
          <p:cNvSpPr txBox="1">
            <a:spLocks noGrp="1" noChangeArrowheads="1"/>
          </p:cNvSpPr>
          <p:nvPr/>
        </p:nvSpPr>
        <p:spPr bwMode="auto">
          <a:xfrm>
            <a:off x="3" y="877488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61445" name="Rectangle 7"/>
          <p:cNvSpPr txBox="1">
            <a:spLocks noGrp="1" noChangeArrowheads="1"/>
          </p:cNvSpPr>
          <p:nvPr/>
        </p:nvSpPr>
        <p:spPr bwMode="auto">
          <a:xfrm>
            <a:off x="3938079" y="877488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27" tIns="46463" rIns="92927" bIns="46463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E564C11B-B729-4FA6-AD0F-809C16E5CC2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52</a:t>
            </a:fld>
            <a:endParaRPr lang="en-US" altLang="en-US" sz="1200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43566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103214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Adding Context to Introductory StatisticsClinical Trials vs. Causal HeterogeneityStatistical Literacy: Confounding2008 StatLit Skills Survey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22 May 201329 July, 2012Dec 10, 2010Fall 2008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2013-Schield-ASA-TC6up.pdf2012Schield-ASA6up.pdf2010SchieldUST6up.pdf2008SchieldSkillsSurvey6up.pdf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9E889-82A5-4759-9E8D-DF5CC578A73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9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591" tIns="48296" rIns="96591" bIns="48296"/>
          <a:lstStyle/>
          <a:p>
            <a:pPr defTabSz="965200" eaLnBrk="0" hangingPunct="0">
              <a:defRPr/>
            </a:pPr>
            <a:r>
              <a:rPr lang="en-US" sz="1300">
                <a:cs typeface="+mn-cs"/>
              </a:rPr>
              <a:t>Clinical Trials vs. Causal HeterogeneityStatistical Literacy: Confounding2008 StatLit Skills Survey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591" tIns="48296" rIns="96591" bIns="48296"/>
          <a:lstStyle/>
          <a:p>
            <a:pPr algn="r" defTabSz="965200" eaLnBrk="0" hangingPunct="0">
              <a:defRPr/>
            </a:pPr>
            <a:r>
              <a:rPr lang="en-US" sz="1300">
                <a:cs typeface="+mn-cs"/>
              </a:rPr>
              <a:t>29 July, 2012Dec 10, 2010Fall 2008</a:t>
            </a:r>
          </a:p>
        </p:txBody>
      </p:sp>
      <p:sp>
        <p:nvSpPr>
          <p:cNvPr id="4096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591" tIns="48296" rIns="96591" bIns="48296" anchor="b"/>
          <a:lstStyle/>
          <a:p>
            <a:pPr defTabSz="965200" eaLnBrk="0" hangingPunct="0">
              <a:defRPr/>
            </a:pPr>
            <a:r>
              <a:rPr lang="en-US" sz="1300">
                <a:cs typeface="+mn-cs"/>
              </a:rPr>
              <a:t>2012Schield-ASA6up.pdf2010SchieldUST6up.pdf2008SchieldSkillsSurvey6up.pdf</a:t>
            </a: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591" tIns="48296" rIns="96591" bIns="48296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9C3670C1-BC0C-4122-BBC1-681D1AB7EA09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1177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1" tIns="48296" rIns="96591" bIns="48296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300"/>
              <a:t>Statistical Literacy: Confounding2008 StatLit Skills Survey</a:t>
            </a:r>
          </a:p>
        </p:txBody>
      </p:sp>
      <p:sp>
        <p:nvSpPr>
          <p:cNvPr id="11776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1" tIns="48296" rIns="96591" bIns="48296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300"/>
              <a:t>Dec 10, 2010Fall 2008</a:t>
            </a:r>
          </a:p>
        </p:txBody>
      </p:sp>
      <p:sp>
        <p:nvSpPr>
          <p:cNvPr id="11776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1" tIns="48296" rIns="96591" bIns="48296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300"/>
              <a:t>2010SchieldUST6up.pdf2008SchieldSkillsSurvey6up.pdf</a:t>
            </a:r>
          </a:p>
        </p:txBody>
      </p:sp>
      <p:sp>
        <p:nvSpPr>
          <p:cNvPr id="11776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1" tIns="48296" rIns="96591" bIns="48296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32C67B01-41B9-4A27-9867-5860E0D8DDBA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1177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1" tIns="48296" rIns="96591" bIns="48296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300"/>
              <a:t>2008 StatLit Skills Survey</a:t>
            </a:r>
          </a:p>
        </p:txBody>
      </p:sp>
      <p:sp>
        <p:nvSpPr>
          <p:cNvPr id="11777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1" tIns="48296" rIns="96591" bIns="48296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300"/>
              <a:t>Fall 2008</a:t>
            </a:r>
          </a:p>
        </p:txBody>
      </p:sp>
      <p:sp>
        <p:nvSpPr>
          <p:cNvPr id="11777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1" tIns="48296" rIns="96591" bIns="48296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300"/>
              <a:t>2008SchieldSkillsSurvey6up.pdf</a:t>
            </a:r>
          </a:p>
        </p:txBody>
      </p:sp>
      <p:sp>
        <p:nvSpPr>
          <p:cNvPr id="11777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1" tIns="48296" rIns="96591" bIns="48296" anchor="b"/>
          <a:lstStyle>
            <a:lvl1pPr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2B4489A0-7B84-4A3B-AEA9-2456075F4A64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117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200" smtClean="0"/>
              <a:t>We have the top and bottom of this pyramid.</a:t>
            </a:r>
          </a:p>
          <a:p>
            <a:r>
              <a:rPr lang="en-US" altLang="en-US" sz="1200" smtClean="0"/>
              <a:t>The Top:  We know where we are headed.  We are clear on our goal. </a:t>
            </a:r>
          </a:p>
          <a:p>
            <a:r>
              <a:rPr lang="en-US" altLang="en-US" sz="1200" smtClean="0"/>
              <a:t>Our common goal is to see quantitative literacy grow.</a:t>
            </a:r>
          </a:p>
          <a:p>
            <a:endParaRPr lang="en-US" altLang="en-US" sz="1200" smtClean="0"/>
          </a:p>
          <a:p>
            <a:endParaRPr lang="en-US" altLang="en-US" sz="1200" smtClean="0"/>
          </a:p>
          <a:p>
            <a:r>
              <a:rPr lang="en-US" altLang="en-US" sz="1200" smtClean="0"/>
              <a:t>The bottom: We have the foundation.</a:t>
            </a:r>
          </a:p>
          <a:p>
            <a:r>
              <a:rPr lang="en-US" altLang="en-US" sz="1200" smtClean="0"/>
              <a:t>The need for quantitative literacy has been documented. </a:t>
            </a:r>
          </a:p>
          <a:p>
            <a:r>
              <a:rPr lang="en-US" altLang="en-US" sz="1200" smtClean="0"/>
              <a:t>The books by Steen and Madison have documented this very clearly.</a:t>
            </a:r>
          </a:p>
          <a:p>
            <a:endParaRPr lang="en-US" altLang="en-US" sz="1200" smtClean="0"/>
          </a:p>
          <a:p>
            <a:r>
              <a:rPr lang="en-US" altLang="en-US" sz="1200" smtClean="0"/>
              <a:t>So, we have the foundation and we know where we are headed.</a:t>
            </a:r>
          </a:p>
          <a:p>
            <a:r>
              <a:rPr lang="en-US" altLang="en-US" sz="1200" smtClean="0"/>
              <a:t>-------------------------------------</a:t>
            </a:r>
          </a:p>
          <a:p>
            <a:r>
              <a:rPr lang="en-US" altLang="en-US" sz="1200" smtClean="0"/>
              <a:t>To support an interdisciplinary area, college-wide support is necessary.</a:t>
            </a:r>
          </a:p>
          <a:p>
            <a:r>
              <a:rPr lang="en-US" altLang="en-US" sz="1200" smtClean="0"/>
              <a:t>To obtain college-wide support, the subject must have wide faculty support.</a:t>
            </a:r>
          </a:p>
          <a:p>
            <a:r>
              <a:rPr lang="en-US" altLang="en-US" sz="1200" smtClean="0"/>
              <a:t>And in today’s climate, it must be assessable.</a:t>
            </a:r>
          </a:p>
          <a:p>
            <a:endParaRPr lang="en-US" altLang="en-US" sz="1200" smtClean="0"/>
          </a:p>
          <a:p>
            <a:r>
              <a:rPr lang="en-US" altLang="en-US" sz="1200" smtClean="0">
                <a:sym typeface="Wingdings" panose="05000000000000000000" pitchFamily="2" charset="2"/>
              </a:rPr>
              <a:t>Unless QL is a clearly-stated campus-wide goal,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QL programs are likely to be transient.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Interdisciplinary programs cannot survive in a disciplinary world without strong college support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None of this will not happen unless quantitative literacy is “understandable and teachable.”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That brings us back to the problems mentioned in the previous slide.</a:t>
            </a:r>
          </a:p>
          <a:p>
            <a:r>
              <a:rPr lang="en-US" altLang="en-US" sz="1200" smtClean="0">
                <a:sym typeface="Wingdings" panose="05000000000000000000" pitchFamily="2" charset="2"/>
              </a:rPr>
              <a:t>Quantitative literacy must be “understandable and teachable.” </a:t>
            </a:r>
            <a:br>
              <a:rPr lang="en-US" altLang="en-US" sz="1200" smtClean="0">
                <a:sym typeface="Wingdings" panose="05000000000000000000" pitchFamily="2" charset="2"/>
              </a:rPr>
            </a:br>
            <a:r>
              <a:rPr lang="en-US" altLang="en-US" sz="1200" smtClean="0">
                <a:sym typeface="Wingdings" panose="05000000000000000000" pitchFamily="2" charset="2"/>
              </a:rPr>
              <a:t>Whether QL is understandable and teachable depends critically on the content of QL.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  <a:p>
            <a:r>
              <a:rPr lang="en-US" altLang="en-US" sz="1200" smtClean="0">
                <a:sym typeface="Wingdings" panose="05000000000000000000" pitchFamily="2" charset="2"/>
              </a:rPr>
              <a:t>&gt; Let’s focus in on some core content of Quantitative Literacy &gt;</a:t>
            </a:r>
          </a:p>
          <a:p>
            <a:endParaRPr lang="en-US" altLang="en-US" sz="120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57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8D78D-5974-43E7-BB74-CAE453079FA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250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StatLit for Managers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2013Schield-MBAA</a:t>
            </a:r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91ACC686-3D74-448B-9EFE-BCAE24CE23BD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200"/>
          </a:p>
        </p:txBody>
      </p:sp>
      <p:sp>
        <p:nvSpPr>
          <p:cNvPr id="53254" name="Rectangle 2"/>
          <p:cNvSpPr txBox="1">
            <a:spLocks noGrp="1" noChangeArrowheads="1"/>
          </p:cNvSpPr>
          <p:nvPr/>
        </p:nvSpPr>
        <p:spPr bwMode="auto">
          <a:xfrm>
            <a:off x="4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Analyzing Numbers in the News</a:t>
            </a:r>
          </a:p>
        </p:txBody>
      </p:sp>
      <p:sp>
        <p:nvSpPr>
          <p:cNvPr id="53255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15 May 2008</a:t>
            </a:r>
          </a:p>
        </p:txBody>
      </p:sp>
      <p:sp>
        <p:nvSpPr>
          <p:cNvPr id="53256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/>
              <a:t>2008SchieldNNN6up.pdf</a:t>
            </a:r>
          </a:p>
        </p:txBody>
      </p:sp>
      <p:sp>
        <p:nvSpPr>
          <p:cNvPr id="53257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A98DA9E7-7315-4672-9781-D272DA2266C7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200"/>
          </a:p>
        </p:txBody>
      </p:sp>
      <p:sp>
        <p:nvSpPr>
          <p:cNvPr id="53258" name="Rectangle 2"/>
          <p:cNvSpPr txBox="1">
            <a:spLocks noGrp="1" noChangeArrowheads="1"/>
          </p:cNvSpPr>
          <p:nvPr/>
        </p:nvSpPr>
        <p:spPr bwMode="auto">
          <a:xfrm>
            <a:off x="12068" y="7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59" name="Rectangle 3"/>
          <p:cNvSpPr txBox="1">
            <a:spLocks noGrp="1" noChangeArrowheads="1"/>
          </p:cNvSpPr>
          <p:nvPr/>
        </p:nvSpPr>
        <p:spPr bwMode="auto">
          <a:xfrm>
            <a:off x="3938081" y="7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60" name="Rectangle 6"/>
          <p:cNvSpPr txBox="1">
            <a:spLocks noGrp="1" noChangeArrowheads="1"/>
          </p:cNvSpPr>
          <p:nvPr/>
        </p:nvSpPr>
        <p:spPr bwMode="auto">
          <a:xfrm>
            <a:off x="4" y="8774889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/>
          </a:p>
        </p:txBody>
      </p:sp>
      <p:sp>
        <p:nvSpPr>
          <p:cNvPr id="53261" name="Rectangle 7"/>
          <p:cNvSpPr txBox="1">
            <a:spLocks noGrp="1" noChangeArrowheads="1"/>
          </p:cNvSpPr>
          <p:nvPr/>
        </p:nvSpPr>
        <p:spPr bwMode="auto">
          <a:xfrm>
            <a:off x="3938081" y="8774889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7" rIns="92916" bIns="46457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09EB9BEE-2A39-45D5-AA60-43A782725BF9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200"/>
          </a:p>
        </p:txBody>
      </p:sp>
      <p:sp>
        <p:nvSpPr>
          <p:cNvPr id="53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aseline="0" dirty="0" smtClean="0"/>
              <a:t>First big idea: Statistical educators at JSM are an extremely biased sample compared to their </a:t>
            </a:r>
            <a:r>
              <a:rPr lang="en-US" altLang="en-US" baseline="0" smtClean="0"/>
              <a:t>student abilities and majors.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045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Statistical Literacy for ManagersStatLit for Managers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 March 20132013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www.StatLit.org/pdf/2013-Schield-MBAA-6up.pdf2013Schield-MBAA</a:t>
            </a: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2840-3EB2-4DA3-BA8A-A096893C63B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4274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StatLit for Managers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</a:t>
            </a:r>
          </a:p>
        </p:txBody>
      </p:sp>
      <p:sp>
        <p:nvSpPr>
          <p:cNvPr id="54276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2013Schield-MBAA</a:t>
            </a:r>
          </a:p>
        </p:txBody>
      </p:sp>
      <p:sp>
        <p:nvSpPr>
          <p:cNvPr id="54277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3DD8BBB-A433-4C03-9B98-752746731741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100"/>
          </a:p>
        </p:txBody>
      </p:sp>
      <p:sp>
        <p:nvSpPr>
          <p:cNvPr id="54278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Analyzing Numbers in the News</a:t>
            </a:r>
          </a:p>
        </p:txBody>
      </p:sp>
      <p:sp>
        <p:nvSpPr>
          <p:cNvPr id="54279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15 May 2008</a:t>
            </a:r>
          </a:p>
        </p:txBody>
      </p:sp>
      <p:sp>
        <p:nvSpPr>
          <p:cNvPr id="54280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100"/>
              <a:t>2008SchieldNNN6up.pdf</a:t>
            </a:r>
          </a:p>
        </p:txBody>
      </p:sp>
      <p:sp>
        <p:nvSpPr>
          <p:cNvPr id="54281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F0117A5A-1FA2-4F30-921A-3D40D45E867D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100"/>
          </a:p>
        </p:txBody>
      </p:sp>
      <p:sp>
        <p:nvSpPr>
          <p:cNvPr id="54282" name="Rectangle 2"/>
          <p:cNvSpPr txBox="1">
            <a:spLocks noGrp="1" noChangeArrowheads="1"/>
          </p:cNvSpPr>
          <p:nvPr/>
        </p:nvSpPr>
        <p:spPr bwMode="auto">
          <a:xfrm>
            <a:off x="3" y="5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3" name="Rectangle 3"/>
          <p:cNvSpPr txBox="1">
            <a:spLocks noGrp="1" noChangeArrowheads="1"/>
          </p:cNvSpPr>
          <p:nvPr/>
        </p:nvSpPr>
        <p:spPr bwMode="auto">
          <a:xfrm>
            <a:off x="3938080" y="5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4" name="Rectangle 6"/>
          <p:cNvSpPr txBox="1">
            <a:spLocks noGrp="1" noChangeArrowheads="1"/>
          </p:cNvSpPr>
          <p:nvPr/>
        </p:nvSpPr>
        <p:spPr bwMode="auto">
          <a:xfrm>
            <a:off x="3" y="8774888"/>
            <a:ext cx="3012001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100"/>
          </a:p>
        </p:txBody>
      </p:sp>
      <p:sp>
        <p:nvSpPr>
          <p:cNvPr id="54285" name="Rectangle 7"/>
          <p:cNvSpPr txBox="1">
            <a:spLocks noGrp="1" noChangeArrowheads="1"/>
          </p:cNvSpPr>
          <p:nvPr/>
        </p:nvSpPr>
        <p:spPr bwMode="auto">
          <a:xfrm>
            <a:off x="3938080" y="8774888"/>
            <a:ext cx="3012000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5" tIns="46202" rIns="92405" bIns="46202" anchor="b"/>
          <a:lstStyle>
            <a:lvl1pPr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8203B34A-3143-426C-9D18-527F0674805B}" type="slidenum">
              <a:rPr lang="en-US" altLang="en-US" sz="1100"/>
              <a:pPr algn="r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100"/>
          </a:p>
        </p:txBody>
      </p:sp>
      <p:sp>
        <p:nvSpPr>
          <p:cNvPr id="54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3738"/>
            <a:ext cx="4614862" cy="3462337"/>
          </a:xfrm>
          <a:ln/>
        </p:spPr>
      </p:sp>
      <p:sp>
        <p:nvSpPr>
          <p:cNvPr id="54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58124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2016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IASE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33170A-3319-4A0B-8BFD-FEF976CE3C94}" type="slidenum">
              <a:rPr lang="en-US" altLang="en-US"/>
              <a:pPr/>
              <a:t>‹#›</a:t>
            </a:fld>
            <a:endParaRPr lang="en-US" altLang="en-US" b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0693360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3482975" y="152400"/>
            <a:ext cx="2141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80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457200"/>
            <a:ext cx="774223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66DEC6-9B32-40D5-8444-0835B81D8266}" type="slidenum">
              <a:rPr lang="en-US" altLang="en-US"/>
              <a:pPr/>
              <a:t>‹#›</a:t>
            </a:fld>
            <a:endParaRPr lang="en-US" altLang="en-US" b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</a:t>
            </a:r>
            <a:endParaRPr lang="en-US" altLang="en-US" b="0" dirty="0"/>
          </a:p>
        </p:txBody>
      </p:sp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2016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XXXX</a:t>
            </a:r>
            <a:r>
              <a:rPr lang="en-US" altLang="en-US" sz="800" dirty="0" smtClean="0">
                <a:latin typeface="Arial" panose="020B0604020202020204" pitchFamily="34" charset="0"/>
              </a:rPr>
              <a:t>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IASE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961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latin typeface="Arial" panose="020B0604020202020204" pitchFamily="34" charset="0"/>
              </a:defRPr>
            </a:lvl1pPr>
          </a:lstStyle>
          <a:p>
            <a:fld id="{15860158-6E81-4BA6-8B6F-5780F71662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031" name="Rectangle 32"/>
          <p:cNvSpPr>
            <a:spLocks noChangeArrowheads="1"/>
          </p:cNvSpPr>
          <p:nvPr/>
        </p:nvSpPr>
        <p:spPr bwMode="auto">
          <a:xfrm>
            <a:off x="3265488" y="152400"/>
            <a:ext cx="2571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800" dirty="0" smtClean="0">
                <a:latin typeface="Arial" panose="020B0604020202020204" pitchFamily="34" charset="0"/>
              </a:rPr>
              <a:t>2016 </a:t>
            </a:r>
            <a:r>
              <a:rPr lang="en-US" altLang="en-US" sz="800" dirty="0" err="1" smtClean="0">
                <a:latin typeface="Arial" panose="020B0604020202020204" pitchFamily="34" charset="0"/>
              </a:rPr>
              <a:t>IASE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533400" y="134937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b="0" dirty="0" smtClean="0"/>
              <a:t>V0</a:t>
            </a:r>
            <a:endParaRPr lang="en-US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08" r:id="rId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3675" y="1981200"/>
            <a:ext cx="88201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Milo Schield, Augsburg College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Member: International Statistical Institute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US Rep: International Statistical Literacy Project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VP. National Numeracy Network</a:t>
            </a:r>
          </a:p>
          <a:p>
            <a:pPr marL="0" indent="0" algn="ctr">
              <a:buFontTx/>
              <a:buNone/>
            </a:pPr>
            <a:endParaRPr lang="en-US" altLang="en-US" sz="2000" b="1" i="1" dirty="0" smtClean="0"/>
          </a:p>
          <a:p>
            <a:pPr marL="0" indent="0" algn="ctr">
              <a:buFontTx/>
              <a:buNone/>
            </a:pPr>
            <a:r>
              <a:rPr lang="en-US" altLang="en-US" sz="2800" b="1" i="1" dirty="0" err="1" smtClean="0"/>
              <a:t>IASE</a:t>
            </a:r>
            <a:r>
              <a:rPr lang="en-US" altLang="en-US" sz="2800" b="1" i="1" dirty="0" smtClean="0"/>
              <a:t> Roundtable in Berlin</a:t>
            </a:r>
          </a:p>
          <a:p>
            <a:pPr marL="0" indent="0" algn="ctr">
              <a:buFontTx/>
              <a:buNone/>
            </a:pPr>
            <a:r>
              <a:rPr lang="en-US" altLang="en-US" b="1" i="1" dirty="0" smtClean="0"/>
              <a:t>July 1, 2016</a:t>
            </a:r>
            <a:endParaRPr lang="en-US" altLang="en-US" sz="2800" b="1" i="1" dirty="0" smtClean="0"/>
          </a:p>
          <a:p>
            <a:pPr marL="0" indent="0" algn="ctr">
              <a:buFontTx/>
              <a:buNone/>
            </a:pPr>
            <a:r>
              <a:rPr lang="en-US" altLang="en-US" sz="2800" b="1" i="1" smtClean="0"/>
              <a:t>www.StatLit.org/pdf/2016-Schield-IASE-1Slides.pdf</a:t>
            </a:r>
            <a:endParaRPr lang="en-US" altLang="en-US" sz="2800" b="1" i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Understanding 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Social </a:t>
            </a:r>
            <a:r>
              <a:rPr lang="en-US" altLang="en-US" b="0" dirty="0" smtClean="0">
                <a:latin typeface="Rockwell Extra Bold" panose="02060903040505020403" pitchFamily="18" charset="0"/>
              </a:rPr>
              <a:t>Statistics</a:t>
            </a:r>
            <a:endParaRPr lang="en-US" altLang="en-US" sz="3200" b="0" i="1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Social Statistics: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 Associations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Baseball </a:t>
            </a:r>
            <a:r>
              <a:rPr lang="en-US" dirty="0"/>
              <a:t>players whose names begin with the letter “D” are more likely to die </a:t>
            </a:r>
            <a:r>
              <a:rPr lang="en-US" dirty="0" smtClean="0"/>
              <a:t>young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Asian-Americans </a:t>
            </a:r>
            <a:r>
              <a:rPr lang="en-US" dirty="0"/>
              <a:t>are most susceptible to heart attacks on the fourth day of the </a:t>
            </a:r>
            <a:r>
              <a:rPr lang="en-US" dirty="0" smtClean="0"/>
              <a:t>month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Drinking </a:t>
            </a:r>
            <a:r>
              <a:rPr lang="en-US" dirty="0"/>
              <a:t>a full pot of coffee every morning will add years to your life, but one cup a day increases the risk of pancreatic </a:t>
            </a:r>
            <a:r>
              <a:rPr lang="en-US" dirty="0" smtClean="0"/>
              <a:t>cancer.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800" dirty="0" smtClean="0"/>
              <a:t>Source: </a:t>
            </a:r>
            <a:r>
              <a:rPr lang="en-US" sz="2400" i="1" dirty="0"/>
              <a:t>Standard Deviations: Flawed Assumptions, Tortured Data, and Other Ways to Lie with </a:t>
            </a:r>
            <a:r>
              <a:rPr lang="en-US" sz="2400" i="1" dirty="0" smtClean="0"/>
              <a:t>Statistics</a:t>
            </a:r>
            <a:r>
              <a:rPr lang="en-US" sz="2400" dirty="0" smtClean="0"/>
              <a:t> by Gary Smith (2015). </a:t>
            </a:r>
            <a:endParaRPr lang="en-US" sz="2400" dirty="0"/>
          </a:p>
          <a:p>
            <a:pPr marL="0" indent="0">
              <a:spcBef>
                <a:spcPts val="1800"/>
              </a:spcBef>
              <a:buNone/>
            </a:pPr>
            <a:endParaRPr lang="en-US" altLang="en-US" sz="2400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911319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fld id="{56252C2D-5ED2-4FBF-9027-D06636ECD46D}" type="slidenum">
              <a:rPr lang="en-US" altLang="en-US" sz="1400" b="1">
                <a:latin typeface="Arial" panose="020B0604020202020204" pitchFamily="34" charset="0"/>
              </a:rPr>
              <a:pPr algn="ctr"/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7742238" cy="8636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Social Statistics: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/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  <a:sym typeface="Wingdings" panose="05000000000000000000" pitchFamily="2" charset="2"/>
              </a:rPr>
              <a:t> Defining </a:t>
            </a:r>
            <a:r>
              <a:rPr lang="en-US" altLang="en-US" sz="3200" b="0" dirty="0" smtClean="0">
                <a:latin typeface="Rockwell Extra Bold" panose="02060903040505020403" pitchFamily="18" charset="0"/>
                <a:sym typeface="Wingdings" panose="05000000000000000000" pitchFamily="2" charset="2"/>
              </a:rPr>
              <a:t>Groups</a:t>
            </a:r>
            <a:endParaRPr lang="en-US" altLang="en-US" sz="3200" b="0" dirty="0" smtClean="0">
              <a:latin typeface="Rockwell Extra Bold" panose="02060903040505020403" pitchFamily="18" charset="0"/>
              <a:sym typeface="Wingdings" panose="05000000000000000000" pitchFamily="2" charset="2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2600" y="1866900"/>
            <a:ext cx="8129588" cy="4578350"/>
          </a:xfrm>
        </p:spPr>
        <p:txBody>
          <a:bodyPr/>
          <a:lstStyle/>
          <a:p>
            <a:pPr marL="339725" indent="-339725" defTabSz="454025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# US children: Elevated levels of lead:</a:t>
            </a:r>
          </a:p>
          <a:p>
            <a:pPr marL="339725" indent="-339725" defTabSz="454025">
              <a:spcBef>
                <a:spcPct val="50000"/>
              </a:spcBef>
            </a:pPr>
            <a:r>
              <a:rPr lang="en-US" altLang="en-US" dirty="0" smtClean="0">
                <a:sym typeface="Wingdings" panose="05000000000000000000" pitchFamily="2" charset="2"/>
              </a:rPr>
              <a:t>27,000 in 2009</a:t>
            </a:r>
          </a:p>
          <a:p>
            <a:pPr marL="339725" indent="-339725" defTabSz="454025">
              <a:spcBef>
                <a:spcPct val="50000"/>
              </a:spcBef>
            </a:pPr>
            <a:r>
              <a:rPr lang="en-US" altLang="en-US" dirty="0" smtClean="0">
                <a:sym typeface="Wingdings" panose="05000000000000000000" pitchFamily="2" charset="2"/>
              </a:rPr>
              <a:t>259,000 in </a:t>
            </a:r>
            <a:r>
              <a:rPr lang="en-US" altLang="en-US" dirty="0" smtClean="0">
                <a:sym typeface="Wingdings" panose="05000000000000000000" pitchFamily="2" charset="2"/>
              </a:rPr>
              <a:t>2010 [Almost a factor of 10]</a:t>
            </a:r>
            <a:endParaRPr lang="en-US" altLang="en-US" dirty="0" smtClean="0">
              <a:sym typeface="Wingdings" panose="05000000000000000000" pitchFamily="2" charset="2"/>
            </a:endParaRPr>
          </a:p>
          <a:p>
            <a:pPr marL="339725" indent="-339725" defTabSz="454025">
              <a:spcBef>
                <a:spcPct val="50000"/>
              </a:spcBef>
              <a:buFontTx/>
              <a:buNone/>
            </a:pPr>
            <a:endParaRPr lang="en-US" altLang="en-US" dirty="0" smtClean="0">
              <a:sym typeface="Wingdings" panose="05000000000000000000" pitchFamily="2" charset="2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82600" y="4586288"/>
            <a:ext cx="8194675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3200" dirty="0" smtClean="0">
                <a:sym typeface="Wingdings" panose="05000000000000000000" pitchFamily="2" charset="2"/>
              </a:rPr>
              <a:t>In 2010, the CDC </a:t>
            </a:r>
            <a:r>
              <a:rPr lang="en-US" altLang="en-US" sz="3200" dirty="0" smtClean="0">
                <a:sym typeface="Wingdings" panose="05000000000000000000" pitchFamily="2" charset="2"/>
              </a:rPr>
              <a:t>reduced</a:t>
            </a:r>
            <a:r>
              <a:rPr lang="en-US" altLang="en-US" sz="3200" dirty="0" smtClean="0">
                <a:sym typeface="Wingdings" panose="05000000000000000000" pitchFamily="2" charset="2"/>
              </a:rPr>
              <a:t> </a:t>
            </a:r>
            <a:r>
              <a:rPr lang="en-US" altLang="en-US" sz="3200" dirty="0">
                <a:sym typeface="Wingdings" panose="05000000000000000000" pitchFamily="2" charset="2"/>
              </a:rPr>
              <a:t>the </a:t>
            </a:r>
            <a:r>
              <a:rPr lang="en-US" altLang="en-US" sz="3200" dirty="0" smtClean="0">
                <a:sym typeface="Wingdings" panose="05000000000000000000" pitchFamily="2" charset="2"/>
              </a:rPr>
              <a:t>minimum for elevated levels of lead from 10 to five*. </a:t>
            </a:r>
          </a:p>
          <a:p>
            <a:endParaRPr lang="en-US" altLang="en-US" sz="3200" dirty="0">
              <a:sym typeface="Wingdings" panose="05000000000000000000" pitchFamily="2" charset="2"/>
            </a:endParaRPr>
          </a:p>
          <a:p>
            <a:r>
              <a:rPr lang="en-US" altLang="en-US" sz="1800" dirty="0">
                <a:sym typeface="Wingdings" panose="05000000000000000000" pitchFamily="2" charset="2"/>
              </a:rPr>
              <a:t>* micrograms </a:t>
            </a:r>
            <a:r>
              <a:rPr lang="en-US" altLang="en-US" sz="1800" dirty="0" smtClean="0">
                <a:sym typeface="Wingdings" panose="05000000000000000000" pitchFamily="2" charset="2"/>
              </a:rPr>
              <a:t>per </a:t>
            </a:r>
            <a:r>
              <a:rPr lang="en-US" altLang="en-US" sz="1800" dirty="0">
                <a:sym typeface="Wingdings" panose="05000000000000000000" pitchFamily="2" charset="2"/>
              </a:rPr>
              <a:t>dl of blood</a:t>
            </a:r>
            <a:endParaRPr lang="en-US" altLang="en-US" sz="1800" dirty="0">
              <a:sym typeface="Wingdings" panose="05000000000000000000" pitchFamily="2" charset="2"/>
            </a:endParaRPr>
          </a:p>
          <a:p>
            <a:r>
              <a:rPr lang="en-US" altLang="en-US" sz="2000" dirty="0" smtClean="0">
                <a:sym typeface="Wingdings" panose="05000000000000000000" pitchFamily="2" charset="2"/>
              </a:rPr>
              <a:t> www.cdc.gov/nceh/lead/data/StateConfirmedByYear1997-2011.htm</a:t>
            </a:r>
            <a:endParaRPr lang="en-US" altLang="en-US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241036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fld id="{E9D877A0-E84D-4416-B41F-03A1CE5873FC}" type="slidenum">
              <a:rPr lang="en-US" altLang="en-US" sz="1400" b="1">
                <a:latin typeface="Arial" panose="020B0604020202020204" pitchFamily="34" charset="0"/>
              </a:rPr>
              <a:pPr algn="ctr"/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7742238" cy="8636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Social Statistics: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Control &amp; </a:t>
            </a:r>
            <a:r>
              <a:rPr lang="en-US" altLang="en-US" sz="3200" b="0" dirty="0" smtClean="0">
                <a:latin typeface="Rockwell Extra Bold" panose="02060903040505020403" pitchFamily="18" charset="0"/>
                <a:sym typeface="Wingdings" panose="05000000000000000000" pitchFamily="2" charset="2"/>
              </a:rPr>
              <a:t>Confounding</a:t>
            </a:r>
            <a:endParaRPr lang="en-US" altLang="en-US" sz="3200" b="0" dirty="0" smtClean="0">
              <a:latin typeface="Rockwell Extra Bold" panose="02060903040505020403" pitchFamily="18" charset="0"/>
              <a:sym typeface="Wingdings" panose="05000000000000000000" pitchFamily="2" charset="2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2600" y="2038350"/>
            <a:ext cx="8215313" cy="4406900"/>
          </a:xfrm>
        </p:spPr>
        <p:txBody>
          <a:bodyPr/>
          <a:lstStyle/>
          <a:p>
            <a:pPr marL="339725" indent="-339725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The male-female difference in </a:t>
            </a:r>
            <a:r>
              <a:rPr lang="en-US" altLang="en-US" sz="2800" b="1" smtClean="0">
                <a:sym typeface="Wingdings" panose="05000000000000000000" pitchFamily="2" charset="2"/>
              </a:rPr>
              <a:t>weights</a:t>
            </a:r>
            <a:r>
              <a:rPr lang="en-US" altLang="en-US" sz="2800" smtClean="0">
                <a:sym typeface="Wingdings" panose="05000000000000000000" pitchFamily="2" charset="2"/>
              </a:rPr>
              <a:t> among 20-year-olds is 27 pounds. </a:t>
            </a:r>
          </a:p>
          <a:p>
            <a:pPr marL="339725" indent="-339725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156#: Male weight; 129# Female weight </a:t>
            </a:r>
          </a:p>
          <a:p>
            <a:pPr marL="339725" indent="-339725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70” Male height: 70</a:t>
            </a:r>
            <a:r>
              <a:rPr lang="en-US" altLang="en-US" sz="2800" smtClean="0">
                <a:cs typeface="Times New Roman" panose="02020603050405020304" pitchFamily="18" charset="0"/>
                <a:sym typeface="Wingdings" panose="05000000000000000000" pitchFamily="2" charset="2"/>
              </a:rPr>
              <a:t>"; Female height: 64"</a:t>
            </a:r>
            <a:r>
              <a:rPr lang="en-US" altLang="en-US" sz="2800" smtClean="0">
                <a:sym typeface="Wingdings" panose="05000000000000000000" pitchFamily="2" charset="2"/>
              </a:rPr>
              <a:t>  </a:t>
            </a:r>
          </a:p>
          <a:p>
            <a:pPr marL="339725" indent="-339725" defTabSz="454025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ym typeface="Wingdings" panose="05000000000000000000" pitchFamily="2" charset="2"/>
              </a:rPr>
              <a:t>Weight of 70” high females is 142#.</a:t>
            </a:r>
          </a:p>
          <a:p>
            <a:pPr marL="339725" indent="-339725" defTabSz="454025">
              <a:spcBef>
                <a:spcPct val="50000"/>
              </a:spcBef>
              <a:buFontTx/>
              <a:buNone/>
            </a:pPr>
            <a:endParaRPr lang="en-US" altLang="en-US" sz="200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39725" indent="-339725" defTabSz="454025">
              <a:spcBef>
                <a:spcPct val="50000"/>
              </a:spcBef>
              <a:buFontTx/>
              <a:buNone/>
            </a:pPr>
            <a:endParaRPr lang="en-US" altLang="en-US" sz="200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39725" indent="-339725" defTabSz="454025">
              <a:spcBef>
                <a:spcPct val="50000"/>
              </a:spcBef>
              <a:buFontTx/>
              <a:buNone/>
            </a:pPr>
            <a:endParaRPr lang="en-US" altLang="en-US" sz="200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39725" indent="-339725" defTabSz="454025">
              <a:spcBef>
                <a:spcPct val="50000"/>
              </a:spcBef>
              <a:buFontTx/>
              <a:buNone/>
            </a:pPr>
            <a:r>
              <a:rPr lang="en-US" altLang="en-US" sz="2000" smtClean="0">
                <a:cs typeface="Times New Roman" panose="02020603050405020304" pitchFamily="18" charset="0"/>
                <a:sym typeface="Wingdings" panose="05000000000000000000" pitchFamily="2" charset="2"/>
              </a:rPr>
              <a:t>* www.cdc.gov/growthcharts/html_charts/bmiagerev.htm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57200" y="5080000"/>
            <a:ext cx="8154987" cy="95410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en-US" sz="2800">
                <a:sym typeface="Wingdings" panose="05000000000000000000" pitchFamily="2" charset="2"/>
              </a:rPr>
              <a:t>The male-female difference in </a:t>
            </a:r>
            <a:r>
              <a:rPr lang="en-US" altLang="en-US" sz="2800" smtClean="0">
                <a:sym typeface="Wingdings" panose="05000000000000000000" pitchFamily="2" charset="2"/>
              </a:rPr>
              <a:t>weight </a:t>
            </a:r>
            <a:r>
              <a:rPr lang="en-US" altLang="en-US" sz="2800">
                <a:sym typeface="Wingdings" panose="05000000000000000000" pitchFamily="2" charset="2"/>
              </a:rPr>
              <a:t>for</a:t>
            </a:r>
            <a:br>
              <a:rPr lang="en-US" altLang="en-US" sz="2800">
                <a:sym typeface="Wingdings" panose="05000000000000000000" pitchFamily="2" charset="2"/>
              </a:rPr>
            </a:br>
            <a:r>
              <a:rPr lang="en-US" altLang="en-US" sz="2800">
                <a:sym typeface="Wingdings" panose="05000000000000000000" pitchFamily="2" charset="2"/>
              </a:rPr>
              <a:t>20-year olds is 14 pounds </a:t>
            </a:r>
            <a:r>
              <a:rPr lang="en-US" altLang="en-US" sz="2800" b="1">
                <a:sym typeface="Wingdings" panose="05000000000000000000" pitchFamily="2" charset="2"/>
              </a:rPr>
              <a:t>after controlling for height</a:t>
            </a:r>
            <a:r>
              <a:rPr lang="en-US" altLang="en-US" sz="2800">
                <a:sym typeface="Wingdings" panose="05000000000000000000" pitchFamily="2" charset="2"/>
              </a:rPr>
              <a:t>. 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79237078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06739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Social Statistics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Using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Ordinary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English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err="1" smtClean="0"/>
              <a:t>Zohr</a:t>
            </a:r>
            <a:r>
              <a:rPr lang="en-US" sz="2800" dirty="0" smtClean="0"/>
              <a:t> </a:t>
            </a:r>
            <a:r>
              <a:rPr lang="en-US" sz="2800" b="1" dirty="0" smtClean="0"/>
              <a:t>is</a:t>
            </a:r>
            <a:r>
              <a:rPr lang="en-US" sz="2800" dirty="0" smtClean="0"/>
              <a:t> largest-ever gas field found in the </a:t>
            </a:r>
            <a:r>
              <a:rPr lang="en-US" sz="2800" dirty="0" smtClean="0"/>
              <a:t>Med.</a:t>
            </a:r>
            <a:endParaRPr lang="en-US" sz="2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 smtClean="0"/>
              <a:t>largest-ever </a:t>
            </a:r>
            <a:r>
              <a:rPr lang="en-US" sz="2800" dirty="0" smtClean="0"/>
              <a:t>gas field (</a:t>
            </a:r>
            <a:r>
              <a:rPr lang="en-US" sz="2800" dirty="0" err="1" smtClean="0"/>
              <a:t>Zohr</a:t>
            </a:r>
            <a:r>
              <a:rPr lang="en-US" sz="2800" dirty="0" smtClean="0"/>
              <a:t>) </a:t>
            </a:r>
            <a:r>
              <a:rPr lang="en-US" sz="2800" b="1" dirty="0" smtClean="0"/>
              <a:t>is</a:t>
            </a:r>
            <a:r>
              <a:rPr lang="en-US" sz="2800" dirty="0" smtClean="0"/>
              <a:t> found in </a:t>
            </a:r>
            <a:r>
              <a:rPr lang="en-US" sz="2800" dirty="0"/>
              <a:t>the Med</a:t>
            </a:r>
            <a:r>
              <a:rPr lang="en-US" sz="2800" dirty="0" smtClean="0"/>
              <a:t>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www.yahoo.com/news/largest-ever-med-gas-field-found-off-egypt-143205171.html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altLang="en-US" sz="2400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4419" cy="914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305" y="4064682"/>
            <a:ext cx="826515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4</a:t>
            </a:r>
            <a:r>
              <a:rPr lang="en-US" sz="3000" dirty="0" smtClean="0"/>
              <a:t>.   </a:t>
            </a:r>
            <a:r>
              <a:rPr lang="en-US" sz="3000" dirty="0" err="1" smtClean="0"/>
              <a:t>Zohr</a:t>
            </a:r>
            <a:r>
              <a:rPr lang="en-US" sz="3000" dirty="0" smtClean="0"/>
              <a:t> is largest-ever gas </a:t>
            </a:r>
            <a:r>
              <a:rPr lang="en-US" sz="3000" dirty="0"/>
              <a:t>field </a:t>
            </a:r>
            <a:r>
              <a:rPr lang="en-US" sz="3000" dirty="0" smtClean="0"/>
              <a:t>that </a:t>
            </a:r>
            <a:r>
              <a:rPr lang="en-US" sz="3000" dirty="0"/>
              <a:t>is in the Med.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 dirty="0"/>
              <a:t>5</a:t>
            </a:r>
            <a:r>
              <a:rPr lang="en-US" sz="3000" dirty="0" smtClean="0"/>
              <a:t>.   </a:t>
            </a:r>
            <a:r>
              <a:rPr lang="en-US" sz="3000" dirty="0" err="1" smtClean="0"/>
              <a:t>Zohr</a:t>
            </a:r>
            <a:r>
              <a:rPr lang="en-US" sz="3000" dirty="0" smtClean="0"/>
              <a:t> is largest-ever gas </a:t>
            </a:r>
            <a:r>
              <a:rPr lang="en-US" sz="3000" dirty="0"/>
              <a:t>field, </a:t>
            </a:r>
            <a:r>
              <a:rPr lang="en-US" sz="3000" dirty="0" smtClean="0"/>
              <a:t>that </a:t>
            </a:r>
            <a:r>
              <a:rPr lang="en-US" sz="3000" dirty="0"/>
              <a:t>is in the Med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273050" y="2813131"/>
            <a:ext cx="868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3</a:t>
            </a:r>
            <a:r>
              <a:rPr lang="en-US" sz="2800" dirty="0" smtClean="0"/>
              <a:t>.   </a:t>
            </a:r>
            <a:r>
              <a:rPr lang="en-US" sz="2800" dirty="0" smtClean="0"/>
              <a:t>Largest-ever gas-field  &lt;snip&gt; found in the Med.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789" y="0"/>
            <a:ext cx="124735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5527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06739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Describing Statistics using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Ordinary English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80% of world’s city dwellers breathing bad air: UN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4419" cy="914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050" y="4833718"/>
            <a:ext cx="8265159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7.   </a:t>
            </a:r>
            <a:r>
              <a:rPr lang="en-US" sz="2800" dirty="0" err="1" smtClean="0"/>
              <a:t>Zohr</a:t>
            </a:r>
            <a:r>
              <a:rPr lang="en-US" sz="2800" dirty="0" smtClean="0"/>
              <a:t> is largest-ever gas </a:t>
            </a:r>
            <a:r>
              <a:rPr lang="en-US" sz="2800" dirty="0"/>
              <a:t>field </a:t>
            </a:r>
            <a:r>
              <a:rPr lang="en-US" sz="2800" dirty="0" smtClean="0"/>
              <a:t>that </a:t>
            </a:r>
            <a:r>
              <a:rPr lang="en-US" sz="2800" dirty="0"/>
              <a:t>is in the Med.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8.   </a:t>
            </a:r>
            <a:r>
              <a:rPr lang="en-US" sz="2800" dirty="0" err="1" smtClean="0"/>
              <a:t>Zohr</a:t>
            </a:r>
            <a:r>
              <a:rPr lang="en-US" sz="2800" dirty="0" smtClean="0"/>
              <a:t> is largest-ever gas </a:t>
            </a:r>
            <a:r>
              <a:rPr lang="en-US" sz="2800" dirty="0"/>
              <a:t>field, </a:t>
            </a:r>
            <a:r>
              <a:rPr lang="en-US" sz="2800" dirty="0" smtClean="0"/>
              <a:t>that </a:t>
            </a:r>
            <a:r>
              <a:rPr lang="en-US" sz="2800" dirty="0"/>
              <a:t>is in the Med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3050" y="5750884"/>
            <a:ext cx="86804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9</a:t>
            </a:r>
            <a:r>
              <a:rPr lang="en-US" sz="2800" dirty="0" smtClean="0"/>
              <a:t>.   Largest-ever gas-field found in the Med.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/>
              <a:t>www.yahoo.com/news/largest-ever-med-gas-field-found-off-egypt-143205171.html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789" y="0"/>
            <a:ext cx="124735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9594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Association vs. Causation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Using Ordinary English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2800" b="1" dirty="0" smtClean="0"/>
              <a:t>How Climate Change is Fueling Rise in </a:t>
            </a:r>
            <a:r>
              <a:rPr lang="en-US" altLang="en-US" sz="2800" b="1" dirty="0"/>
              <a:t>Shark Attacks</a:t>
            </a:r>
            <a:br>
              <a:rPr lang="en-US" altLang="en-US" sz="2800" b="1" dirty="0"/>
            </a:br>
            <a:r>
              <a:rPr lang="en-US" altLang="en-US" sz="1400" dirty="0" smtClean="0"/>
              <a:t>www.yahoo.com/news/climate-change-fueling-rise-shark-145333862.html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5" y="2294572"/>
            <a:ext cx="33623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4259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Speculative [Spotty] Statistics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Using Ordinary English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altLang="en-US" sz="12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28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487363"/>
            <a:ext cx="8007350" cy="619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918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Student Survey of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Perceived Value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Q1. Do you think that showing students </a:t>
            </a:r>
            <a:r>
              <a:rPr lang="en-US" sz="2800" i="1" dirty="0" smtClean="0"/>
              <a:t>the value of studying statistics</a:t>
            </a:r>
            <a:r>
              <a:rPr lang="en-US" sz="2800" dirty="0" smtClean="0"/>
              <a:t> is an important goal of your course?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Q2. Have you ever surveyed </a:t>
            </a:r>
            <a:r>
              <a:rPr lang="en-US" sz="2800" dirty="0"/>
              <a:t>your students </a:t>
            </a:r>
            <a:r>
              <a:rPr lang="en-US" sz="2800" dirty="0" smtClean="0"/>
              <a:t>before/after the </a:t>
            </a:r>
            <a:r>
              <a:rPr lang="en-US" sz="2800" dirty="0"/>
              <a:t>course on how much value they see in learning statistics?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Q3. Do you realize that most value surveys show students see less value in studying statistics after than before?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Q4. Is this a stated goal of the introductory statistics course?  If not, why not?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9958448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>
                <a:latin typeface="Rockwell Extra Bold" panose="02060903040505020403" pitchFamily="18" charset="0"/>
              </a:rPr>
              <a:t>What is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wrong 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with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Stat 101? Schield 1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 defTabSz="454025">
              <a:spcBef>
                <a:spcPts val="600"/>
              </a:spcBef>
              <a:buNone/>
            </a:pPr>
            <a:r>
              <a:rPr lang="en-US" altLang="en-US" sz="3000" dirty="0" smtClean="0"/>
              <a:t>Wrong question!  First answer these:</a:t>
            </a:r>
          </a:p>
          <a:p>
            <a:pPr defTabSz="454025">
              <a:spcBef>
                <a:spcPts val="600"/>
              </a:spcBef>
            </a:pPr>
            <a:r>
              <a:rPr lang="en-US" sz="2800" dirty="0" smtClean="0"/>
              <a:t>Who are the students in Stat 101? </a:t>
            </a:r>
          </a:p>
          <a:p>
            <a:pPr defTabSz="454025">
              <a:spcBef>
                <a:spcPts val="600"/>
              </a:spcBef>
            </a:pPr>
            <a:r>
              <a:rPr lang="en-US" sz="2800" dirty="0" smtClean="0"/>
              <a:t>What are their aptitudes, goals and attitudes?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29393" y="4125930"/>
            <a:ext cx="835025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025"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dirty="0" smtClean="0"/>
              <a:t>Then answer this:</a:t>
            </a:r>
          </a:p>
          <a:p>
            <a:pPr marL="457200" indent="-457200" defTabSz="454025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What are the primary contributions of statistics </a:t>
            </a:r>
            <a:br>
              <a:rPr lang="en-US" altLang="en-US" sz="2800" dirty="0" smtClean="0"/>
            </a:br>
            <a:r>
              <a:rPr lang="en-US" altLang="en-US" sz="2800" dirty="0" smtClean="0"/>
              <a:t>to human knowledge?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84150" y="3850393"/>
            <a:ext cx="8153400" cy="127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29393" y="5969077"/>
            <a:ext cx="863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025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/>
              <a:t>My </a:t>
            </a:r>
            <a:r>
              <a:rPr lang="en-US" altLang="en-US" sz="2400" dirty="0" smtClean="0"/>
              <a:t>answers are at www.StatLit.org/pdf/2015-Schield-USCOTS.pdf</a:t>
            </a:r>
          </a:p>
        </p:txBody>
      </p:sp>
    </p:spTree>
    <p:extLst>
      <p:ext uri="{BB962C8B-B14F-4D97-AF65-F5344CB8AC3E}">
        <p14:creationId xmlns:p14="http://schemas.microsoft.com/office/powerpoint/2010/main" val="328046727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19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College Students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Intellectual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aptitudes?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571" y="1789113"/>
            <a:ext cx="8490858" cy="4840287"/>
          </a:xfrm>
        </p:spPr>
        <p:txBody>
          <a:bodyPr/>
          <a:lstStyle/>
          <a:p>
            <a:pPr marL="0" indent="0" defTabSz="454025">
              <a:buFontTx/>
              <a:buNone/>
            </a:pPr>
            <a:r>
              <a:rPr lang="en-US" altLang="en-US" sz="2800" dirty="0" smtClean="0"/>
              <a:t>.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1776413"/>
            <a:ext cx="8353880" cy="50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5350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" y="1833562"/>
            <a:ext cx="8820150" cy="46482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We teach</a:t>
            </a:r>
            <a:r>
              <a:rPr lang="en-US" dirty="0"/>
              <a:t> the </a:t>
            </a:r>
            <a:r>
              <a:rPr lang="en-US" b="1" dirty="0"/>
              <a:t>wrong </a:t>
            </a:r>
            <a:r>
              <a:rPr lang="en-US" b="1" dirty="0" smtClean="0"/>
              <a:t>stuff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We teach it the </a:t>
            </a:r>
            <a:r>
              <a:rPr lang="en-US" b="1" dirty="0"/>
              <a:t>wrong way</a:t>
            </a:r>
            <a:r>
              <a:rPr lang="en-US" dirty="0"/>
              <a:t>; We teach it in the </a:t>
            </a:r>
            <a:r>
              <a:rPr lang="en-US" b="1" dirty="0"/>
              <a:t>wrong </a:t>
            </a:r>
            <a:r>
              <a:rPr lang="en-US" b="1" dirty="0" smtClean="0"/>
              <a:t>order</a:t>
            </a:r>
            <a:r>
              <a:rPr lang="en-US" dirty="0" smtClean="0"/>
              <a:t>.  de Veaux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Consider teaching “Association is not causation”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1973 Berkeley sex discrimination case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Ice cream sales and burglaries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Problem: These involve confounding – not chance.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1800"/>
              </a:spcBef>
              <a:buNone/>
            </a:pPr>
            <a:endParaRPr lang="en-US" sz="280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Teaching </a:t>
            </a:r>
            <a:r>
              <a:rPr lang="en-US" altLang="en-US" b="0" dirty="0" err="1" smtClean="0">
                <a:latin typeface="Rockwell Extra Bold" panose="02060903040505020403" pitchFamily="18" charset="0"/>
              </a:rPr>
              <a:t>Statistica</a:t>
            </a:r>
            <a:endParaRPr lang="en-US" altLang="en-US" sz="3200" b="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1925" y="5207567"/>
            <a:ext cx="8020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/>
              <a:t>Solution: Chance-based associations.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/>
              <a:t>Who gets longest run in </a:t>
            </a:r>
            <a:r>
              <a:rPr lang="en-US" sz="3200" smtClean="0"/>
              <a:t>10 flips of a coin?</a:t>
            </a:r>
            <a:endParaRPr lang="en-US" sz="320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/>
              <a:t>How can we distinguish luck from skill</a:t>
            </a:r>
            <a:r>
              <a:rPr lang="en-US" sz="3200" smtClean="0"/>
              <a:t>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6280345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20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 101 students: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What are their goals?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071" y="1833562"/>
            <a:ext cx="8490858" cy="4840287"/>
          </a:xfrm>
        </p:spPr>
        <p:txBody>
          <a:bodyPr/>
          <a:lstStyle/>
          <a:p>
            <a:pPr marL="0" indent="0" defTabSz="454025">
              <a:buFontTx/>
              <a:buNone/>
            </a:pPr>
            <a:r>
              <a:rPr lang="en-US" altLang="en-US" sz="2800" dirty="0" smtClean="0"/>
              <a:t>Of </a:t>
            </a:r>
            <a:r>
              <a:rPr lang="en-US" altLang="en-US" sz="2800" dirty="0" smtClean="0"/>
              <a:t>1.6M US graduates </a:t>
            </a:r>
            <a:r>
              <a:rPr lang="en-US" altLang="en-US" sz="2800" dirty="0" smtClean="0"/>
              <a:t>with BA/BS, </a:t>
            </a:r>
            <a:r>
              <a:rPr lang="en-US" altLang="en-US" sz="2800" dirty="0" smtClean="0"/>
              <a:t>57% </a:t>
            </a:r>
            <a:r>
              <a:rPr lang="en-US" altLang="en-US" sz="2800" dirty="0" smtClean="0"/>
              <a:t>took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tat 101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Of </a:t>
            </a:r>
            <a:r>
              <a:rPr lang="en-US" altLang="en-US" sz="2800" dirty="0" smtClean="0"/>
              <a:t>the </a:t>
            </a:r>
            <a:r>
              <a:rPr lang="en-US" altLang="en-US" sz="2800" dirty="0" smtClean="0"/>
              <a:t>910,605 </a:t>
            </a:r>
            <a:r>
              <a:rPr lang="en-US" altLang="en-US" sz="2800" dirty="0" smtClean="0"/>
              <a:t>students in </a:t>
            </a:r>
            <a:r>
              <a:rPr lang="en-US" altLang="en-US" sz="2800" dirty="0"/>
              <a:t>S</a:t>
            </a:r>
            <a:r>
              <a:rPr lang="en-US" altLang="en-US" sz="2800" dirty="0" smtClean="0"/>
              <a:t>tat 101 at US 4-yr colleges,</a:t>
            </a:r>
          </a:p>
          <a:p>
            <a:pPr defTabSz="454025">
              <a:spcBef>
                <a:spcPts val="0"/>
              </a:spcBef>
            </a:pPr>
            <a:r>
              <a:rPr lang="en-US" altLang="en-US" sz="2400" dirty="0" smtClean="0"/>
              <a:t>38</a:t>
            </a:r>
            <a:r>
              <a:rPr lang="en-US" altLang="en-US" sz="2400" dirty="0" smtClean="0"/>
              <a:t>% </a:t>
            </a:r>
            <a:r>
              <a:rPr lang="en-US" altLang="en-US" sz="2400" dirty="0" smtClean="0"/>
              <a:t>in </a:t>
            </a:r>
            <a:r>
              <a:rPr lang="en-US" altLang="en-US" sz="2400" i="1" dirty="0" smtClean="0"/>
              <a:t>Business or </a:t>
            </a:r>
            <a:r>
              <a:rPr lang="en-US" altLang="en-US" sz="2400" i="1" dirty="0" smtClean="0"/>
              <a:t>Economics</a:t>
            </a:r>
            <a:r>
              <a:rPr lang="en-US" altLang="en-US" sz="2400" dirty="0" smtClean="0"/>
              <a:t> (347,985)</a:t>
            </a:r>
            <a:r>
              <a:rPr lang="en-US" altLang="en-US" sz="2400" i="1" dirty="0" smtClean="0"/>
              <a:t> </a:t>
            </a:r>
            <a:endParaRPr lang="en-US" altLang="en-US" sz="2400" i="1" dirty="0" smtClean="0"/>
          </a:p>
          <a:p>
            <a:pPr defTabSz="454025">
              <a:spcBef>
                <a:spcPts val="0"/>
              </a:spcBef>
            </a:pPr>
            <a:r>
              <a:rPr lang="en-US" altLang="en-US" sz="2400" dirty="0" smtClean="0"/>
              <a:t>19</a:t>
            </a:r>
            <a:r>
              <a:rPr lang="en-US" altLang="en-US" sz="2400" dirty="0" smtClean="0"/>
              <a:t>% </a:t>
            </a:r>
            <a:r>
              <a:rPr lang="en-US" altLang="en-US" sz="2400" dirty="0" smtClean="0"/>
              <a:t>in </a:t>
            </a:r>
            <a:r>
              <a:rPr lang="en-US" altLang="en-US" sz="2400" i="1" dirty="0" smtClean="0"/>
              <a:t>Social Science or History </a:t>
            </a:r>
            <a:r>
              <a:rPr lang="en-US" altLang="en-US" sz="2400" dirty="0" smtClean="0"/>
              <a:t>(168,500)</a:t>
            </a:r>
            <a:endParaRPr lang="en-US" altLang="en-US" sz="2400" i="1" dirty="0" smtClean="0"/>
          </a:p>
          <a:p>
            <a:pPr defTabSz="454025">
              <a:spcBef>
                <a:spcPts val="0"/>
              </a:spcBef>
            </a:pPr>
            <a:r>
              <a:rPr lang="en-US" altLang="en-US" sz="2400" dirty="0" smtClean="0"/>
              <a:t>13% </a:t>
            </a:r>
            <a:r>
              <a:rPr lang="en-US" altLang="en-US" sz="2400" dirty="0" smtClean="0"/>
              <a:t>in </a:t>
            </a:r>
            <a:r>
              <a:rPr lang="en-US" altLang="en-US" sz="2400" dirty="0" smtClean="0"/>
              <a:t>Health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(120,488)</a:t>
            </a:r>
            <a:endParaRPr lang="en-US" altLang="en-US" sz="2400" dirty="0" smtClean="0"/>
          </a:p>
          <a:p>
            <a:pPr defTabSz="454025">
              <a:spcBef>
                <a:spcPts val="0"/>
              </a:spcBef>
            </a:pPr>
            <a:r>
              <a:rPr lang="en-US" altLang="en-US" sz="2400" dirty="0" smtClean="0"/>
              <a:t>10% </a:t>
            </a:r>
            <a:r>
              <a:rPr lang="en-US" altLang="en-US" sz="2400" dirty="0" smtClean="0"/>
              <a:t>in </a:t>
            </a:r>
            <a:r>
              <a:rPr lang="en-US" altLang="en-US" sz="2400" dirty="0" smtClean="0"/>
              <a:t>Psychology (94,271)</a:t>
            </a:r>
          </a:p>
          <a:p>
            <a:pPr defTabSz="454025">
              <a:spcBef>
                <a:spcPts val="0"/>
              </a:spcBef>
            </a:pPr>
            <a:r>
              <a:rPr lang="en-US" altLang="en-US" sz="2400" dirty="0" smtClean="0"/>
              <a:t>  9% in Engineering (83,109)</a:t>
            </a:r>
            <a:endParaRPr lang="en-US" altLang="en-US" sz="2400" dirty="0" smtClean="0"/>
          </a:p>
          <a:p>
            <a:pPr defTabSz="454025">
              <a:spcBef>
                <a:spcPts val="0"/>
              </a:spcBef>
            </a:pPr>
            <a:r>
              <a:rPr lang="en-US" altLang="en-US" sz="2400" dirty="0" smtClean="0"/>
              <a:t>  9% </a:t>
            </a:r>
            <a:r>
              <a:rPr lang="en-US" altLang="en-US" sz="2400" dirty="0" smtClean="0"/>
              <a:t>in </a:t>
            </a:r>
            <a:r>
              <a:rPr lang="en-US" altLang="en-US" sz="2400" dirty="0" smtClean="0"/>
              <a:t>Biological Science (80,756) </a:t>
            </a:r>
            <a:endParaRPr lang="en-US" altLang="en-US" sz="2400" dirty="0" smtClean="0"/>
          </a:p>
          <a:p>
            <a:pPr defTabSz="454025">
              <a:spcBef>
                <a:spcPts val="0"/>
              </a:spcBef>
            </a:pPr>
            <a:r>
              <a:rPr lang="en-US" altLang="en-US" sz="2400" dirty="0" smtClean="0"/>
              <a:t>  2% in </a:t>
            </a:r>
            <a:r>
              <a:rPr lang="en-US" altLang="en-US" sz="2400" dirty="0" smtClean="0"/>
              <a:t>mathematics or </a:t>
            </a:r>
            <a:r>
              <a:rPr lang="en-US" altLang="en-US" sz="2400" dirty="0" smtClean="0"/>
              <a:t>statistics (15,496)</a:t>
            </a:r>
            <a:endParaRPr lang="en-US" altLang="en-US" sz="2400" dirty="0" smtClean="0"/>
          </a:p>
          <a:p>
            <a:pPr marL="0" indent="0" defTabSz="454025">
              <a:spcBef>
                <a:spcPts val="300"/>
              </a:spcBef>
              <a:buNone/>
            </a:pPr>
            <a:r>
              <a:rPr lang="en-US" altLang="en-US" sz="2800" dirty="0" smtClean="0"/>
              <a:t>57% of Stat 101 students deal </a:t>
            </a:r>
            <a:r>
              <a:rPr lang="en-US" altLang="en-US" sz="2800" dirty="0" smtClean="0"/>
              <a:t>mainly with observational </a:t>
            </a:r>
            <a:r>
              <a:rPr lang="en-US" altLang="en-US" sz="2800" dirty="0"/>
              <a:t>studies (Business &amp; Social </a:t>
            </a:r>
            <a:r>
              <a:rPr lang="en-US" altLang="en-US" sz="2800" dirty="0" smtClean="0"/>
              <a:t>Science majors).</a:t>
            </a:r>
            <a:endParaRPr lang="en-US" altLang="en-US" sz="2800" dirty="0" smtClean="0"/>
          </a:p>
          <a:p>
            <a:pPr marL="0" indent="0" defTabSz="454025">
              <a:buNone/>
            </a:pPr>
            <a:r>
              <a:rPr lang="en-US" altLang="en-US" sz="1600" dirty="0" smtClean="0"/>
              <a:t>Assumes all graduates in these majors took statistics</a:t>
            </a:r>
            <a:r>
              <a:rPr lang="en-US" altLang="en-US" sz="1600" dirty="0" smtClean="0"/>
              <a:t>.  2012 </a:t>
            </a:r>
            <a:r>
              <a:rPr lang="en-US" altLang="en-US" sz="1600" dirty="0" smtClean="0"/>
              <a:t>USSA. Table 302. Bachelor’s </a:t>
            </a:r>
            <a:r>
              <a:rPr lang="en-US" altLang="en-US" sz="1600" dirty="0" smtClean="0"/>
              <a:t>degrees.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endParaRPr lang="en-US" altLang="en-US" sz="1600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67569633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21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 101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students:</a:t>
            </a:r>
            <a:r>
              <a:rPr lang="en-US" altLang="en-US" sz="3200" b="0" dirty="0">
                <a:latin typeface="Rockwell Extra Bold" panose="02060903040505020403" pitchFamily="18" charset="0"/>
              </a:rPr>
              <a:t/>
            </a:r>
            <a:br>
              <a:rPr lang="en-US" altLang="en-US" sz="3200" b="0" dirty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A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ttitudes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toward Statistics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1" y="1789113"/>
            <a:ext cx="8540750" cy="4840287"/>
          </a:xfrm>
        </p:spPr>
        <p:txBody>
          <a:bodyPr/>
          <a:lstStyle/>
          <a:p>
            <a:pPr marL="0" indent="0" defTabSz="454025">
              <a:spcBef>
                <a:spcPts val="1200"/>
              </a:spcBef>
              <a:buNone/>
            </a:pPr>
            <a:r>
              <a:rPr lang="en-US" altLang="en-US" sz="2800" b="1" dirty="0"/>
              <a:t>Of those taking Stat I:</a:t>
            </a:r>
          </a:p>
          <a:p>
            <a:pPr defTabSz="454025">
              <a:spcBef>
                <a:spcPts val="1200"/>
              </a:spcBef>
            </a:pPr>
            <a:r>
              <a:rPr lang="en-US" altLang="en-US" sz="2800" dirty="0" smtClean="0"/>
              <a:t>most </a:t>
            </a:r>
            <a:r>
              <a:rPr lang="en-US" altLang="en-US" sz="2800" dirty="0" smtClean="0"/>
              <a:t>see less value in statistics after the course than </a:t>
            </a:r>
            <a:r>
              <a:rPr lang="en-US" altLang="en-US" sz="2800" dirty="0" smtClean="0"/>
              <a:t>before</a:t>
            </a:r>
            <a:r>
              <a:rPr lang="en-US" altLang="en-US" sz="2800" dirty="0" smtClean="0"/>
              <a:t>.  Schield and Schield (2008).</a:t>
            </a:r>
          </a:p>
          <a:p>
            <a:pPr defTabSz="454025">
              <a:spcBef>
                <a:spcPts val="1200"/>
              </a:spcBef>
            </a:pPr>
            <a:r>
              <a:rPr lang="en-US" altLang="en-US" sz="2800" dirty="0" smtClean="0"/>
              <a:t>Many </a:t>
            </a:r>
            <a:r>
              <a:rPr lang="en-US" altLang="en-US" sz="2800" dirty="0" smtClean="0"/>
              <a:t>say “Worst course I ever took” [anecdotal</a:t>
            </a:r>
            <a:r>
              <a:rPr lang="en-US" altLang="en-US" sz="2800" dirty="0" smtClean="0"/>
              <a:t>]</a:t>
            </a:r>
          </a:p>
          <a:p>
            <a:pPr defTabSz="454025">
              <a:spcBef>
                <a:spcPts val="1200"/>
              </a:spcBef>
            </a:pPr>
            <a:r>
              <a:rPr lang="en-US" altLang="en-US" sz="2800" dirty="0" smtClean="0"/>
              <a:t>Lost almost half of the course gain within 4 months</a:t>
            </a:r>
            <a:br>
              <a:rPr lang="en-US" altLang="en-US" sz="2800" dirty="0" smtClean="0"/>
            </a:br>
            <a:r>
              <a:rPr lang="en-US" altLang="en-US" sz="2800" dirty="0" smtClean="0"/>
              <a:t>in consensus course.  Tintle et al, (2012) </a:t>
            </a:r>
            <a:r>
              <a:rPr lang="en-US" altLang="en-US" sz="2800" i="1" dirty="0" err="1" smtClean="0"/>
              <a:t>SERJ</a:t>
            </a:r>
            <a:endParaRPr lang="en-US" altLang="en-US" sz="2800" i="1" dirty="0" smtClean="0"/>
          </a:p>
          <a:p>
            <a:pPr defTabSz="454025">
              <a:spcBef>
                <a:spcPts val="1200"/>
              </a:spcBef>
            </a:pPr>
            <a:r>
              <a:rPr lang="en-US" altLang="en-US" sz="2800" dirty="0" smtClean="0"/>
              <a:t>Lost 33% of what they knew on their final within 12 month in an online course.  Nadir (2004).  </a:t>
            </a:r>
            <a:r>
              <a:rPr lang="en-US" altLang="en-US" sz="2800" i="1" dirty="0" smtClean="0"/>
              <a:t>Teaching-Learning Medicine.</a:t>
            </a:r>
          </a:p>
          <a:p>
            <a:pPr defTabSz="454025">
              <a:spcBef>
                <a:spcPts val="1200"/>
              </a:spcBef>
            </a:pPr>
            <a:endParaRPr lang="en-US" altLang="en-US" sz="2800" dirty="0" smtClean="0"/>
          </a:p>
          <a:p>
            <a:pPr defTabSz="454025">
              <a:spcBef>
                <a:spcPts val="1200"/>
              </a:spcBef>
            </a:pPr>
            <a:endParaRPr lang="en-US" altLang="en-US" sz="2800" dirty="0" smtClean="0"/>
          </a:p>
          <a:p>
            <a:pPr marL="0" indent="0" defTabSz="454025">
              <a:buNone/>
            </a:pPr>
            <a:endParaRPr lang="en-US" altLang="en-US" sz="1600" dirty="0"/>
          </a:p>
          <a:p>
            <a:pPr marL="0" indent="0" defTabSz="454025">
              <a:buNone/>
            </a:pPr>
            <a:r>
              <a:rPr lang="en-US" altLang="en-US" sz="1600" dirty="0" smtClean="0"/>
              <a:t>www.amstat.org/misc/StatsBachelors2003-2013.pdf         1,135 stat majors in 2013 at 32 colleges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 smtClean="0"/>
              <a:t>www.StatLit.org/pdf/2015-Schield-UST-Enroll-in-Statistics.pdf</a:t>
            </a:r>
            <a:endParaRPr lang="en-US" altLang="en-US" sz="1600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75419226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22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 101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students:</a:t>
            </a:r>
            <a:r>
              <a:rPr lang="en-US" altLang="en-US" sz="3200" b="0" dirty="0">
                <a:latin typeface="Rockwell Extra Bold" panose="02060903040505020403" pitchFamily="18" charset="0"/>
              </a:rPr>
              <a:t/>
            </a:r>
            <a:br>
              <a:rPr lang="en-US" altLang="en-US" sz="3200" b="0" dirty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Interest Advanced Statistics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1" y="1789113"/>
            <a:ext cx="8540750" cy="4840287"/>
          </a:xfrm>
        </p:spPr>
        <p:txBody>
          <a:bodyPr/>
          <a:lstStyle/>
          <a:p>
            <a:pPr marL="0" indent="0" defTabSz="454025">
              <a:spcBef>
                <a:spcPts val="1200"/>
              </a:spcBef>
              <a:buNone/>
            </a:pPr>
            <a:r>
              <a:rPr lang="en-US" altLang="en-US" sz="2800" b="1" dirty="0"/>
              <a:t>Of those taking Stat I:</a:t>
            </a:r>
          </a:p>
          <a:p>
            <a:pPr defTabSz="454025">
              <a:spcBef>
                <a:spcPts val="1200"/>
              </a:spcBef>
            </a:pPr>
            <a:r>
              <a:rPr lang="en-US" altLang="en-US" sz="2800" dirty="0" smtClean="0"/>
              <a:t>less </a:t>
            </a:r>
            <a:r>
              <a:rPr lang="en-US" altLang="en-US" sz="2800" dirty="0"/>
              <a:t>than 1% take </a:t>
            </a:r>
            <a:r>
              <a:rPr lang="en-US" altLang="en-US" sz="2800" i="1" dirty="0"/>
              <a:t>Stat II</a:t>
            </a:r>
            <a:r>
              <a:rPr lang="en-US" altLang="en-US" sz="2800" dirty="0"/>
              <a:t>  (10-yrs @ Univ. St. Thomas</a:t>
            </a:r>
            <a:r>
              <a:rPr lang="en-US" altLang="en-US" sz="2800" dirty="0" smtClean="0"/>
              <a:t>)</a:t>
            </a:r>
            <a:br>
              <a:rPr lang="en-US" altLang="en-US" sz="2800" dirty="0" smtClean="0"/>
            </a:br>
            <a:r>
              <a:rPr lang="en-US" altLang="en-US" sz="2800" dirty="0" smtClean="0"/>
              <a:t>May take Psych/</a:t>
            </a:r>
            <a:r>
              <a:rPr lang="en-US" altLang="en-US" sz="2800" dirty="0" err="1" smtClean="0"/>
              <a:t>Soc</a:t>
            </a:r>
            <a:r>
              <a:rPr lang="en-US" altLang="en-US" sz="2800" dirty="0" smtClean="0"/>
              <a:t>/Marketing Research Methods.</a:t>
            </a:r>
            <a:endParaRPr lang="en-US" altLang="en-US" sz="2800" dirty="0"/>
          </a:p>
          <a:p>
            <a:pPr defTabSz="454025">
              <a:spcBef>
                <a:spcPts val="1200"/>
              </a:spcBef>
            </a:pPr>
            <a:r>
              <a:rPr lang="en-US" altLang="en-US" sz="2800" dirty="0"/>
              <a:t>less than 0.2% major in statistics (nationwide).</a:t>
            </a:r>
          </a:p>
          <a:p>
            <a:pPr defTabSz="454025">
              <a:spcBef>
                <a:spcPts val="1200"/>
              </a:spcBef>
            </a:pPr>
            <a:endParaRPr lang="en-US" altLang="en-US" sz="2800" dirty="0" smtClean="0"/>
          </a:p>
          <a:p>
            <a:pPr defTabSz="454025">
              <a:spcBef>
                <a:spcPts val="1200"/>
              </a:spcBef>
            </a:pPr>
            <a:endParaRPr lang="en-US" altLang="en-US" sz="2800" dirty="0" smtClean="0"/>
          </a:p>
          <a:p>
            <a:pPr marL="0" indent="0" defTabSz="454025">
              <a:buNone/>
            </a:pPr>
            <a:endParaRPr lang="en-US" altLang="en-US" sz="1600" dirty="0"/>
          </a:p>
          <a:p>
            <a:pPr marL="0" indent="0" defTabSz="454025">
              <a:buNone/>
            </a:pPr>
            <a:r>
              <a:rPr lang="en-US" altLang="en-US" sz="1600" dirty="0" smtClean="0"/>
              <a:t>www.amstat.org/misc/StatsBachelors2003-2013.pdf         1,135 stat majors in 2013 at 32 colleges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 smtClean="0"/>
              <a:t>www.StatLit.org/pdf/2015-Schield-UST-Enroll-in-Statistics.pdf</a:t>
            </a:r>
            <a:endParaRPr lang="en-US" altLang="en-US" sz="1600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439380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23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Three Audiences: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Three Courses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1" y="1789113"/>
            <a:ext cx="8540750" cy="4840287"/>
          </a:xfrm>
        </p:spPr>
        <p:txBody>
          <a:bodyPr/>
          <a:lstStyle/>
          <a:p>
            <a:pPr marL="0" indent="0" defTabSz="454025">
              <a:spcBef>
                <a:spcPts val="1200"/>
              </a:spcBef>
              <a:buNone/>
            </a:pPr>
            <a:r>
              <a:rPr lang="en-US" altLang="en-US" sz="2800" b="1" dirty="0" smtClean="0"/>
              <a:t>.</a:t>
            </a:r>
          </a:p>
          <a:p>
            <a:pPr marL="0" indent="0" defTabSz="454025">
              <a:spcBef>
                <a:spcPts val="1200"/>
              </a:spcBef>
              <a:buNone/>
            </a:pPr>
            <a:endParaRPr lang="en-US" altLang="en-US" sz="1600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1" y="1900237"/>
            <a:ext cx="8804365" cy="39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470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8018463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Schield 2:  What is Wrong with THE Intro Statistics Course*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5600" y="1885950"/>
            <a:ext cx="8572500" cy="4648200"/>
          </a:xfrm>
        </p:spPr>
        <p:txBody>
          <a:bodyPr/>
          <a:lstStyle/>
          <a:p>
            <a:pPr marL="457200" indent="-457200" defTabSz="454025">
              <a:buNone/>
              <a:tabLst>
                <a:tab pos="914400" algn="l"/>
              </a:tabLst>
            </a:pPr>
            <a:r>
              <a:rPr lang="en-US" altLang="en-US" sz="2800" b="1" dirty="0" smtClean="0">
                <a:sym typeface="Wingdings" panose="05000000000000000000" pitchFamily="2" charset="2"/>
              </a:rPr>
              <a:t>“One size fits all” doesn’t work any more.</a:t>
            </a:r>
            <a:br>
              <a:rPr lang="en-US" altLang="en-US" sz="2800" b="1" dirty="0" smtClean="0">
                <a:sym typeface="Wingdings" panose="05000000000000000000" pitchFamily="2" charset="2"/>
              </a:rPr>
            </a:br>
            <a:r>
              <a:rPr lang="en-US" altLang="en-US" sz="2800" dirty="0" smtClean="0">
                <a:sym typeface="Wingdings" panose="05000000000000000000" pitchFamily="2" charset="2"/>
              </a:rPr>
              <a:t>We should drop the idea of  “</a:t>
            </a:r>
            <a:r>
              <a:rPr lang="en-US" altLang="en-US" sz="2800" i="1" dirty="0" smtClean="0">
                <a:sym typeface="Wingdings" panose="05000000000000000000" pitchFamily="2" charset="2"/>
              </a:rPr>
              <a:t>the course</a:t>
            </a:r>
            <a:r>
              <a:rPr lang="en-US" altLang="en-US" sz="2800" dirty="0" smtClean="0">
                <a:sym typeface="Wingdings" panose="05000000000000000000" pitchFamily="2" charset="2"/>
              </a:rPr>
              <a:t>” in intro stats. </a:t>
            </a:r>
          </a:p>
          <a:p>
            <a:pPr marL="0" indent="0" defTabSz="454025">
              <a:buNone/>
              <a:tabLst>
                <a:tab pos="914400" algn="l"/>
              </a:tabLst>
            </a:pPr>
            <a:endParaRPr lang="en-US" altLang="en-US" sz="2800" dirty="0" smtClean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24</a:t>
            </a:fld>
            <a:endParaRPr lang="en-US" altLang="en-US" b="0"/>
          </a:p>
        </p:txBody>
      </p:sp>
      <p:sp>
        <p:nvSpPr>
          <p:cNvPr id="8" name="TextBox 7"/>
          <p:cNvSpPr txBox="1"/>
          <p:nvPr/>
        </p:nvSpPr>
        <p:spPr>
          <a:xfrm>
            <a:off x="101600" y="2933700"/>
            <a:ext cx="8915400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025">
              <a:lnSpc>
                <a:spcPct val="100000"/>
              </a:lnSpc>
              <a:tabLst>
                <a:tab pos="914400" algn="l"/>
              </a:tabLst>
            </a:pPr>
            <a:r>
              <a:rPr lang="en-US" altLang="en-US" sz="2800" b="1" dirty="0" smtClean="0">
                <a:sym typeface="Wingdings" panose="05000000000000000000" pitchFamily="2" charset="2"/>
              </a:rPr>
              <a:t>We should support three algebra-intro statistics courses:</a:t>
            </a:r>
            <a:endParaRPr lang="en-US" altLang="en-US" sz="2800" b="1" dirty="0">
              <a:sym typeface="Wingdings" panose="05000000000000000000" pitchFamily="2" charset="2"/>
            </a:endParaRPr>
          </a:p>
          <a:p>
            <a:pPr marL="457200" indent="-457200" defTabSz="454025">
              <a:lnSpc>
                <a:spcPct val="100000"/>
              </a:lnSpc>
              <a:tabLst>
                <a:tab pos="914400" algn="l"/>
              </a:tabLst>
            </a:pPr>
            <a:r>
              <a:rPr lang="en-US" altLang="en-US" sz="2800" b="1" i="1" dirty="0" smtClean="0">
                <a:sym typeface="Wingdings" panose="05000000000000000000" pitchFamily="2" charset="2"/>
              </a:rPr>
              <a:t>Stat 102</a:t>
            </a:r>
            <a:r>
              <a:rPr lang="en-US" altLang="en-US" sz="2800" i="1" dirty="0" smtClean="0">
                <a:sym typeface="Wingdings" panose="05000000000000000000" pitchFamily="2" charset="2"/>
              </a:rPr>
              <a:t>: </a:t>
            </a:r>
            <a:r>
              <a:rPr lang="en-US" altLang="en-US" sz="2800" b="1" i="1" dirty="0" smtClean="0">
                <a:sym typeface="Wingdings" panose="05000000000000000000" pitchFamily="2" charset="2"/>
              </a:rPr>
              <a:t>Social Statistics for Decision Makers</a:t>
            </a:r>
            <a:r>
              <a:rPr lang="en-US" altLang="en-US" sz="2800" i="1" dirty="0" smtClean="0">
                <a:sym typeface="Wingdings" panose="05000000000000000000" pitchFamily="2" charset="2"/>
              </a:rPr>
              <a:t>.  Algebra  </a:t>
            </a:r>
            <a:endParaRPr lang="en-US" altLang="en-US" sz="2800" i="1" dirty="0">
              <a:sym typeface="Wingdings" panose="05000000000000000000" pitchFamily="2" charset="2"/>
            </a:endParaRPr>
          </a:p>
          <a:p>
            <a:pPr marL="457200" indent="-457200" defTabSz="454025">
              <a:lnSpc>
                <a:spcPct val="100000"/>
              </a:lnSpc>
              <a:tabLst>
                <a:tab pos="914400" algn="l"/>
              </a:tabLst>
            </a:pPr>
            <a:r>
              <a:rPr lang="en-US" altLang="en-US" sz="2800" b="1" i="1" dirty="0" smtClean="0">
                <a:sym typeface="Wingdings" panose="05000000000000000000" pitchFamily="2" charset="2"/>
              </a:rPr>
              <a:t>Stat 101</a:t>
            </a:r>
            <a:r>
              <a:rPr lang="en-US" altLang="en-US" sz="2800" i="1" dirty="0" smtClean="0">
                <a:sym typeface="Wingdings" panose="05000000000000000000" pitchFamily="2" charset="2"/>
              </a:rPr>
              <a:t>: Traditional Research-Inference.  Algebra-based.  </a:t>
            </a:r>
          </a:p>
          <a:p>
            <a:pPr marL="457200" indent="-457200" defTabSz="454025">
              <a:lnSpc>
                <a:spcPct val="100000"/>
              </a:lnSpc>
              <a:tabLst>
                <a:tab pos="914400" algn="l"/>
              </a:tabLst>
            </a:pPr>
            <a:r>
              <a:rPr lang="en-US" altLang="en-US" sz="2800" b="1" i="1" dirty="0" smtClean="0">
                <a:sym typeface="Wingdings" panose="05000000000000000000" pitchFamily="2" charset="2"/>
              </a:rPr>
              <a:t>Stat </a:t>
            </a:r>
            <a:r>
              <a:rPr lang="en-US" altLang="en-US" sz="2800" b="1" i="1" dirty="0">
                <a:sym typeface="Wingdings" panose="05000000000000000000" pitchFamily="2" charset="2"/>
              </a:rPr>
              <a:t>100</a:t>
            </a:r>
            <a:r>
              <a:rPr lang="en-US" altLang="en-US" sz="2800" i="1" dirty="0">
                <a:sym typeface="Wingdings" panose="05000000000000000000" pitchFamily="2" charset="2"/>
              </a:rPr>
              <a:t>: </a:t>
            </a:r>
            <a:r>
              <a:rPr lang="en-US" altLang="en-US" sz="2800" i="1" dirty="0" smtClean="0">
                <a:sym typeface="Wingdings" panose="05000000000000000000" pitchFamily="2" charset="2"/>
              </a:rPr>
              <a:t>Statistical Literacy. Media-based; minimal Algebra</a:t>
            </a:r>
          </a:p>
          <a:p>
            <a:pPr marL="457200" indent="-457200" defTabSz="454025">
              <a:lnSpc>
                <a:spcPct val="100000"/>
              </a:lnSpc>
              <a:tabLst>
                <a:tab pos="914400" algn="l"/>
              </a:tabLst>
            </a:pPr>
            <a:r>
              <a:rPr lang="en-US" altLang="en-US" sz="2800" i="1" dirty="0" smtClean="0">
                <a:sym typeface="Wingdings" panose="05000000000000000000" pitchFamily="2" charset="2"/>
              </a:rPr>
              <a:t>All include the big contributions of stats to human knowledge</a:t>
            </a:r>
          </a:p>
          <a:p>
            <a:pPr marL="457200" indent="-457200" defTabSz="454025">
              <a:lnSpc>
                <a:spcPct val="100000"/>
              </a:lnSpc>
              <a:tabLst>
                <a:tab pos="914400" algn="l"/>
              </a:tabLst>
            </a:pPr>
            <a:endParaRPr lang="en-US" altLang="en-US" sz="1100" dirty="0" smtClean="0">
              <a:sym typeface="Wingdings" panose="05000000000000000000" pitchFamily="2" charset="2"/>
            </a:endParaRPr>
          </a:p>
          <a:p>
            <a:pPr marL="457200" indent="-457200" defTabSz="454025">
              <a:lnSpc>
                <a:spcPct val="100000"/>
              </a:lnSpc>
              <a:tabLst>
                <a:tab pos="914400" algn="l"/>
              </a:tabLst>
            </a:pPr>
            <a:endParaRPr lang="en-US" altLang="en-US" sz="1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914955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8018463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Major Contributions of Statistics to Human Knowledge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5600" y="1885950"/>
            <a:ext cx="8572500" cy="4857750"/>
          </a:xfrm>
        </p:spPr>
        <p:txBody>
          <a:bodyPr/>
          <a:lstStyle/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800" b="1" dirty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endParaRPr lang="en-US" altLang="en-US" sz="2800" b="1" dirty="0" smtClean="0">
              <a:sym typeface="Wingdings" panose="05000000000000000000" pitchFamily="2" charset="2"/>
            </a:endParaRPr>
          </a:p>
          <a:p>
            <a:pPr marL="457200" indent="-457200" algn="ctr" defTabSz="454025">
              <a:buNone/>
              <a:tabLst>
                <a:tab pos="914400" algn="l"/>
              </a:tabLst>
            </a:pPr>
            <a:r>
              <a:rPr lang="en-US" altLang="en-US" sz="2000" b="1" dirty="0" smtClean="0">
                <a:sym typeface="Wingdings" panose="05000000000000000000" pitchFamily="2" charset="2"/>
              </a:rPr>
              <a:t>Milo Schield</a:t>
            </a:r>
            <a:endParaRPr lang="en-US" alt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3170A-3319-4A0B-8BFD-FEF976CE3C94}" type="slidenum">
              <a:rPr lang="en-US" altLang="en-US" smtClean="0"/>
              <a:pPr/>
              <a:t>25</a:t>
            </a:fld>
            <a:endParaRPr lang="en-US" altLang="en-US" b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2" y="1782762"/>
            <a:ext cx="8686788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6692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References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4150" y="1833562"/>
            <a:ext cx="8807450" cy="4603750"/>
          </a:xfrm>
        </p:spPr>
        <p:txBody>
          <a:bodyPr/>
          <a:lstStyle/>
          <a:p>
            <a:pPr defTabSz="4540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Cobb, G. (2015</a:t>
            </a:r>
            <a:r>
              <a:rPr lang="en-US" altLang="en-US" sz="2400" dirty="0"/>
              <a:t>). What’s Wrong with Stat 101</a:t>
            </a:r>
            <a:r>
              <a:rPr lang="en-US" altLang="en-US" sz="2400" dirty="0" smtClean="0"/>
              <a:t>?  USCOTS Handout.</a:t>
            </a:r>
          </a:p>
          <a:p>
            <a:pPr defTabSz="4540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De Veaux, D. (2015</a:t>
            </a:r>
            <a:r>
              <a:rPr lang="en-US" altLang="en-US" sz="2400" dirty="0"/>
              <a:t>). </a:t>
            </a:r>
            <a:r>
              <a:rPr lang="en-US" altLang="en-US" sz="2400" dirty="0" smtClean="0"/>
              <a:t>Introductory Statistics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the 21st Century. USCOTS slides</a:t>
            </a:r>
          </a:p>
          <a:p>
            <a:pPr defTabSz="4540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400" dirty="0"/>
              <a:t>Schield, Milo (2015).  Ten-year Enrollments Stat I/II at St. Thomas</a:t>
            </a:r>
            <a:br>
              <a:rPr lang="en-US" altLang="en-US" sz="2400" dirty="0"/>
            </a:br>
            <a:r>
              <a:rPr lang="en-US" altLang="en-US" sz="2400" dirty="0"/>
              <a:t>www.StatLit.org/pdf/2015-Schield-UST-Enroll-in-Statistics.pdf</a:t>
            </a:r>
          </a:p>
          <a:p>
            <a:pPr defTabSz="4540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400" dirty="0"/>
              <a:t>Schield, Milo (2015).  </a:t>
            </a:r>
            <a:r>
              <a:rPr lang="en-US" altLang="en-US" sz="2400" dirty="0" smtClean="0"/>
              <a:t>What is wrong with THE Introductory Statistics Course. www.StatLit.org/pdf/2015-Schield-USCOTS.pdf</a:t>
            </a:r>
          </a:p>
          <a:p>
            <a:pPr defTabSz="45402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Tintle</a:t>
            </a:r>
            <a:r>
              <a:rPr lang="en-US" altLang="en-US" sz="2400" dirty="0"/>
              <a:t>, Chance, Cobb, Rossman, Roy, Swanson &amp; </a:t>
            </a:r>
            <a:r>
              <a:rPr lang="en-US" altLang="en-US" sz="2400" dirty="0" err="1"/>
              <a:t>VanderStoep</a:t>
            </a:r>
            <a:r>
              <a:rPr lang="en-US" altLang="en-US" sz="2400" dirty="0"/>
              <a:t> (2014)  Challenging the state of the art in post-introductory statistics. </a:t>
            </a:r>
            <a:r>
              <a:rPr lang="en-US" altLang="en-US" sz="2400" dirty="0" smtClean="0"/>
              <a:t> Proceedings </a:t>
            </a:r>
            <a:r>
              <a:rPr lang="en-US" altLang="en-US" sz="2400" dirty="0"/>
              <a:t>59th ISI World Statistics Congress.  P. 295-300.   </a:t>
            </a:r>
            <a:r>
              <a:rPr lang="en-US" altLang="en-US" sz="2400" dirty="0" smtClean="0"/>
              <a:t>http</a:t>
            </a:r>
            <a:r>
              <a:rPr lang="en-US" altLang="en-US" sz="2400" dirty="0"/>
              <a:t>://2013.isiproceedings.org/Files/IPS032-P1-S.pdf</a:t>
            </a:r>
            <a:endParaRPr lang="en-US" altLang="en-US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26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35275189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DD81A-733D-43C1-847E-11A43565A1FE}" type="slidenum">
              <a:rPr lang="en-US" altLang="en-US" sz="1400">
                <a:latin typeface="Arial" panose="020B0604020202020204" pitchFamily="34" charset="0"/>
              </a:rPr>
              <a:pPr/>
              <a:t>27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2. Statistical Techniques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Depends on User’s Goal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2108200"/>
            <a:ext cx="8820150" cy="4476749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b="1" dirty="0" smtClean="0"/>
              <a:t>Describe</a:t>
            </a:r>
            <a:r>
              <a:rPr lang="en-US" altLang="en-US" dirty="0" smtClean="0"/>
              <a:t>: Summarize data; fit to models</a:t>
            </a:r>
            <a:endParaRPr lang="en-US" altLang="en-US" i="1" dirty="0" smtClean="0"/>
          </a:p>
          <a:p>
            <a:pPr>
              <a:lnSpc>
                <a:spcPts val="34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altLang="en-US" b="1" dirty="0" smtClean="0"/>
              <a:t>Predict </a:t>
            </a:r>
            <a:r>
              <a:rPr lang="en-US" altLang="en-US" dirty="0" smtClean="0"/>
              <a:t>using association-based models</a:t>
            </a:r>
          </a:p>
          <a:p>
            <a:pPr>
              <a:lnSpc>
                <a:spcPts val="34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altLang="en-US" b="1" dirty="0" smtClean="0"/>
              <a:t>Generalize</a:t>
            </a:r>
            <a:r>
              <a:rPr lang="en-US" altLang="en-US" dirty="0" smtClean="0"/>
              <a:t> from sample statistics; </a:t>
            </a:r>
            <a:r>
              <a:rPr lang="en-US" altLang="en-US" b="1" dirty="0" smtClean="0"/>
              <a:t>infer</a:t>
            </a:r>
            <a:r>
              <a:rPr lang="en-US" altLang="en-US" dirty="0" smtClean="0"/>
              <a:t> that </a:t>
            </a:r>
            <a:br>
              <a:rPr lang="en-US" altLang="en-US" dirty="0" smtClean="0"/>
            </a:br>
            <a:r>
              <a:rPr lang="en-US" altLang="en-US" dirty="0" smtClean="0"/>
              <a:t>an observed association is statistically significant.</a:t>
            </a:r>
          </a:p>
          <a:p>
            <a:pPr>
              <a:lnSpc>
                <a:spcPts val="34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altLang="en-US" b="1" dirty="0" smtClean="0"/>
              <a:t>Explain</a:t>
            </a:r>
            <a:r>
              <a:rPr lang="en-US" altLang="en-US" dirty="0" smtClean="0"/>
              <a:t> using association-based connections</a:t>
            </a:r>
          </a:p>
          <a:p>
            <a:pPr>
              <a:lnSpc>
                <a:spcPts val="34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altLang="en-US" b="1" dirty="0" smtClean="0"/>
              <a:t>Explain</a:t>
            </a:r>
            <a:r>
              <a:rPr lang="en-US" altLang="en-US" dirty="0" smtClean="0"/>
              <a:t> </a:t>
            </a:r>
            <a:r>
              <a:rPr lang="en-US" altLang="en-US" dirty="0"/>
              <a:t>e</a:t>
            </a:r>
            <a:r>
              <a:rPr lang="en-US" altLang="en-US" dirty="0" smtClean="0"/>
              <a:t>ffects of causes; causes of effects</a:t>
            </a:r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84150" y="5651500"/>
            <a:ext cx="8221663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92075" y="4756151"/>
            <a:ext cx="8221663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929471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DD81A-733D-43C1-847E-11A43565A1FE}" type="slidenum">
              <a:rPr lang="en-US" altLang="en-US" sz="1400">
                <a:latin typeface="Arial" panose="020B0604020202020204" pitchFamily="34" charset="0"/>
              </a:rPr>
              <a:pPr/>
              <a:t>28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>
                <a:latin typeface="Rockwell Extra Bold" panose="02060903040505020403" pitchFamily="18" charset="0"/>
              </a:rPr>
              <a:t>3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. Different Kinds of Causation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1833562"/>
            <a:ext cx="8820150" cy="4751387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b="1" dirty="0" smtClean="0"/>
              <a:t>Experimental causation:  </a:t>
            </a:r>
            <a:r>
              <a:rPr lang="en-US" altLang="en-US" dirty="0" smtClean="0"/>
              <a:t>Repetition of cause </a:t>
            </a:r>
            <a:br>
              <a:rPr lang="en-US" altLang="en-US" dirty="0" smtClean="0"/>
            </a:br>
            <a:r>
              <a:rPr lang="en-US" altLang="en-US" dirty="0" smtClean="0"/>
              <a:t>on same subject produces the same effect.  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b="1" dirty="0" smtClean="0"/>
              <a:t>Fisher causation:</a:t>
            </a:r>
            <a:r>
              <a:rPr lang="en-US" altLang="en-US" dirty="0" smtClean="0"/>
              <a:t> Randomized Controlled Trials statistically control for pre-existing confounders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b="1" dirty="0" smtClean="0"/>
              <a:t>Epidemiological Causation. </a:t>
            </a:r>
            <a:r>
              <a:rPr lang="en-US" altLang="en-US" dirty="0" smtClean="0"/>
              <a:t> Cause is necessary.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>E.g., Cholera epidemic and Broad Street pump.</a:t>
            </a:r>
          </a:p>
          <a:p>
            <a:pPr>
              <a:lnSpc>
                <a:spcPts val="34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altLang="en-US" b="1" dirty="0" smtClean="0"/>
              <a:t>Probabilistic Causation: </a:t>
            </a:r>
            <a:r>
              <a:rPr lang="en-US" altLang="en-US" dirty="0" smtClean="0"/>
              <a:t>Cause neither necessary nor sufficient.  E.g., Smoking and lung cancer.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76213" y="5301456"/>
            <a:ext cx="8221663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04800" y="4037013"/>
            <a:ext cx="8221663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96986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DD81A-733D-43C1-847E-11A43565A1FE}" type="slidenum">
              <a:rPr lang="en-US" altLang="en-US" sz="1400">
                <a:latin typeface="Arial" panose="020B0604020202020204" pitchFamily="34" charset="0"/>
              </a:rPr>
              <a:pPr/>
              <a:t>29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4. Confounding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1833562"/>
            <a:ext cx="8820150" cy="47513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N</a:t>
            </a:r>
            <a:r>
              <a:rPr lang="en-US" sz="3000" dirty="0" smtClean="0"/>
              <a:t>ot listed </a:t>
            </a:r>
            <a:r>
              <a:rPr lang="en-US" sz="3000" dirty="0"/>
              <a:t>in </a:t>
            </a:r>
            <a:r>
              <a:rPr lang="en-US" sz="3000" dirty="0" smtClean="0"/>
              <a:t>McKenzie's </a:t>
            </a:r>
            <a:r>
              <a:rPr lang="en-US" sz="3000" dirty="0"/>
              <a:t>2004 survey of </a:t>
            </a:r>
            <a:r>
              <a:rPr lang="en-US" sz="3000" dirty="0" smtClean="0"/>
              <a:t>30 </a:t>
            </a:r>
            <a:br>
              <a:rPr lang="en-US" sz="3000" dirty="0" smtClean="0"/>
            </a:br>
            <a:r>
              <a:rPr lang="en-US" sz="3000" dirty="0" smtClean="0"/>
              <a:t>“possible core concepts” in </a:t>
            </a:r>
            <a:r>
              <a:rPr lang="en-US" sz="3000" dirty="0"/>
              <a:t>statistics education. </a:t>
            </a:r>
            <a:endParaRPr lang="en-US" sz="3000" dirty="0" smtClean="0"/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000" dirty="0"/>
              <a:t>Not listed in index of most intro statistics textbooks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000" dirty="0" smtClean="0"/>
              <a:t>Featured in Fisher-Cornfield debate on association between smoking and lung cancer.  Cornfield (1958)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/>
              <a:t>“Confounding and variations are two major obstacles in learning from data”. Tintle, Cobb, etc. (2013)</a:t>
            </a:r>
            <a:endParaRPr lang="en-US" sz="3000" dirty="0"/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000" dirty="0" smtClean="0"/>
              <a:t>Can be visually demonstrated.  Wainer (2003).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03200" y="5774273"/>
            <a:ext cx="8221663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03200" y="3582428"/>
            <a:ext cx="8221663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0866922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What are Statistics?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AutoNum type="alphaLcPeriod"/>
            </a:pPr>
            <a:r>
              <a:rPr lang="en-US" dirty="0" smtClean="0"/>
              <a:t>S</a:t>
            </a:r>
            <a:r>
              <a:rPr lang="en-US" dirty="0" smtClean="0"/>
              <a:t>ummaries from random selection/assignment. </a:t>
            </a:r>
          </a:p>
          <a:p>
            <a:pPr marL="514350" indent="-514350">
              <a:spcBef>
                <a:spcPts val="1800"/>
              </a:spcBef>
              <a:buFontTx/>
              <a:buAutoNum type="alphaLcPeriod"/>
            </a:pPr>
            <a:r>
              <a:rPr lang="en-US" dirty="0"/>
              <a:t>Probabilities or relative frequencies</a:t>
            </a:r>
          </a:p>
          <a:p>
            <a:pPr marL="514350" indent="-514350">
              <a:spcBef>
                <a:spcPts val="1800"/>
              </a:spcBef>
              <a:buAutoNum type="alphaLcPeriod"/>
            </a:pPr>
            <a:r>
              <a:rPr lang="en-US" dirty="0" smtClean="0"/>
              <a:t>Summaries of quantitative data; classified facts</a:t>
            </a:r>
          </a:p>
          <a:p>
            <a:pPr marL="514350" indent="-514350">
              <a:spcBef>
                <a:spcPts val="1800"/>
              </a:spcBef>
              <a:buAutoNum type="alphaLcPeriod"/>
            </a:pPr>
            <a:r>
              <a:rPr lang="en-US" dirty="0" smtClean="0"/>
              <a:t>Data; numerical data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73050" y="4774632"/>
            <a:ext cx="8591550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.  Numbers </a:t>
            </a:r>
            <a:r>
              <a:rPr lang="en-US" sz="3200" dirty="0"/>
              <a:t>in </a:t>
            </a:r>
            <a:r>
              <a:rPr lang="en-US" sz="3200" dirty="0" smtClean="0"/>
              <a:t>context where the context matters.</a:t>
            </a:r>
            <a:br>
              <a:rPr lang="en-US" sz="3200" dirty="0" smtClean="0"/>
            </a:br>
            <a:r>
              <a:rPr lang="en-US" sz="3200" dirty="0" smtClean="0"/>
              <a:t>    </a:t>
            </a:r>
            <a:r>
              <a:rPr lang="en-US" sz="3200" dirty="0"/>
              <a:t>Quantitative summaries </a:t>
            </a:r>
            <a:r>
              <a:rPr lang="en-US" sz="3200" dirty="0" smtClean="0"/>
              <a:t>of real things: </a:t>
            </a:r>
            <a:br>
              <a:rPr lang="en-US" sz="3200" dirty="0" smtClean="0"/>
            </a:br>
            <a:r>
              <a:rPr lang="en-US" sz="3200" dirty="0" smtClean="0"/>
              <a:t>    things </a:t>
            </a:r>
            <a:r>
              <a:rPr lang="en-US" sz="3200" dirty="0"/>
              <a:t>that have natures. 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5545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DD81A-733D-43C1-847E-11A43565A1FE}" type="slidenum">
              <a:rPr lang="en-US" altLang="en-US" sz="1400">
                <a:latin typeface="Arial" panose="020B0604020202020204" pitchFamily="34" charset="0"/>
              </a:rPr>
              <a:pPr/>
              <a:t>30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4. Confounding vs. Mechanism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1833562"/>
            <a:ext cx="8820150" cy="47513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sz="3000" dirty="0" smtClean="0"/>
              <a:t>.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03200" y="3819525"/>
            <a:ext cx="8221663" cy="381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29" y="1938196"/>
            <a:ext cx="5410991" cy="186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54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7" y="1807804"/>
            <a:ext cx="8686464" cy="4905976"/>
          </a:xfrm>
          <a:prstGeom prst="rect">
            <a:avLst/>
          </a:prstGeom>
        </p:spPr>
      </p:pic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C5F33951-526A-4A6E-8769-27475D849853}" type="slidenum">
              <a:rPr lang="en-US" altLang="en-US" sz="1400" b="1">
                <a:latin typeface="Arial" panose="020B0604020202020204" pitchFamily="34" charset="0"/>
              </a:rPr>
              <a:pPr algn="ctr"/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8018463" cy="1066800"/>
          </a:xfrm>
        </p:spPr>
        <p:txBody>
          <a:bodyPr/>
          <a:lstStyle/>
          <a:p>
            <a:r>
              <a:rPr lang="en-US" altLang="en-US" sz="3200" b="0" smtClean="0">
                <a:latin typeface="Rockwell Extra Bold" panose="02060903040505020403" pitchFamily="18" charset="0"/>
              </a:rPr>
              <a:t>Types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and Grades of Studies: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Strength in Arguments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0050" y="1885950"/>
            <a:ext cx="8296275" cy="4648200"/>
          </a:xfrm>
        </p:spPr>
        <p:txBody>
          <a:bodyPr/>
          <a:lstStyle/>
          <a:p>
            <a:pPr marL="533400" indent="-533400" algn="ctr" defTabSz="454025">
              <a:buFontTx/>
              <a:buNone/>
              <a:tabLst>
                <a:tab pos="914400" algn="l"/>
              </a:tabLst>
            </a:pPr>
            <a:r>
              <a:rPr lang="en-US" altLang="en-US" dirty="0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00050" y="5113938"/>
            <a:ext cx="8177279" cy="16256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574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37" y="1833562"/>
            <a:ext cx="8490099" cy="5015728"/>
          </a:xfrm>
          <a:prstGeom prst="rect">
            <a:avLst/>
          </a:prstGeom>
        </p:spPr>
      </p:pic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C5F33951-526A-4A6E-8769-27475D849853}" type="slidenum">
              <a:rPr lang="en-US" altLang="en-US" sz="1400" b="1">
                <a:latin typeface="Arial" panose="020B0604020202020204" pitchFamily="34" charset="0"/>
              </a:rPr>
              <a:pPr algn="ctr"/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3575" y="457200"/>
            <a:ext cx="8018463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Details on Quasi-Experiments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0050" y="1885950"/>
            <a:ext cx="8296275" cy="4648200"/>
          </a:xfrm>
        </p:spPr>
        <p:txBody>
          <a:bodyPr/>
          <a:lstStyle/>
          <a:p>
            <a:pPr marL="533400" indent="-533400" defTabSz="454025">
              <a:buFontTx/>
              <a:buNone/>
              <a:tabLst>
                <a:tab pos="914400" algn="l"/>
              </a:tabLst>
            </a:pPr>
            <a:r>
              <a:rPr lang="en-US" altLang="en-US" dirty="0" smtClean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93971" y="5950038"/>
            <a:ext cx="3644723" cy="89367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6229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33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Speculative [Spotty] Statistics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Using Ordinary English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7 million premature deaths annually linked to air pollution</a:t>
            </a:r>
            <a:br>
              <a:rPr lang="en-US" sz="2800" dirty="0"/>
            </a:br>
            <a:r>
              <a:rPr lang="en-US" sz="2000" dirty="0"/>
              <a:t>www.who.int/mediacentre/news/releases/2014/air-pollution/en</a:t>
            </a:r>
            <a:r>
              <a:rPr lang="en-US" sz="2000" dirty="0" smtClean="0"/>
              <a:t>/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800" dirty="0" smtClean="0"/>
              <a:t>Contaminants </a:t>
            </a:r>
            <a:r>
              <a:rPr lang="en-US" altLang="en-US" sz="2800" dirty="0"/>
              <a:t>in outdoor air caused more than </a:t>
            </a:r>
            <a:br>
              <a:rPr lang="en-US" altLang="en-US" sz="2800" dirty="0"/>
            </a:br>
            <a:r>
              <a:rPr lang="en-US" altLang="en-US" sz="2800" dirty="0"/>
              <a:t>3 million premature deaths a year: UN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1400" dirty="0"/>
              <a:t>http://theconversation.com/air-pollution-causes-more-than-3-million-premature-deaths-a-year-worldwide-47639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The City of London has dangerous levels of PM10 estimated to cause more than 3,000 deaths per year</a:t>
            </a:r>
            <a:endParaRPr lang="en-US" altLang="en-US" sz="1200" b="1" dirty="0"/>
          </a:p>
          <a:p>
            <a:pPr marL="0" indent="0">
              <a:spcBef>
                <a:spcPts val="600"/>
              </a:spcBef>
              <a:buNone/>
            </a:pPr>
            <a:endParaRPr lang="en-US" altLang="en-US" sz="1200" b="1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28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238919" y="5355205"/>
            <a:ext cx="85915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3200" dirty="0" smtClean="0"/>
              <a:t>Does a death certificate ever list air pollution as a cause of death?   If not, who are these people? Where do these statistics come from?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516655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34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Simple Comparisons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Increasing Income Inequality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1. Initially Group A earns 100; B earns 10.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2. Incomes in both groups increase by 10%.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3. Now, Group A earns 110; B earns 11.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A. Ratio (10:1) remains unchanged.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B. Difference increases by 90 to 99.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28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238919" y="5355205"/>
            <a:ext cx="859155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3200" dirty="0" smtClean="0"/>
              <a:t>Income gap increases: both get same % increase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3951108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35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Simple Comparisons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Decreasing Income Inequality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1. Initially Group A earns 100; B earns 10.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2. Incomes in both groups increase by 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3. Now, Group A earns 110; B earns 20.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A. After-before ratio decreases from 10:1 to 11:2 (5.5 : 1)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B. After-before difference is unchanged at 90.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en-US" sz="2800" b="1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238919" y="5355205"/>
            <a:ext cx="859155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3200" dirty="0" smtClean="0"/>
              <a:t>Income ratio decreases: both get same $ increase.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6112361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DD81A-733D-43C1-847E-11A43565A1FE}" type="slidenum">
              <a:rPr lang="en-US" altLang="en-US" sz="1400">
                <a:latin typeface="Arial" panose="020B0604020202020204" pitchFamily="34" charset="0"/>
              </a:rPr>
              <a:pPr/>
              <a:t>36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Intro Stats: What are the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biggest weaknesses?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1954213"/>
            <a:ext cx="8794750" cy="475138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b="1" dirty="0" smtClean="0"/>
              <a:t>Introductory statistics typically ignores: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en-US" b="1" dirty="0" smtClean="0"/>
              <a:t>statistics big </a:t>
            </a:r>
            <a:r>
              <a:rPr lang="en-US" altLang="en-US" b="1" dirty="0"/>
              <a:t>contributions</a:t>
            </a:r>
            <a:r>
              <a:rPr lang="en-US" altLang="en-US" dirty="0"/>
              <a:t> to human knowledge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en-US" b="1" dirty="0" smtClean="0"/>
              <a:t>different goals of statistical users</a:t>
            </a:r>
            <a:endParaRPr lang="en-US" alt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en-US" b="1" dirty="0" smtClean="0"/>
              <a:t>Different kinds of causation</a:t>
            </a:r>
            <a:endParaRPr lang="en-US" altLang="en-US" dirty="0" smtClean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en-US" b="1" dirty="0" smtClean="0"/>
              <a:t>Confounding.  </a:t>
            </a:r>
            <a:r>
              <a:rPr lang="en-US" altLang="en-US" dirty="0" smtClean="0"/>
              <a:t>Tintle </a:t>
            </a:r>
            <a:r>
              <a:rPr lang="en-US" altLang="en-US" dirty="0"/>
              <a:t>et al. (2014</a:t>
            </a:r>
            <a:r>
              <a:rPr lang="en-US" altLang="en-US" dirty="0" smtClean="0"/>
              <a:t>) &amp; Cornfield </a:t>
            </a:r>
            <a:endParaRPr lang="en-US" alt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en-US" b="1" dirty="0" smtClean="0"/>
              <a:t>differences in study design</a:t>
            </a:r>
            <a:r>
              <a:rPr lang="en-US" altLang="en-US" dirty="0" smtClean="0"/>
              <a:t> (resist confounding)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altLang="en-US" b="1" dirty="0" smtClean="0"/>
              <a:t>big data; </a:t>
            </a:r>
            <a:r>
              <a:rPr lang="en-US" altLang="en-US" dirty="0" smtClean="0"/>
              <a:t>focus on small data</a:t>
            </a:r>
            <a:endParaRPr lang="en-US" altLang="en-US" b="1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/>
              <a:t>	</a:t>
            </a:r>
            <a:endParaRPr lang="en-US" alt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en-US" dirty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1589042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37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Background: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McKenzie (2004)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2800" b="1" dirty="0" smtClean="0"/>
              <a:t>In 2004, McKenzie surveyed statistical educators on the core concepts </a:t>
            </a:r>
            <a:r>
              <a:rPr lang="en-US" altLang="en-US" sz="2800" b="1" dirty="0"/>
              <a:t>in Statistics. </a:t>
            </a:r>
            <a:r>
              <a:rPr lang="en-US" altLang="en-US" sz="2800" b="1" dirty="0" smtClean="0"/>
              <a:t> </a:t>
            </a:r>
            <a:br>
              <a:rPr lang="en-US" altLang="en-US" sz="2800" b="1" dirty="0" smtClean="0"/>
            </a:br>
            <a:r>
              <a:rPr lang="en-US" altLang="en-US" sz="2400" dirty="0" smtClean="0"/>
              <a:t>        www.statlit.org/pdf/2004McKenzieASA.pdf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400" dirty="0" smtClean="0"/>
              <a:t>The 2004 choices excluded several big ideas:  </a:t>
            </a:r>
            <a:br>
              <a:rPr lang="en-US" altLang="en-US" sz="2400" dirty="0" smtClean="0"/>
            </a:br>
            <a:r>
              <a:rPr lang="en-US" altLang="en-US" sz="2400" dirty="0" smtClean="0"/>
              <a:t>*   Models, multivariate thinking, and confounding</a:t>
            </a:r>
            <a:br>
              <a:rPr lang="en-US" altLang="en-US" sz="2400" dirty="0" smtClean="0"/>
            </a:br>
            <a:r>
              <a:rPr lang="en-US" altLang="en-US" sz="2400" dirty="0" smtClean="0"/>
              <a:t>*   Bayesian thinking</a:t>
            </a:r>
            <a:br>
              <a:rPr lang="en-US" altLang="en-US" sz="2400" dirty="0" smtClean="0"/>
            </a:br>
            <a:r>
              <a:rPr lang="en-US" altLang="en-US" sz="2400" dirty="0" smtClean="0"/>
              <a:t>*   Effect sizes</a:t>
            </a:r>
            <a:br>
              <a:rPr lang="en-US" altLang="en-US" sz="2400" dirty="0" smtClean="0"/>
            </a:br>
            <a:r>
              <a:rPr lang="en-US" altLang="en-US" sz="2400" dirty="0" smtClean="0"/>
              <a:t>*   Context: Where do statistics come from?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400" dirty="0" smtClean="0"/>
              <a:t>This paper presents the results of an updated survey among two different groups:  students and statistical educators.  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9208007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Understanding the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“Logic of Statistical Inference”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833562"/>
            <a:ext cx="8361362" cy="4697867"/>
          </a:xfrm>
        </p:spPr>
        <p:txBody>
          <a:bodyPr/>
          <a:lstStyle/>
          <a:p>
            <a:pPr marL="0" indent="0" defTabSz="454025">
              <a:lnSpc>
                <a:spcPts val="3600"/>
              </a:lnSpc>
              <a:spcBef>
                <a:spcPts val="0"/>
              </a:spcBef>
              <a:buNone/>
            </a:pPr>
            <a:r>
              <a:rPr lang="en-US" altLang="en-US" dirty="0" smtClean="0"/>
              <a:t>McKenzie (2004) asked statistical educators to pick the top-three core concepts in intro statistics:</a:t>
            </a:r>
          </a:p>
          <a:p>
            <a:pPr marL="0" indent="0" defTabSz="454025">
              <a:lnSpc>
                <a:spcPts val="3600"/>
              </a:lnSpc>
              <a:spcBef>
                <a:spcPts val="600"/>
              </a:spcBef>
              <a:buNone/>
            </a:pPr>
            <a:r>
              <a:rPr lang="en-US" altLang="en-US" dirty="0" smtClean="0"/>
              <a:t>75%	Variation</a:t>
            </a:r>
            <a:br>
              <a:rPr lang="en-US" altLang="en-US" dirty="0" smtClean="0"/>
            </a:br>
            <a:r>
              <a:rPr lang="en-US" altLang="en-US" dirty="0" smtClean="0"/>
              <a:t>31%	Association vs. causation</a:t>
            </a:r>
            <a:br>
              <a:rPr lang="en-US" altLang="en-US" dirty="0" smtClean="0"/>
            </a:br>
            <a:r>
              <a:rPr lang="en-US" altLang="en-US" dirty="0" smtClean="0"/>
              <a:t>25%	Hypothesis tests and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24%	</a:t>
            </a:r>
            <a:r>
              <a:rPr lang="en-US" altLang="en-US" b="1" dirty="0"/>
              <a:t>Sampling distribution</a:t>
            </a:r>
            <a:br>
              <a:rPr lang="en-US" altLang="en-US" b="1" dirty="0"/>
            </a:br>
            <a:r>
              <a:rPr lang="en-US" altLang="en-US" dirty="0" smtClean="0"/>
              <a:t>22%	Confidence intervals</a:t>
            </a:r>
            <a:br>
              <a:rPr lang="en-US" altLang="en-US" dirty="0" smtClean="0"/>
            </a:br>
            <a:r>
              <a:rPr lang="en-US" altLang="en-US" dirty="0" smtClean="0"/>
              <a:t>14%  Randomness and statistical significance</a:t>
            </a:r>
          </a:p>
          <a:p>
            <a:pPr marL="0" indent="0" defTabSz="454025">
              <a:lnSpc>
                <a:spcPts val="3600"/>
              </a:lnSpc>
              <a:spcBef>
                <a:spcPts val="600"/>
              </a:spcBef>
              <a:buNone/>
            </a:pPr>
            <a:r>
              <a:rPr lang="en-US" altLang="en-US" dirty="0"/>
              <a:t>%</a:t>
            </a:r>
            <a:r>
              <a:rPr lang="en-US" altLang="en-US" dirty="0" smtClean="0"/>
              <a:t>: Percentage of votes by Statistical Educators</a:t>
            </a:r>
          </a:p>
          <a:p>
            <a:pPr marL="0" indent="0" defTabSz="454025">
              <a:lnSpc>
                <a:spcPts val="3600"/>
              </a:lnSpc>
              <a:spcBef>
                <a:spcPts val="600"/>
              </a:spcBef>
              <a:buNone/>
            </a:pPr>
            <a:r>
              <a:rPr lang="en-US" altLang="en-US" sz="2400" dirty="0" smtClean="0"/>
              <a:t>Sample size: 56                          95% ME = 12 percentage points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38</a:t>
            </a:fld>
            <a:endParaRPr lang="en-US" altLang="en-US" b="0"/>
          </a:p>
        </p:txBody>
      </p:sp>
      <p:sp>
        <p:nvSpPr>
          <p:cNvPr id="2" name="Rectangle 1"/>
          <p:cNvSpPr/>
          <p:nvPr/>
        </p:nvSpPr>
        <p:spPr bwMode="auto">
          <a:xfrm>
            <a:off x="431800" y="3819525"/>
            <a:ext cx="7993063" cy="134882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2660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39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 101 students: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What are their attitudes?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1" y="1789113"/>
            <a:ext cx="8540750" cy="4840287"/>
          </a:xfrm>
        </p:spPr>
        <p:txBody>
          <a:bodyPr/>
          <a:lstStyle/>
          <a:p>
            <a:pPr marL="0" indent="0" defTabSz="454025">
              <a:spcBef>
                <a:spcPts val="1200"/>
              </a:spcBef>
              <a:buNone/>
            </a:pPr>
            <a:r>
              <a:rPr lang="en-US" altLang="en-US" sz="2800" b="1" dirty="0"/>
              <a:t>Of those taking Stat I:</a:t>
            </a:r>
          </a:p>
          <a:p>
            <a:pPr defTabSz="454025">
              <a:spcBef>
                <a:spcPts val="1200"/>
              </a:spcBef>
            </a:pPr>
            <a:r>
              <a:rPr lang="en-US" altLang="en-US" sz="2800" dirty="0"/>
              <a:t>l</a:t>
            </a:r>
            <a:r>
              <a:rPr lang="en-US" altLang="en-US" sz="2800" dirty="0" smtClean="0"/>
              <a:t>ess than 1% take </a:t>
            </a:r>
            <a:r>
              <a:rPr lang="en-US" altLang="en-US" sz="2800" i="1" dirty="0" smtClean="0"/>
              <a:t>Stat II</a:t>
            </a:r>
            <a:r>
              <a:rPr lang="en-US" altLang="en-US" sz="2800" dirty="0" smtClean="0"/>
              <a:t>  (10-yrs @ Univ. St. Thomas)</a:t>
            </a:r>
            <a:endParaRPr lang="en-US" altLang="en-US" sz="2800" dirty="0"/>
          </a:p>
          <a:p>
            <a:pPr defTabSz="454025">
              <a:spcBef>
                <a:spcPts val="1200"/>
              </a:spcBef>
            </a:pPr>
            <a:r>
              <a:rPr lang="en-US" altLang="en-US" sz="2800" dirty="0" smtClean="0"/>
              <a:t>less than 0.2% major in statistics (nationwide).</a:t>
            </a:r>
          </a:p>
          <a:p>
            <a:pPr defTabSz="454025">
              <a:spcBef>
                <a:spcPts val="1200"/>
              </a:spcBef>
            </a:pPr>
            <a:r>
              <a:rPr lang="en-US" altLang="en-US" sz="2800" dirty="0" smtClean="0"/>
              <a:t>most see less value in statistics after the course than they did before.  Schield and Schield (2008).</a:t>
            </a:r>
          </a:p>
          <a:p>
            <a:pPr defTabSz="454025">
              <a:spcBef>
                <a:spcPts val="1200"/>
              </a:spcBef>
            </a:pPr>
            <a:r>
              <a:rPr lang="en-US" altLang="en-US" sz="2800" dirty="0"/>
              <a:t>m</a:t>
            </a:r>
            <a:r>
              <a:rPr lang="en-US" altLang="en-US" sz="2800" dirty="0" smtClean="0"/>
              <a:t>ore say “Worst course I ever took” [anecdotal]</a:t>
            </a:r>
          </a:p>
          <a:p>
            <a:pPr marL="0" indent="0" defTabSz="454025">
              <a:buNone/>
            </a:pPr>
            <a:endParaRPr lang="en-US" altLang="en-US" sz="1600" dirty="0"/>
          </a:p>
          <a:p>
            <a:pPr marL="0" indent="0" defTabSz="454025">
              <a:buNone/>
            </a:pPr>
            <a:r>
              <a:rPr lang="en-US" altLang="en-US" sz="1600" dirty="0" smtClean="0"/>
              <a:t>www.amstat.org/misc/StatsBachelors2003-2013.pdf         1,135 stat majors in 2013 at 32 colleges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 smtClean="0"/>
              <a:t>www.StatLit.org/pdf/2015-Schield-UST-Enroll-in-Statistics.pdf</a:t>
            </a:r>
            <a:endParaRPr lang="en-US" altLang="en-US" sz="1600" dirty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84570259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All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Statistics</a:t>
            </a:r>
            <a:r>
              <a:rPr lang="en-US" altLang="en-US" sz="3200" b="0" dirty="0">
                <a:latin typeface="Rockwell Extra Bold" panose="02060903040505020403" pitchFamily="18" charset="0"/>
              </a:rPr>
              <a:t>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Are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about some aspect of reality.  They have units.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lphaLcPeriod"/>
            </a:pPr>
            <a:r>
              <a:rPr lang="en-US" dirty="0" smtClean="0"/>
              <a:t>51% is not a statistic. “51% of babies are male” is. </a:t>
            </a:r>
          </a:p>
          <a:p>
            <a:pPr marL="914400" lvl="1" indent="-514350">
              <a:spcBef>
                <a:spcPts val="600"/>
              </a:spcBef>
              <a:buFont typeface="+mj-lt"/>
              <a:buAutoNum type="alphaLcPeriod"/>
            </a:pPr>
            <a:r>
              <a:rPr lang="en-US" dirty="0" smtClean="0"/>
              <a:t>No:  P(</a:t>
            </a:r>
            <a:r>
              <a:rPr lang="en-US" dirty="0" err="1" smtClean="0"/>
              <a:t>A&amp;B</a:t>
            </a:r>
            <a:r>
              <a:rPr lang="en-US" dirty="0" smtClean="0"/>
              <a:t>) where P(A) = P(B) = ½.</a:t>
            </a:r>
            <a:br>
              <a:rPr lang="en-US" dirty="0" smtClean="0"/>
            </a:br>
            <a:r>
              <a:rPr lang="en-US" dirty="0" smtClean="0"/>
              <a:t>Yes: Chance of two heads in 2 flips of a fair coin.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76225" y="4216163"/>
            <a:ext cx="8591550" cy="203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“socially constructed” </a:t>
            </a:r>
            <a:r>
              <a:rPr lang="en-US" sz="3200" dirty="0"/>
              <a:t>(Joel Best</a:t>
            </a:r>
            <a:r>
              <a:rPr lang="en-US" sz="3200" dirty="0" smtClean="0"/>
              <a:t>)</a:t>
            </a:r>
          </a:p>
          <a:p>
            <a:pPr marL="971550" lvl="2" indent="-514350">
              <a:buFont typeface="+mj-lt"/>
              <a:buAutoNum type="alphaLcPeriod"/>
            </a:pPr>
            <a:r>
              <a:rPr lang="en-US" sz="2800" dirty="0"/>
              <a:t>Constructed by people who decide what to count, measure, control for and present</a:t>
            </a:r>
            <a:r>
              <a:rPr lang="en-US" sz="2800" dirty="0" smtClean="0"/>
              <a:t>.</a:t>
            </a:r>
          </a:p>
          <a:p>
            <a:pPr marL="971550" lvl="2" indent="-514350">
              <a:buFont typeface="+mj-lt"/>
              <a:buAutoNum type="alphaLcPeriod"/>
            </a:pPr>
            <a:r>
              <a:rPr lang="en-US" sz="2800" dirty="0" smtClean="0"/>
              <a:t>“Socially constructed” refers to the process – not the presence or absence of reality.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328922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40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457200"/>
            <a:ext cx="8243987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Students Taking Intro Stats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at US Four-Year Colleges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571" y="1789113"/>
            <a:ext cx="8490858" cy="4840287"/>
          </a:xfrm>
        </p:spPr>
        <p:txBody>
          <a:bodyPr/>
          <a:lstStyle/>
          <a:p>
            <a:pPr marL="0" indent="0" defTabSz="454025">
              <a:buFontTx/>
              <a:buNone/>
            </a:pPr>
            <a:endParaRPr lang="en-US" altLang="en-US" sz="2800" dirty="0" smtClean="0"/>
          </a:p>
          <a:p>
            <a:pPr marL="0" indent="0" defTabSz="454025">
              <a:buFontTx/>
              <a:buNone/>
            </a:pPr>
            <a:endParaRPr lang="en-US" altLang="en-US" sz="2800" dirty="0"/>
          </a:p>
          <a:p>
            <a:pPr marL="0" indent="0" defTabSz="454025">
              <a:buFontTx/>
              <a:buNone/>
            </a:pPr>
            <a:endParaRPr lang="en-US" altLang="en-US" sz="2800" dirty="0" smtClean="0"/>
          </a:p>
          <a:p>
            <a:pPr marL="0" indent="0" defTabSz="454025">
              <a:buFontTx/>
              <a:buNone/>
            </a:pPr>
            <a:endParaRPr lang="en-US" altLang="en-US" sz="2800" dirty="0"/>
          </a:p>
          <a:p>
            <a:pPr marL="0" indent="0" defTabSz="454025">
              <a:buFontTx/>
              <a:buNone/>
            </a:pPr>
            <a:endParaRPr lang="en-US" altLang="en-US" sz="2800" dirty="0" smtClean="0"/>
          </a:p>
          <a:p>
            <a:pPr marL="0" indent="0" defTabSz="454025">
              <a:buFontTx/>
              <a:buNone/>
            </a:pPr>
            <a:endParaRPr lang="en-US" altLang="en-US" sz="2800" dirty="0"/>
          </a:p>
          <a:p>
            <a:pPr marL="0" indent="0" defTabSz="454025">
              <a:buFontTx/>
              <a:buNone/>
            </a:pPr>
            <a:endParaRPr lang="en-US" altLang="en-US" sz="2800" dirty="0" smtClean="0"/>
          </a:p>
          <a:p>
            <a:pPr marL="0" indent="0" defTabSz="454025">
              <a:buFontTx/>
              <a:buNone/>
            </a:pPr>
            <a:r>
              <a:rPr lang="en-US" altLang="en-US" sz="2800" dirty="0" smtClean="0"/>
              <a:t>Four-year colleges only.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96" y="1813292"/>
            <a:ext cx="8508805" cy="2143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96" y="4359727"/>
            <a:ext cx="8508805" cy="20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23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41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64" y="457200"/>
            <a:ext cx="8397536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Harvard Business Review: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Website Search of 40K Items</a:t>
            </a:r>
            <a:endParaRPr lang="en-US" altLang="en-US" sz="3200" b="0" dirty="0">
              <a:latin typeface="Rockwell Extra Bold" panose="02060903040505020403" pitchFamily="18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37" y="1762438"/>
            <a:ext cx="3999053" cy="498560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64" y="1755063"/>
            <a:ext cx="3751637" cy="51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9386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DD81A-733D-43C1-847E-11A43565A1FE}" type="slidenum">
              <a:rPr lang="en-US" altLang="en-US" sz="1400">
                <a:latin typeface="Arial" panose="020B0604020202020204" pitchFamily="34" charset="0"/>
              </a:rPr>
              <a:pPr/>
              <a:t>42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Statistics Education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May Be Splitting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575" y="1969535"/>
            <a:ext cx="7761288" cy="103570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More focus on the sampling distribution for those in STEM.  See “randomization”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663575" y="3240169"/>
            <a:ext cx="7595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3200" dirty="0" smtClean="0"/>
              <a:t>Less focus on the sampling distribution for those in the social sciences and professions.</a:t>
            </a:r>
            <a:br>
              <a:rPr lang="en-US" altLang="en-US" sz="3200" dirty="0" smtClean="0"/>
            </a:br>
            <a:r>
              <a:rPr lang="en-US" altLang="en-US" sz="3200" dirty="0" smtClean="0"/>
              <a:t>See Sharpe, </a:t>
            </a:r>
            <a:r>
              <a:rPr lang="en-US" altLang="en-US" sz="3200" dirty="0" err="1" smtClean="0"/>
              <a:t>DeVeaux</a:t>
            </a:r>
            <a:r>
              <a:rPr lang="en-US" altLang="en-US" sz="3200" dirty="0" smtClean="0"/>
              <a:t> &amp; </a:t>
            </a:r>
            <a:r>
              <a:rPr lang="en-US" altLang="en-US" sz="3200" dirty="0" err="1" smtClean="0"/>
              <a:t>Velleman</a:t>
            </a:r>
            <a:r>
              <a:rPr lang="en-US" altLang="en-US" sz="3200" dirty="0" smtClean="0"/>
              <a:t> (2011) and Utts (2014)</a:t>
            </a:r>
            <a:endParaRPr lang="en-US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63575" y="5537204"/>
            <a:ext cx="7595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3200" dirty="0" smtClean="0"/>
              <a:t>Ignore the sampling distribution completely for those students in non-quantitative majors.</a:t>
            </a:r>
          </a:p>
        </p:txBody>
      </p:sp>
    </p:spTree>
    <p:extLst>
      <p:ext uri="{BB962C8B-B14F-4D97-AF65-F5344CB8AC3E}">
        <p14:creationId xmlns:p14="http://schemas.microsoft.com/office/powerpoint/2010/main" val="424938554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DD81A-733D-43C1-847E-11A43565A1FE}" type="slidenum">
              <a:rPr lang="en-US" altLang="en-US" sz="1400">
                <a:latin typeface="Arial" panose="020B0604020202020204" pitchFamily="34" charset="0"/>
              </a:rPr>
              <a:pPr/>
              <a:t>43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Sharpe, </a:t>
            </a:r>
            <a:r>
              <a:rPr lang="en-US" altLang="en-US" sz="3200" b="0" dirty="0" err="1" smtClean="0">
                <a:latin typeface="Rockwell Extra Bold" panose="02060903040505020403" pitchFamily="18" charset="0"/>
              </a:rPr>
              <a:t>DeVeaux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 &amp; </a:t>
            </a:r>
            <a:r>
              <a:rPr lang="en-US" altLang="en-US" sz="3200" b="0" dirty="0" err="1" smtClean="0">
                <a:latin typeface="Rockwell Extra Bold" panose="02060903040505020403" pitchFamily="18" charset="0"/>
              </a:rPr>
              <a:t>Velleman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/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Business Statistics (2011)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9184" y="1833562"/>
            <a:ext cx="8566524" cy="474085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They omit </a:t>
            </a:r>
            <a:r>
              <a:rPr lang="en-US" sz="2800" dirty="0"/>
              <a:t>the </a:t>
            </a:r>
            <a:r>
              <a:rPr lang="en-US" sz="2800" dirty="0" smtClean="0"/>
              <a:t>derivation </a:t>
            </a:r>
            <a:r>
              <a:rPr lang="en-US" sz="2800" dirty="0"/>
              <a:t>of the central limit theorem</a:t>
            </a:r>
            <a:r>
              <a:rPr lang="en-US" sz="2800" dirty="0" smtClean="0"/>
              <a:t>.</a:t>
            </a:r>
          </a:p>
          <a:p>
            <a:pPr marL="0" lvl="0" indent="0">
              <a:buNone/>
            </a:pPr>
            <a:r>
              <a:rPr lang="en-US" sz="2800" dirty="0" smtClean="0"/>
              <a:t>Based </a:t>
            </a:r>
            <a:r>
              <a:rPr lang="en-US" sz="2800" dirty="0"/>
              <a:t>on a simulation, they note that the shape of this sampling distribution is approximately Normal. </a:t>
            </a:r>
            <a:r>
              <a:rPr lang="en-US" sz="2800" dirty="0" smtClean="0"/>
              <a:t>After </a:t>
            </a:r>
            <a:r>
              <a:rPr lang="en-US" sz="2800" dirty="0"/>
              <a:t>testing the simulation against a Normal model, they state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i="1" dirty="0" smtClean="0"/>
              <a:t>"</a:t>
            </a:r>
            <a:r>
              <a:rPr lang="en-US" sz="2800" i="1" dirty="0"/>
              <a:t>So, the particular Normal model, </a:t>
            </a:r>
            <a:r>
              <a:rPr lang="en-US" sz="2800" i="1" dirty="0" smtClean="0"/>
              <a:t>N[p</a:t>
            </a:r>
            <a:r>
              <a:rPr lang="en-US" sz="2800" i="1" dirty="0"/>
              <a:t>, Sqrt(p*q/n</a:t>
            </a:r>
            <a:r>
              <a:rPr lang="en-US" sz="2800" i="1" dirty="0" smtClean="0"/>
              <a:t>)] </a:t>
            </a:r>
            <a:r>
              <a:rPr lang="en-US" sz="2800" i="1" dirty="0"/>
              <a:t>is a sampling distribution model for the sample proportion."  </a:t>
            </a:r>
            <a:endParaRPr lang="en-US" sz="2800" i="1" dirty="0" smtClean="0"/>
          </a:p>
          <a:p>
            <a:pPr marL="0" lvl="0" indent="0">
              <a:buNone/>
            </a:pPr>
            <a:r>
              <a:rPr lang="en-US" sz="2800" dirty="0" smtClean="0"/>
              <a:t>They </a:t>
            </a:r>
            <a:r>
              <a:rPr lang="en-US" sz="2800" dirty="0"/>
              <a:t>conclude by saying </a:t>
            </a:r>
            <a:r>
              <a:rPr lang="en-US" sz="2800" i="1" dirty="0"/>
              <a:t>"this model can be justified theoretically with just a little mathematics."  </a:t>
            </a:r>
            <a:endParaRPr lang="en-US" sz="2800" i="1" dirty="0" smtClean="0"/>
          </a:p>
          <a:p>
            <a:pPr marL="0" lvl="0" indent="0">
              <a:buNone/>
            </a:pPr>
            <a:r>
              <a:rPr lang="en-US" sz="2800" dirty="0" smtClean="0"/>
              <a:t>They </a:t>
            </a:r>
            <a:r>
              <a:rPr lang="en-US" sz="2800" dirty="0"/>
              <a:t>do present the Central Limit theorem for proportions (page 261) and for means (page 322).  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3067086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DDD81A-733D-43C1-847E-11A43565A1FE}" type="slidenum">
              <a:rPr lang="en-US" altLang="en-US" sz="1400">
                <a:latin typeface="Arial" panose="020B0604020202020204" pitchFamily="34" charset="0"/>
              </a:rPr>
              <a:pPr/>
              <a:t>44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Utts: Seeing Through Statistics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4</a:t>
            </a:r>
            <a:r>
              <a:rPr lang="en-US" altLang="en-US" sz="3200" b="0" baseline="30000" dirty="0" smtClean="0">
                <a:latin typeface="Rockwell Extra Bold" panose="02060903040505020403" pitchFamily="18" charset="0"/>
              </a:rPr>
              <a:t>th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 edition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9184" y="1833562"/>
            <a:ext cx="8566524" cy="474085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derivation of a sampling </a:t>
            </a:r>
            <a:r>
              <a:rPr lang="en-US" sz="2800" dirty="0" smtClean="0"/>
              <a:t>distribution is bypassed. </a:t>
            </a:r>
          </a:p>
          <a:p>
            <a:pPr marL="0" lvl="0" indent="0">
              <a:buNone/>
            </a:pPr>
            <a:r>
              <a:rPr lang="en-US" sz="2800" dirty="0" smtClean="0"/>
              <a:t>P 412: The </a:t>
            </a:r>
            <a:r>
              <a:rPr lang="en-US" sz="2800" dirty="0"/>
              <a:t>sampling distribution for proportions is introduced as the "Rule for sample </a:t>
            </a:r>
            <a:r>
              <a:rPr lang="en-US" sz="2800" dirty="0" smtClean="0"/>
              <a:t>proportions“. "</a:t>
            </a:r>
            <a:r>
              <a:rPr lang="en-US" sz="2800" dirty="0"/>
              <a:t>The following is what statisticians have determined to be approximately true …" 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P. 416 Under </a:t>
            </a:r>
            <a:r>
              <a:rPr lang="en-US" sz="2800" dirty="0"/>
              <a:t>"Defining the Rule for Sample Means",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it </a:t>
            </a:r>
            <a:r>
              <a:rPr lang="en-US" sz="2800" dirty="0"/>
              <a:t>states, "The Rule for Sample Means is simple: …."  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phrase "central limit theorem" </a:t>
            </a:r>
            <a:r>
              <a:rPr lang="en-US" sz="2800" dirty="0" smtClean="0"/>
              <a:t>is not in the </a:t>
            </a:r>
            <a:r>
              <a:rPr lang="en-US" sz="2800" dirty="0"/>
              <a:t>index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P-values are included.  </a:t>
            </a:r>
            <a:r>
              <a:rPr lang="en-US" sz="2800" dirty="0"/>
              <a:t>L</a:t>
            </a:r>
            <a:r>
              <a:rPr lang="en-US" sz="2800" dirty="0" smtClean="0"/>
              <a:t>ess </a:t>
            </a:r>
            <a:r>
              <a:rPr lang="en-US" sz="2800" dirty="0"/>
              <a:t>attention to their </a:t>
            </a:r>
            <a:r>
              <a:rPr lang="en-US" sz="2800" dirty="0" smtClean="0"/>
              <a:t>derivation; more </a:t>
            </a:r>
            <a:r>
              <a:rPr lang="en-US" sz="2800" dirty="0"/>
              <a:t>attention to </a:t>
            </a:r>
            <a:r>
              <a:rPr lang="en-US" sz="2800" dirty="0" smtClean="0"/>
              <a:t>their interpretation in </a:t>
            </a:r>
            <a:r>
              <a:rPr lang="en-US" sz="2800" dirty="0"/>
              <a:t>journal articles. </a:t>
            </a:r>
          </a:p>
          <a:p>
            <a:pPr marL="0" lvl="0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6237899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45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Big Task: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What are the key topics?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833562"/>
            <a:ext cx="8361362" cy="4852988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dirty="0" smtClean="0"/>
              <a:t>There should be core statistical literacy list that applies to every college graduate.  It should include the biggest contributions of statistics to human knowledge.</a:t>
            </a:r>
          </a:p>
          <a:p>
            <a:pPr marL="0" indent="0" defTabSz="454025">
              <a:spcBef>
                <a:spcPct val="50000"/>
              </a:spcBef>
              <a:buNone/>
            </a:pPr>
            <a:endParaRPr lang="en-US" altLang="en-US" dirty="0"/>
          </a:p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dirty="0" smtClean="0"/>
              <a:t>There should be separate lists for those students in quantitative majors.  These lists might vary by the student’s major and their math aptitude.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45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21024826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46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Contributions of Statistics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to Human Knowledge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833562"/>
            <a:ext cx="8361362" cy="4852988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dirty="0"/>
              <a:t>.</a:t>
            </a:r>
            <a:endParaRPr lang="en-US" altLang="en-US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46</a:t>
            </a:fld>
            <a:endParaRPr lang="en-US" altLang="en-US" b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853096"/>
            <a:ext cx="8748000" cy="48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6417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47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Most Important Topics/Ideas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2800" b="0" dirty="0" smtClean="0">
                <a:latin typeface="Rockwell Extra Bold" panose="02060903040505020403" pitchFamily="18" charset="0"/>
              </a:rPr>
              <a:t>Augsburg StatLit Students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833562"/>
            <a:ext cx="8361362" cy="4523695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sz="2800" dirty="0"/>
              <a:t>1	</a:t>
            </a:r>
            <a:r>
              <a:rPr lang="en-US" altLang="en-US" sz="2800" dirty="0" smtClean="0"/>
              <a:t>Name all sources of influence (Take CARE)</a:t>
            </a:r>
            <a:endParaRPr lang="en-US" altLang="en-US" sz="2800" dirty="0"/>
          </a:p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sz="2800" dirty="0"/>
              <a:t>2	Confounding </a:t>
            </a:r>
          </a:p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sz="2800" dirty="0"/>
              <a:t>2	Hypothetical thinking: </a:t>
            </a:r>
            <a:r>
              <a:rPr lang="en-US" altLang="en-US" sz="2800" dirty="0" smtClean="0"/>
              <a:t>confounders, definitions</a:t>
            </a:r>
            <a:r>
              <a:rPr lang="en-US" altLang="en-US" sz="2800" dirty="0"/>
              <a:t>. </a:t>
            </a:r>
          </a:p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sz="2800" dirty="0"/>
              <a:t>4	Statistics are more than numbers. </a:t>
            </a:r>
          </a:p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sz="2800" dirty="0"/>
              <a:t>5	Association-causation </a:t>
            </a:r>
            <a:r>
              <a:rPr lang="en-US" altLang="en-US" sz="2800" dirty="0" smtClean="0"/>
              <a:t>&amp; Randomness (Luck vs. skill)</a:t>
            </a:r>
            <a:endParaRPr lang="en-US" altLang="en-US" sz="2800" dirty="0"/>
          </a:p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sz="2800" dirty="0"/>
              <a:t>5	Bias: Placebo, Single blind; double blind </a:t>
            </a:r>
          </a:p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sz="2800" dirty="0"/>
              <a:t>5	Named </a:t>
            </a:r>
            <a:r>
              <a:rPr lang="en-US" altLang="en-US" sz="2800" dirty="0" smtClean="0"/>
              <a:t>Ratios </a:t>
            </a:r>
            <a:r>
              <a:rPr lang="en-US" altLang="en-US" sz="2800" dirty="0"/>
              <a:t>grammar; Percent, Percentages, Rates </a:t>
            </a:r>
          </a:p>
          <a:p>
            <a:pPr marL="0" indent="0" defTabSz="454025">
              <a:spcBef>
                <a:spcPct val="50000"/>
              </a:spcBef>
              <a:buNone/>
            </a:pPr>
            <a:endParaRPr lang="en-US" altLang="en-US" dirty="0" smtClean="0"/>
          </a:p>
          <a:p>
            <a:pPr marL="0" indent="0" defTabSz="454025">
              <a:spcBef>
                <a:spcPct val="50000"/>
              </a:spcBef>
              <a:buNone/>
            </a:pPr>
            <a:endParaRPr lang="en-US" altLang="en-US" dirty="0"/>
          </a:p>
          <a:p>
            <a:pPr marL="0" indent="0" defTabSz="454025">
              <a:spcBef>
                <a:spcPct val="50000"/>
              </a:spcBef>
              <a:buNone/>
            </a:pPr>
            <a:endParaRPr lang="en-US" altLang="en-US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47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72422342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48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Conclusion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833562"/>
            <a:ext cx="8361362" cy="4523695"/>
          </a:xfrm>
        </p:spPr>
        <p:txBody>
          <a:bodyPr/>
          <a:lstStyle/>
          <a:p>
            <a:pPr marL="0" indent="0" defTabSz="454025">
              <a:spcBef>
                <a:spcPct val="50000"/>
              </a:spcBef>
              <a:buNone/>
            </a:pPr>
            <a:r>
              <a:rPr lang="en-US" altLang="en-US" dirty="0" smtClean="0"/>
              <a:t>Introductory statistics must be re-engineered:</a:t>
            </a:r>
          </a:p>
          <a:p>
            <a:pPr defTabSz="454025">
              <a:spcBef>
                <a:spcPct val="50000"/>
              </a:spcBef>
            </a:pPr>
            <a:r>
              <a:rPr lang="en-US" altLang="en-US" dirty="0" smtClean="0"/>
              <a:t>Allow for differences in students aptitudes</a:t>
            </a:r>
          </a:p>
          <a:p>
            <a:pPr defTabSz="454025">
              <a:spcBef>
                <a:spcPct val="50000"/>
              </a:spcBef>
            </a:pPr>
            <a:r>
              <a:rPr lang="en-US" altLang="en-US" dirty="0" smtClean="0"/>
              <a:t>Allow for difference in student interests</a:t>
            </a:r>
          </a:p>
          <a:p>
            <a:pPr defTabSz="454025">
              <a:spcBef>
                <a:spcPct val="50000"/>
              </a:spcBef>
            </a:pPr>
            <a:r>
              <a:rPr lang="en-US" altLang="en-US" dirty="0" smtClean="0"/>
              <a:t>Increase focus on multivariate &amp; confounding</a:t>
            </a:r>
          </a:p>
          <a:p>
            <a:pPr defTabSz="454025">
              <a:spcBef>
                <a:spcPct val="50000"/>
              </a:spcBef>
            </a:pPr>
            <a:r>
              <a:rPr lang="en-US" altLang="en-US" dirty="0" smtClean="0"/>
              <a:t>Increase focus on Context: Where do Stats come from?</a:t>
            </a:r>
          </a:p>
          <a:p>
            <a:pPr marL="0" indent="0" defTabSz="454025">
              <a:spcBef>
                <a:spcPct val="50000"/>
              </a:spcBef>
              <a:buNone/>
            </a:pPr>
            <a:endParaRPr lang="en-US" altLang="en-US" dirty="0"/>
          </a:p>
          <a:p>
            <a:pPr marL="0" indent="0" defTabSz="454025">
              <a:spcBef>
                <a:spcPct val="50000"/>
              </a:spcBef>
              <a:buNone/>
            </a:pPr>
            <a:endParaRPr lang="en-US" altLang="en-US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48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47124977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49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References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4150" y="1790019"/>
            <a:ext cx="8793162" cy="4915581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altLang="en-US" sz="2200" dirty="0"/>
              <a:t>McKenzie, John, Jr. (2004) .   Teaching the Core Concepts. ASA</a:t>
            </a:r>
            <a:br>
              <a:rPr lang="en-US" altLang="en-US" sz="2200" dirty="0"/>
            </a:br>
            <a:r>
              <a:rPr lang="en-US" altLang="en-US" sz="2200" dirty="0"/>
              <a:t>www.statlit.org/pdf/2004McKenzieASA.pdf</a:t>
            </a:r>
          </a:p>
          <a:p>
            <a:pPr>
              <a:spcBef>
                <a:spcPts val="1200"/>
              </a:spcBef>
              <a:buNone/>
            </a:pPr>
            <a:r>
              <a:rPr lang="en-US" sz="2200" dirty="0"/>
              <a:t>Schield, M. (</a:t>
            </a:r>
            <a:r>
              <a:rPr lang="en-US" sz="2200" dirty="0" smtClean="0"/>
              <a:t>2015).  Statistical Inference for Managers.  ASA www.statlit.org/pdf/2015-Schield-ASA.pdf</a:t>
            </a:r>
            <a:endParaRPr lang="en-US" sz="2200" dirty="0"/>
          </a:p>
          <a:p>
            <a:pPr>
              <a:spcBef>
                <a:spcPts val="1200"/>
              </a:spcBef>
              <a:buNone/>
            </a:pPr>
            <a:r>
              <a:rPr lang="en-US" sz="2200" dirty="0" smtClean="0"/>
              <a:t>Schield</a:t>
            </a:r>
            <a:r>
              <a:rPr lang="en-US" sz="2200" dirty="0"/>
              <a:t>, M. (</a:t>
            </a:r>
            <a:r>
              <a:rPr lang="en-US" sz="2200" dirty="0" smtClean="0"/>
              <a:t>2014).  Two </a:t>
            </a:r>
            <a:r>
              <a:rPr lang="en-US" sz="2200" dirty="0"/>
              <a:t>Big Ideas for Teaching Big Data: ECOTS. </a:t>
            </a:r>
            <a:r>
              <a:rPr lang="en-US" sz="2200" dirty="0" smtClean="0"/>
              <a:t>www.statlit.org/pdf/2014-Schield-ECOTS.pdf</a:t>
            </a:r>
            <a:endParaRPr lang="en-US" sz="2200" dirty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49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93318161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Statistics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 is Different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from Mathematics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Math ignores or abstracts out the context.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 smtClean="0"/>
              <a:t>There are no natures in mathematics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 smtClean="0"/>
              <a:t>Math deals with variables and values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 smtClean="0"/>
              <a:t>Math deals with associations and co-variates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 smtClean="0"/>
              <a:t>Math deals with logical operations</a:t>
            </a:r>
          </a:p>
          <a:p>
            <a:pPr marL="914400" lvl="1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 smtClean="0"/>
              <a:t>Math has no operator for “causes”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76225" y="4702546"/>
            <a:ext cx="8591550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Statistics deals with entities that have natures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Statistics deals with “causes” and “confounders”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 smtClean="0"/>
              <a:t>Numbers are statistics without their context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Mathematics is really a branch of </a:t>
            </a:r>
            <a:r>
              <a:rPr lang="en-US" sz="2800" dirty="0" smtClean="0"/>
              <a:t>statistics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38549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50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References (1)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4150" y="1693863"/>
            <a:ext cx="8793162" cy="4954587"/>
          </a:xfrm>
        </p:spPr>
        <p:txBody>
          <a:bodyPr/>
          <a:lstStyle/>
          <a:p>
            <a:pPr defTabSz="454025">
              <a:spcBef>
                <a:spcPts val="0"/>
              </a:spcBef>
              <a:buNone/>
            </a:pPr>
            <a:r>
              <a:rPr lang="en-US" altLang="en-US" sz="2400" dirty="0"/>
              <a:t>Cook &amp; Campbell (1979</a:t>
            </a:r>
            <a:r>
              <a:rPr lang="en-US" altLang="en-US" sz="2400" dirty="0" smtClean="0"/>
              <a:t>).  Quasi-Experiments.</a:t>
            </a:r>
            <a:endParaRPr lang="en-US" altLang="en-US" sz="2200" dirty="0" smtClean="0"/>
          </a:p>
          <a:p>
            <a:pPr defTabSz="454025">
              <a:spcBef>
                <a:spcPts val="0"/>
              </a:spcBef>
              <a:buNone/>
            </a:pPr>
            <a:r>
              <a:rPr lang="en-US" altLang="en-US" sz="2200" dirty="0" err="1" smtClean="0"/>
              <a:t>Kayaly</a:t>
            </a:r>
            <a:r>
              <a:rPr lang="en-US" altLang="en-US" sz="2200" dirty="0" smtClean="0"/>
              <a:t>, Dina El (2013).  Towards </a:t>
            </a:r>
            <a:r>
              <a:rPr lang="en-US" altLang="en-US" sz="2200" dirty="0"/>
              <a:t>more </a:t>
            </a:r>
            <a:r>
              <a:rPr lang="en-US" altLang="en-US" sz="2200" dirty="0" smtClean="0"/>
              <a:t>real-live </a:t>
            </a:r>
            <a:r>
              <a:rPr lang="en-US" altLang="en-US" sz="2200" dirty="0"/>
              <a:t>teachings of business statistics: a </a:t>
            </a:r>
            <a:r>
              <a:rPr lang="en-US" altLang="en-US" sz="2200" dirty="0" smtClean="0"/>
              <a:t>Review </a:t>
            </a:r>
            <a:r>
              <a:rPr lang="en-US" altLang="en-US" sz="2200" dirty="0"/>
              <a:t>of </a:t>
            </a:r>
            <a:r>
              <a:rPr lang="en-US" altLang="en-US" sz="2200" dirty="0" smtClean="0"/>
              <a:t>Challenges…. www.msm.nl/resources/uploads/2014/02/MSM-WP2013-21.pdf</a:t>
            </a:r>
            <a:endParaRPr lang="en-US" altLang="en-US" sz="2200" dirty="0"/>
          </a:p>
          <a:p>
            <a:pPr marL="0" indent="0" defTabSz="454025">
              <a:spcBef>
                <a:spcPts val="0"/>
              </a:spcBef>
              <a:buNone/>
            </a:pPr>
            <a:r>
              <a:rPr lang="en-US" altLang="en-US" sz="2200" dirty="0" smtClean="0"/>
              <a:t>Leek and Peng (2015). </a:t>
            </a:r>
            <a:r>
              <a:rPr lang="en-US" sz="2200" dirty="0"/>
              <a:t>P-values are just the tip of the </a:t>
            </a:r>
            <a:r>
              <a:rPr lang="en-US" sz="2200" dirty="0" smtClean="0"/>
              <a:t>iceberg. Nature.</a:t>
            </a:r>
            <a:endParaRPr lang="en-US" altLang="en-US" sz="2200" dirty="0" smtClean="0"/>
          </a:p>
          <a:p>
            <a:pPr>
              <a:spcBef>
                <a:spcPts val="300"/>
              </a:spcBef>
              <a:buNone/>
            </a:pPr>
            <a:r>
              <a:rPr lang="en-US" sz="2200" dirty="0" smtClean="0"/>
              <a:t>Schield, M. (2015</a:t>
            </a:r>
            <a:r>
              <a:rPr lang="en-US" sz="2200" dirty="0"/>
              <a:t>). Statistically-Significant Shortcuts. </a:t>
            </a:r>
            <a:r>
              <a:rPr lang="en-US" sz="2200" dirty="0" err="1" smtClean="0"/>
              <a:t>Statchat</a:t>
            </a:r>
            <a:r>
              <a:rPr lang="en-US" sz="2200" dirty="0" smtClean="0"/>
              <a:t>, Macalester.  www.statlit.org/pdf/2015-Schield-StatChat-Slides.pdf</a:t>
            </a:r>
          </a:p>
          <a:p>
            <a:pPr>
              <a:spcBef>
                <a:spcPts val="300"/>
              </a:spcBef>
              <a:buNone/>
            </a:pPr>
            <a:r>
              <a:rPr lang="en-US" sz="2200" dirty="0" smtClean="0"/>
              <a:t>Schield</a:t>
            </a:r>
            <a:r>
              <a:rPr lang="en-US" sz="2200" dirty="0"/>
              <a:t>, M. (2014).  Two Big Ideas for Teaching Big Data: ECOTS. www.statlit.org/pdf/2014-Schield-ECOTS.pdf</a:t>
            </a:r>
          </a:p>
          <a:p>
            <a:pPr>
              <a:spcBef>
                <a:spcPts val="300"/>
              </a:spcBef>
              <a:buNone/>
            </a:pPr>
            <a:r>
              <a:rPr lang="en-US" altLang="en-US" sz="2200" dirty="0"/>
              <a:t>Schield, </a:t>
            </a:r>
            <a:r>
              <a:rPr lang="en-US" altLang="en-US" sz="2200" dirty="0" smtClean="0"/>
              <a:t>M. </a:t>
            </a:r>
            <a:r>
              <a:rPr lang="en-US" altLang="en-US" sz="2200" dirty="0"/>
              <a:t>(2013). R</a:t>
            </a:r>
            <a:r>
              <a:rPr lang="en-US" sz="2200" dirty="0"/>
              <a:t>einventing Business Statistics.   MBAA. </a:t>
            </a:r>
            <a:br>
              <a:rPr lang="en-US" sz="2200" dirty="0"/>
            </a:br>
            <a:r>
              <a:rPr lang="en-US" sz="2200" dirty="0" smtClean="0"/>
              <a:t>www.StatLit.org/pdf/2013-Schield-MBAA.pdf</a:t>
            </a:r>
          </a:p>
          <a:p>
            <a:pPr>
              <a:spcBef>
                <a:spcPts val="300"/>
              </a:spcBef>
              <a:buNone/>
            </a:pPr>
            <a:r>
              <a:rPr lang="en-US" altLang="en-US" sz="2200" dirty="0"/>
              <a:t>Smith (2013). Six Types of Analyses… DataScientistInsights.com</a:t>
            </a:r>
          </a:p>
          <a:p>
            <a:pPr>
              <a:spcBef>
                <a:spcPts val="300"/>
              </a:spcBef>
              <a:buNone/>
            </a:pPr>
            <a:r>
              <a:rPr lang="en-US" altLang="en-US" sz="2200" dirty="0" smtClean="0"/>
              <a:t>Tintle</a:t>
            </a:r>
            <a:r>
              <a:rPr lang="en-US" altLang="en-US" sz="2200" dirty="0"/>
              <a:t>, Chance, Cobb, Rossman, Roy, Swanson and </a:t>
            </a:r>
            <a:r>
              <a:rPr lang="en-US" altLang="en-US" sz="2200" dirty="0" err="1"/>
              <a:t>VanderStoep</a:t>
            </a:r>
            <a:r>
              <a:rPr lang="en-US" altLang="en-US" sz="2200" dirty="0"/>
              <a:t> (2014).  Challenging the state of the art in post-introductory statistics. </a:t>
            </a:r>
            <a:r>
              <a:rPr lang="en-US" altLang="en-US" sz="2200" dirty="0" smtClean="0"/>
              <a:t>ISI</a:t>
            </a:r>
            <a:endParaRPr lang="en-US" altLang="en-US" sz="2200" dirty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50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79839504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51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Statistics for Decision Makers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Table of Contents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731963"/>
            <a:ext cx="8361362" cy="4954587"/>
          </a:xfrm>
        </p:spPr>
        <p:txBody>
          <a:bodyPr/>
          <a:lstStyle/>
          <a:p>
            <a:pPr marL="0" indent="0" defTabSz="454025">
              <a:spcBef>
                <a:spcPts val="1200"/>
              </a:spcBef>
              <a:buNone/>
            </a:pPr>
            <a:r>
              <a:rPr lang="en-US" altLang="en-US" dirty="0" smtClean="0"/>
              <a:t>0.	Introduction/Overview</a:t>
            </a:r>
          </a:p>
          <a:p>
            <a:pPr defTabSz="454025">
              <a:spcBef>
                <a:spcPts val="1200"/>
              </a:spcBef>
              <a:buAutoNum type="arabicPeriod"/>
            </a:pPr>
            <a:r>
              <a:rPr lang="en-US" altLang="en-US" dirty="0" smtClean="0"/>
              <a:t>	Descriptive Statistics: Summarize/present</a:t>
            </a:r>
          </a:p>
          <a:p>
            <a:pPr defTabSz="454025">
              <a:spcBef>
                <a:spcPts val="1200"/>
              </a:spcBef>
              <a:buAutoNum type="arabicPeriod"/>
            </a:pPr>
            <a:r>
              <a:rPr lang="en-US" altLang="en-US" dirty="0" smtClean="0"/>
              <a:t>	Predictive Statistics: Association-based</a:t>
            </a:r>
          </a:p>
          <a:p>
            <a:pPr defTabSz="454025">
              <a:spcBef>
                <a:spcPts val="1200"/>
              </a:spcBef>
              <a:buAutoNum type="arabicPeriod"/>
            </a:pPr>
            <a:r>
              <a:rPr lang="en-US" altLang="en-US" dirty="0" smtClean="0"/>
              <a:t>	Inferential Statistics</a:t>
            </a:r>
          </a:p>
          <a:p>
            <a:pPr defTabSz="454025">
              <a:spcBef>
                <a:spcPts val="1200"/>
              </a:spcBef>
              <a:buFontTx/>
              <a:buAutoNum type="arabicPeriod"/>
            </a:pPr>
            <a:r>
              <a:rPr lang="en-US" altLang="en-US" dirty="0" smtClean="0"/>
              <a:t>	</a:t>
            </a:r>
            <a:r>
              <a:rPr lang="en-US" altLang="en-US" dirty="0"/>
              <a:t>Explanatory Statistics: Association-based</a:t>
            </a:r>
          </a:p>
          <a:p>
            <a:pPr defTabSz="454025">
              <a:spcBef>
                <a:spcPts val="1200"/>
              </a:spcBef>
              <a:buAutoNum type="arabicPeriod"/>
            </a:pPr>
            <a:r>
              <a:rPr lang="en-US" altLang="en-US" dirty="0" smtClean="0"/>
              <a:t> Causal Statistics</a:t>
            </a:r>
          </a:p>
          <a:p>
            <a:pPr defTabSz="454025">
              <a:spcBef>
                <a:spcPts val="1200"/>
              </a:spcBef>
              <a:buAutoNum type="arabicPeriod"/>
            </a:pPr>
            <a:endParaRPr lang="en-US" altLang="en-US" sz="1600" dirty="0"/>
          </a:p>
          <a:p>
            <a:pPr marL="0" indent="0" algn="ctr" defTabSz="454025">
              <a:spcBef>
                <a:spcPts val="0"/>
              </a:spcBef>
              <a:buNone/>
            </a:pPr>
            <a:r>
              <a:rPr lang="en-US" altLang="en-US" sz="2800" dirty="0" smtClean="0">
                <a:latin typeface="Rockwell Extra Bold" panose="02060903040505020403" pitchFamily="18" charset="0"/>
              </a:rPr>
              <a:t>Items in boxes are “new”</a:t>
            </a:r>
            <a:endParaRPr lang="en-US" altLang="en-US" sz="2800" dirty="0" smtClean="0"/>
          </a:p>
          <a:p>
            <a:pPr marL="0" indent="0" algn="ctr" defTabSz="454025">
              <a:spcBef>
                <a:spcPts val="0"/>
              </a:spcBef>
              <a:buNone/>
            </a:pPr>
            <a:r>
              <a:rPr lang="en-US" altLang="en-US" sz="1600" dirty="0" smtClean="0"/>
              <a:t>Smith </a:t>
            </a:r>
            <a:r>
              <a:rPr lang="en-US" altLang="en-US" sz="1600" dirty="0"/>
              <a:t>(2013). Six Types of Analyses</a:t>
            </a:r>
            <a:r>
              <a:rPr lang="en-US" altLang="en-US" sz="1600" dirty="0" smtClean="0"/>
              <a:t>…  DataScientistInsights.com.</a:t>
            </a:r>
          </a:p>
          <a:p>
            <a:pPr marL="0" indent="0" algn="ctr" defTabSz="454025">
              <a:spcBef>
                <a:spcPts val="0"/>
              </a:spcBef>
              <a:buNone/>
            </a:pPr>
            <a:r>
              <a:rPr lang="en-US" altLang="en-US" sz="1400" dirty="0"/>
              <a:t>http://stats.stackexchange.com/questions/1194/practical-thoughts-on-explanatory-vs-predictive-modeling</a:t>
            </a:r>
            <a:endParaRPr lang="en-US" altLang="en-US" sz="1400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51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9212599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CF4F80A-FDA3-4339-8411-021C9D62A353}" type="slidenum">
              <a:rPr lang="en-US" altLang="en-US" sz="1400" b="1">
                <a:latin typeface="Arial" panose="020B0604020202020204" pitchFamily="34" charset="0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52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57200"/>
            <a:ext cx="8115300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0. Introduction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7500" y="1731963"/>
            <a:ext cx="8566150" cy="4954587"/>
          </a:xfrm>
        </p:spPr>
        <p:txBody>
          <a:bodyPr/>
          <a:lstStyle/>
          <a:p>
            <a:pPr marL="0" indent="0" defTabSz="454025">
              <a:spcBef>
                <a:spcPts val="0"/>
              </a:spcBef>
              <a:buNone/>
            </a:pPr>
            <a:r>
              <a:rPr lang="en-US" altLang="en-US" dirty="0" smtClean="0"/>
              <a:t>Why Managers need statistics</a:t>
            </a:r>
          </a:p>
          <a:p>
            <a:pPr defTabSz="454025">
              <a:spcBef>
                <a:spcPts val="0"/>
              </a:spcBef>
            </a:pPr>
            <a:r>
              <a:rPr lang="en-US" altLang="en-US" dirty="0" smtClean="0"/>
              <a:t>Data Analytics and Big Data</a:t>
            </a:r>
          </a:p>
          <a:p>
            <a:pPr defTabSz="454025">
              <a:spcBef>
                <a:spcPts val="0"/>
              </a:spcBef>
            </a:pPr>
            <a:r>
              <a:rPr lang="en-US" altLang="en-US" dirty="0" smtClean="0"/>
              <a:t>Coincidence versus skill; Spurious vs real</a:t>
            </a:r>
          </a:p>
          <a:p>
            <a:pPr marL="0" indent="0" defTabSz="454025">
              <a:spcBef>
                <a:spcPts val="1800"/>
              </a:spcBef>
              <a:buNone/>
            </a:pPr>
            <a:r>
              <a:rPr lang="en-US" altLang="en-US" dirty="0" smtClean="0"/>
              <a:t>Statistics are numbers in context:</a:t>
            </a:r>
          </a:p>
          <a:p>
            <a:pPr defTabSz="454025">
              <a:spcBef>
                <a:spcPts val="0"/>
              </a:spcBef>
            </a:pPr>
            <a:r>
              <a:rPr lang="en-US" altLang="en-US" dirty="0" smtClean="0"/>
              <a:t>Statistics: </a:t>
            </a:r>
            <a:r>
              <a:rPr lang="en-US" altLang="en-US" dirty="0"/>
              <a:t>socially </a:t>
            </a:r>
            <a:r>
              <a:rPr lang="en-US" altLang="en-US" dirty="0" smtClean="0"/>
              <a:t>constructed; can be influenced</a:t>
            </a:r>
          </a:p>
          <a:p>
            <a:pPr marL="0" indent="0" defTabSz="454025">
              <a:spcBef>
                <a:spcPts val="0"/>
              </a:spcBef>
              <a:buNone/>
            </a:pPr>
            <a:r>
              <a:rPr lang="en-US" altLang="en-US" dirty="0" smtClean="0"/>
              <a:t>Association is not causation (e.g., randomness)</a:t>
            </a:r>
          </a:p>
          <a:p>
            <a:pPr marL="0" indent="0" defTabSz="454025">
              <a:spcBef>
                <a:spcPts val="1800"/>
              </a:spcBef>
              <a:buNone/>
            </a:pPr>
            <a:r>
              <a:rPr lang="en-US" altLang="en-US" dirty="0" smtClean="0"/>
              <a:t>Take </a:t>
            </a:r>
            <a:r>
              <a:rPr lang="en-US" altLang="en-US" dirty="0"/>
              <a:t>CARE in interpreting </a:t>
            </a:r>
            <a:r>
              <a:rPr lang="en-US" altLang="en-US" dirty="0" smtClean="0"/>
              <a:t>statistics: </a:t>
            </a:r>
            <a:endParaRPr lang="en-US" altLang="en-US" dirty="0"/>
          </a:p>
          <a:p>
            <a:pPr defTabSz="454025">
              <a:spcBef>
                <a:spcPts val="0"/>
              </a:spcBef>
            </a:pPr>
            <a:r>
              <a:rPr lang="en-US" altLang="en-US" dirty="0"/>
              <a:t>Context and </a:t>
            </a:r>
            <a:r>
              <a:rPr lang="en-US" altLang="en-US" dirty="0" smtClean="0"/>
              <a:t>confounding</a:t>
            </a:r>
          </a:p>
          <a:p>
            <a:pPr defTabSz="454025">
              <a:spcBef>
                <a:spcPts val="0"/>
              </a:spcBef>
            </a:pPr>
            <a:r>
              <a:rPr lang="en-US" altLang="en-US" dirty="0" smtClean="0"/>
              <a:t>Assembly, Randomness, Error/bias</a:t>
            </a:r>
          </a:p>
          <a:p>
            <a:pPr marL="0" indent="0" algn="ctr" defTabSz="454025">
              <a:spcBef>
                <a:spcPts val="0"/>
              </a:spcBef>
              <a:buNone/>
            </a:pPr>
            <a:endParaRPr lang="en-US" altLang="en-US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DEC6-9B32-40D5-8444-0835B81D8266}" type="slidenum">
              <a:rPr lang="en-US" altLang="en-US" smtClean="0"/>
              <a:pPr/>
              <a:t>52</a:t>
            </a:fld>
            <a:endParaRPr lang="en-US" altLang="en-US" b="0"/>
          </a:p>
        </p:txBody>
      </p:sp>
      <p:sp>
        <p:nvSpPr>
          <p:cNvPr id="11" name="Rectangle 10"/>
          <p:cNvSpPr/>
          <p:nvPr/>
        </p:nvSpPr>
        <p:spPr bwMode="auto">
          <a:xfrm>
            <a:off x="206374" y="2273300"/>
            <a:ext cx="8677275" cy="441325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8347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0" smtClean="0">
                <a:latin typeface="Rockwell Extra Bold" panose="02060903040505020403" pitchFamily="18" charset="0"/>
              </a:rPr>
              <a:t>Statistics vs. Math</a:t>
            </a:r>
            <a:br>
              <a:rPr lang="en-US" altLang="en-US" sz="3200" b="0" smtClean="0">
                <a:latin typeface="Rockwell Extra Bold" panose="02060903040505020403" pitchFamily="18" charset="0"/>
              </a:rPr>
            </a:b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en-US" sz="2800" b="1" dirty="0" smtClean="0"/>
              <a:t>.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969" y="2683466"/>
            <a:ext cx="4944169" cy="3096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31" y="1524000"/>
            <a:ext cx="392021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6630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fld id="{A098AB4B-F270-4869-AFD4-FAF357E33606}" type="slidenum">
              <a:rPr lang="en-US" altLang="en-US" sz="1400" b="1">
                <a:latin typeface="Arial" panose="020B0604020202020204" pitchFamily="34" charset="0"/>
              </a:rPr>
              <a:pPr algn="ctr"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1987" y="524247"/>
            <a:ext cx="7742238" cy="863600"/>
          </a:xfrm>
        </p:spPr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Math-Stats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450" y="1780162"/>
            <a:ext cx="8469313" cy="4665088"/>
          </a:xfrm>
        </p:spPr>
        <p:txBody>
          <a:bodyPr/>
          <a:lstStyle/>
          <a:p>
            <a:pPr marL="533400" indent="-533400" defTabSz="454025">
              <a:buFontTx/>
              <a:buNone/>
            </a:pPr>
            <a:r>
              <a:rPr lang="en-US" altLang="en-US" sz="3000" dirty="0" smtClean="0">
                <a:sym typeface="Wingdings" panose="05000000000000000000" pitchFamily="2" charset="2"/>
              </a:rPr>
              <a:t>Math is based on formulas, patterns &amp; structure; 	Statistics is based on data.</a:t>
            </a:r>
          </a:p>
        </p:txBody>
      </p:sp>
      <p:graphicFrame>
        <p:nvGraphicFramePr>
          <p:cNvPr id="1167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573727"/>
              </p:ext>
            </p:extLst>
          </p:nvPr>
        </p:nvGraphicFramePr>
        <p:xfrm>
          <a:off x="620713" y="2840477"/>
          <a:ext cx="8040687" cy="401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6249409" imgH="3423177" progId="Visio.Drawing.11">
                  <p:embed/>
                </p:oleObj>
              </mc:Choice>
              <mc:Fallback>
                <p:oleObj name="Visio" r:id="rId4" imgW="6249409" imgH="34231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2840477"/>
                        <a:ext cx="8040687" cy="4017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41464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AEC3C0-0CBF-4A82-A518-05600C80B24B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52899" y="1833562"/>
            <a:ext cx="4829175" cy="46482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100" dirty="0" smtClean="0"/>
              <a:t>.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a.  Statistics involving people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What are Social Statistics?</a:t>
            </a:r>
            <a:endParaRPr lang="en-US" altLang="en-US" sz="3200" b="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612" y="3622586"/>
            <a:ext cx="4541044" cy="285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06" y="1833563"/>
            <a:ext cx="3361410" cy="464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2899" y="2474893"/>
            <a:ext cx="454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b.  Statistics obtained from</a:t>
            </a:r>
            <a:br>
              <a:rPr lang="en-US" sz="2800" dirty="0"/>
            </a:br>
            <a:r>
              <a:rPr lang="en-US" sz="2800" dirty="0"/>
              <a:t>     observational studies. </a:t>
            </a:r>
          </a:p>
        </p:txBody>
      </p:sp>
    </p:spTree>
    <p:extLst>
      <p:ext uri="{BB962C8B-B14F-4D97-AF65-F5344CB8AC3E}">
        <p14:creationId xmlns:p14="http://schemas.microsoft.com/office/powerpoint/2010/main" val="338590652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F8397F-D330-4807-8B9C-08F768CDD57A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472" y="457200"/>
            <a:ext cx="8210145" cy="1066800"/>
          </a:xfrm>
        </p:spPr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Social Statistics: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are </a:t>
            </a:r>
            <a:r>
              <a:rPr lang="en-US" altLang="en-US" sz="3200" b="0" dirty="0" smtClean="0">
                <a:latin typeface="Rockwell Extra Bold" panose="02060903040505020403" pitchFamily="18" charset="0"/>
              </a:rPr>
              <a:t>observational</a:t>
            </a:r>
            <a:endParaRPr lang="en-US" altLang="en-US" sz="3200" b="0" dirty="0" smtClean="0">
              <a:latin typeface="Rockwell Extra Bold" panose="02060903040505020403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789113"/>
            <a:ext cx="8591550" cy="484028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Observational statistics are influenced by: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Randomness and </a:t>
            </a:r>
            <a:r>
              <a:rPr lang="en-US" sz="2800" dirty="0" smtClean="0"/>
              <a:t>Error/bias (like all statistics)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Control: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where they came from (the source/population).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what </a:t>
            </a:r>
            <a:r>
              <a:rPr lang="en-US" sz="2400" dirty="0"/>
              <a:t>was – and was not – controlled </a:t>
            </a:r>
            <a:r>
              <a:rPr lang="en-US" sz="2400" dirty="0" smtClean="0"/>
              <a:t>for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what kind of study was involved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Assembly: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how they were collected, defined, grouped, summarized, compared and presented.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the context in which things were counted or measured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5483318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115434</TotalTime>
  <Words>4682</Words>
  <Application>Microsoft Office PowerPoint</Application>
  <PresentationFormat>Letter Paper (8.5x11 in)</PresentationFormat>
  <Paragraphs>1247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Rockwell Extra Bold</vt:lpstr>
      <vt:lpstr>Times New Roman</vt:lpstr>
      <vt:lpstr>Wingdings</vt:lpstr>
      <vt:lpstr>Default Design</vt:lpstr>
      <vt:lpstr>Microsoft Visio Drawing</vt:lpstr>
      <vt:lpstr>Understanding  Social Statistics</vt:lpstr>
      <vt:lpstr>Teaching Statistica</vt:lpstr>
      <vt:lpstr>What are Statistics?</vt:lpstr>
      <vt:lpstr>All Statistics Are</vt:lpstr>
      <vt:lpstr>Statistics is Different  from Mathematics</vt:lpstr>
      <vt:lpstr>Statistics vs. Math </vt:lpstr>
      <vt:lpstr>Math-Stats</vt:lpstr>
      <vt:lpstr>What are Social Statistics?</vt:lpstr>
      <vt:lpstr>Social Statistics:  are observational</vt:lpstr>
      <vt:lpstr>Social Statistics:  Associations</vt:lpstr>
      <vt:lpstr>Social Statistics:  Defining Groups</vt:lpstr>
      <vt:lpstr>Social Statistics:  Control &amp; Confounding</vt:lpstr>
      <vt:lpstr>Social Statistics Using Ordinary English</vt:lpstr>
      <vt:lpstr>Describing Statistics using  Ordinary English</vt:lpstr>
      <vt:lpstr>Association vs. Causation Using Ordinary English</vt:lpstr>
      <vt:lpstr>Speculative [Spotty] Statistics  Using Ordinary English</vt:lpstr>
      <vt:lpstr>Student Survey of Perceived Value</vt:lpstr>
      <vt:lpstr>What is wrong with Stat 101? Schield 1</vt:lpstr>
      <vt:lpstr>College Students Intellectual aptitudes?</vt:lpstr>
      <vt:lpstr>Stat 101 students: What are their goals?</vt:lpstr>
      <vt:lpstr>Stat 101 students: Attitudes toward Statistics</vt:lpstr>
      <vt:lpstr>Stat 101 students: Interest Advanced Statistics</vt:lpstr>
      <vt:lpstr>Three Audiences:  Three Courses</vt:lpstr>
      <vt:lpstr>Schield 2:  What is Wrong with THE Intro Statistics Course*</vt:lpstr>
      <vt:lpstr>Major Contributions of Statistics to Human Knowledge</vt:lpstr>
      <vt:lpstr>References</vt:lpstr>
      <vt:lpstr>2. Statistical Techniques  Depends on User’s Goal</vt:lpstr>
      <vt:lpstr>3. Different Kinds of Causation</vt:lpstr>
      <vt:lpstr>4. Confounding</vt:lpstr>
      <vt:lpstr>4. Confounding vs. Mechanism</vt:lpstr>
      <vt:lpstr>Types and Grades of Studies: Strength in Arguments</vt:lpstr>
      <vt:lpstr>Details on Quasi-Experiments</vt:lpstr>
      <vt:lpstr>Speculative [Spotty] Statistics  Using Ordinary English</vt:lpstr>
      <vt:lpstr>Simple Comparisons Increasing Income Inequality</vt:lpstr>
      <vt:lpstr>Simple Comparisons Decreasing Income Inequality</vt:lpstr>
      <vt:lpstr>Intro Stats: What are the  biggest weaknesses?</vt:lpstr>
      <vt:lpstr>Background: McKenzie (2004)</vt:lpstr>
      <vt:lpstr>Understanding the  “Logic of Statistical Inference”</vt:lpstr>
      <vt:lpstr>Stat 101 students: What are their attitudes?</vt:lpstr>
      <vt:lpstr>Students Taking Intro Stats at US Four-Year Colleges</vt:lpstr>
      <vt:lpstr>Harvard Business Review: Website Search of 40K Items</vt:lpstr>
      <vt:lpstr>Statistics Education  May Be Splitting</vt:lpstr>
      <vt:lpstr>Sharpe, DeVeaux &amp; Velleman Business Statistics (2011)</vt:lpstr>
      <vt:lpstr>Utts: Seeing Through Statistics 4th edition</vt:lpstr>
      <vt:lpstr>Big Task:  What are the key topics? </vt:lpstr>
      <vt:lpstr>Contributions of Statistics to Human Knowledge</vt:lpstr>
      <vt:lpstr>Most Important Topics/Ideas Augsburg StatLit Students</vt:lpstr>
      <vt:lpstr>Conclusion</vt:lpstr>
      <vt:lpstr>References</vt:lpstr>
      <vt:lpstr>References (1)</vt:lpstr>
      <vt:lpstr>Statistics for Decision Makers Table of Contents</vt:lpstr>
      <vt:lpstr>0. Introduction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Inference for Managers</dc:title>
  <dc:creator>Milo Schield</dc:creator>
  <dc:description>ww.StatLit.org/pdf/2015-Schield-ASA-6up.pdf</dc:description>
  <cp:lastModifiedBy>Milo Schield</cp:lastModifiedBy>
  <cp:revision>1493</cp:revision>
  <cp:lastPrinted>2016-07-01T16:34:41Z</cp:lastPrinted>
  <dcterms:created xsi:type="dcterms:W3CDTF">1998-11-15T00:57:17Z</dcterms:created>
  <dcterms:modified xsi:type="dcterms:W3CDTF">2016-07-02T18:21:31Z</dcterms:modified>
  <cp:category>Statistical Literacy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