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49"/>
  </p:notesMasterIdLst>
  <p:handoutMasterIdLst>
    <p:handoutMasterId r:id="rId50"/>
  </p:handoutMasterIdLst>
  <p:sldIdLst>
    <p:sldId id="961" r:id="rId2"/>
    <p:sldId id="991" r:id="rId3"/>
    <p:sldId id="314" r:id="rId4"/>
    <p:sldId id="899" r:id="rId5"/>
    <p:sldId id="898" r:id="rId6"/>
    <p:sldId id="935" r:id="rId7"/>
    <p:sldId id="960" r:id="rId8"/>
    <p:sldId id="942" r:id="rId9"/>
    <p:sldId id="943" r:id="rId10"/>
    <p:sldId id="944" r:id="rId11"/>
    <p:sldId id="938" r:id="rId12"/>
    <p:sldId id="946" r:id="rId13"/>
    <p:sldId id="921" r:id="rId14"/>
    <p:sldId id="922" r:id="rId15"/>
    <p:sldId id="949" r:id="rId16"/>
    <p:sldId id="962" r:id="rId17"/>
    <p:sldId id="977" r:id="rId18"/>
    <p:sldId id="973" r:id="rId19"/>
    <p:sldId id="974" r:id="rId20"/>
    <p:sldId id="975" r:id="rId21"/>
    <p:sldId id="983" r:id="rId22"/>
    <p:sldId id="985" r:id="rId23"/>
    <p:sldId id="971" r:id="rId24"/>
    <p:sldId id="992" r:id="rId25"/>
    <p:sldId id="988" r:id="rId26"/>
    <p:sldId id="984" r:id="rId27"/>
    <p:sldId id="989" r:id="rId28"/>
    <p:sldId id="929" r:id="rId29"/>
    <p:sldId id="970" r:id="rId30"/>
    <p:sldId id="976" r:id="rId31"/>
    <p:sldId id="905" r:id="rId32"/>
    <p:sldId id="978" r:id="rId33"/>
    <p:sldId id="979" r:id="rId34"/>
    <p:sldId id="968" r:id="rId35"/>
    <p:sldId id="951" r:id="rId36"/>
    <p:sldId id="980" r:id="rId37"/>
    <p:sldId id="981" r:id="rId38"/>
    <p:sldId id="982" r:id="rId39"/>
    <p:sldId id="953" r:id="rId40"/>
    <p:sldId id="956" r:id="rId41"/>
    <p:sldId id="959" r:id="rId42"/>
    <p:sldId id="957" r:id="rId43"/>
    <p:sldId id="881" r:id="rId44"/>
    <p:sldId id="963" r:id="rId45"/>
    <p:sldId id="964" r:id="rId46"/>
    <p:sldId id="965" r:id="rId47"/>
    <p:sldId id="926" r:id="rId48"/>
  </p:sldIdLst>
  <p:sldSz cx="9144000" cy="6858000" type="letter"/>
  <p:notesSz cx="6950075" cy="9236075"/>
  <p:defaultTextStyle>
    <a:defPPr>
      <a:defRPr lang="en-US"/>
    </a:defPPr>
    <a:lvl1pPr algn="l" rtl="0" eaLnBrk="0" fontAlgn="base" hangingPunct="0">
      <a:lnSpc>
        <a:spcPct val="80000"/>
      </a:lnSpc>
      <a:spcBef>
        <a:spcPct val="20000"/>
      </a:spcBef>
      <a:spcAft>
        <a:spcPct val="0"/>
      </a:spcAft>
      <a:defRPr sz="2000" kern="1200">
        <a:solidFill>
          <a:schemeClr val="tx1"/>
        </a:solidFill>
        <a:latin typeface="Times New Roman" panose="02020603050405020304" pitchFamily="18" charset="0"/>
        <a:ea typeface="+mn-ea"/>
        <a:cs typeface="+mn-cs"/>
      </a:defRPr>
    </a:lvl1pPr>
    <a:lvl2pPr marL="457200" algn="l" rtl="0" eaLnBrk="0" fontAlgn="base" hangingPunct="0">
      <a:lnSpc>
        <a:spcPct val="80000"/>
      </a:lnSpc>
      <a:spcBef>
        <a:spcPct val="20000"/>
      </a:spcBef>
      <a:spcAft>
        <a:spcPct val="0"/>
      </a:spcAft>
      <a:defRPr sz="2000" kern="1200">
        <a:solidFill>
          <a:schemeClr val="tx1"/>
        </a:solidFill>
        <a:latin typeface="Times New Roman" panose="02020603050405020304" pitchFamily="18" charset="0"/>
        <a:ea typeface="+mn-ea"/>
        <a:cs typeface="+mn-cs"/>
      </a:defRPr>
    </a:lvl2pPr>
    <a:lvl3pPr marL="914400" algn="l" rtl="0" eaLnBrk="0" fontAlgn="base" hangingPunct="0">
      <a:lnSpc>
        <a:spcPct val="80000"/>
      </a:lnSpc>
      <a:spcBef>
        <a:spcPct val="20000"/>
      </a:spcBef>
      <a:spcAft>
        <a:spcPct val="0"/>
      </a:spcAft>
      <a:defRPr sz="2000" kern="1200">
        <a:solidFill>
          <a:schemeClr val="tx1"/>
        </a:solidFill>
        <a:latin typeface="Times New Roman" panose="02020603050405020304" pitchFamily="18" charset="0"/>
        <a:ea typeface="+mn-ea"/>
        <a:cs typeface="+mn-cs"/>
      </a:defRPr>
    </a:lvl3pPr>
    <a:lvl4pPr marL="1371600" algn="l" rtl="0" eaLnBrk="0" fontAlgn="base" hangingPunct="0">
      <a:lnSpc>
        <a:spcPct val="80000"/>
      </a:lnSpc>
      <a:spcBef>
        <a:spcPct val="20000"/>
      </a:spcBef>
      <a:spcAft>
        <a:spcPct val="0"/>
      </a:spcAft>
      <a:defRPr sz="2000" kern="1200">
        <a:solidFill>
          <a:schemeClr val="tx1"/>
        </a:solidFill>
        <a:latin typeface="Times New Roman" panose="02020603050405020304" pitchFamily="18" charset="0"/>
        <a:ea typeface="+mn-ea"/>
        <a:cs typeface="+mn-cs"/>
      </a:defRPr>
    </a:lvl4pPr>
    <a:lvl5pPr marL="1828800" algn="l" rtl="0" eaLnBrk="0" fontAlgn="base" hangingPunct="0">
      <a:lnSpc>
        <a:spcPct val="80000"/>
      </a:lnSpc>
      <a:spcBef>
        <a:spcPct val="20000"/>
      </a:spcBef>
      <a:spcAft>
        <a:spcPct val="0"/>
      </a:spcAft>
      <a:defRPr sz="2000" kern="1200">
        <a:solidFill>
          <a:schemeClr val="tx1"/>
        </a:solidFill>
        <a:latin typeface="Times New Roman" panose="02020603050405020304" pitchFamily="18" charset="0"/>
        <a:ea typeface="+mn-ea"/>
        <a:cs typeface="+mn-cs"/>
      </a:defRPr>
    </a:lvl5pPr>
    <a:lvl6pPr marL="2286000" algn="l" defTabSz="914400" rtl="0" eaLnBrk="1" latinLnBrk="0" hangingPunct="1">
      <a:defRPr sz="2000" kern="1200">
        <a:solidFill>
          <a:schemeClr val="tx1"/>
        </a:solidFill>
        <a:latin typeface="Times New Roman" panose="02020603050405020304" pitchFamily="18" charset="0"/>
        <a:ea typeface="+mn-ea"/>
        <a:cs typeface="+mn-cs"/>
      </a:defRPr>
    </a:lvl6pPr>
    <a:lvl7pPr marL="2743200" algn="l" defTabSz="914400" rtl="0" eaLnBrk="1" latinLnBrk="0" hangingPunct="1">
      <a:defRPr sz="2000" kern="1200">
        <a:solidFill>
          <a:schemeClr val="tx1"/>
        </a:solidFill>
        <a:latin typeface="Times New Roman" panose="02020603050405020304" pitchFamily="18" charset="0"/>
        <a:ea typeface="+mn-ea"/>
        <a:cs typeface="+mn-cs"/>
      </a:defRPr>
    </a:lvl7pPr>
    <a:lvl8pPr marL="3200400" algn="l" defTabSz="914400" rtl="0" eaLnBrk="1" latinLnBrk="0" hangingPunct="1">
      <a:defRPr sz="2000" kern="1200">
        <a:solidFill>
          <a:schemeClr val="tx1"/>
        </a:solidFill>
        <a:latin typeface="Times New Roman" panose="02020603050405020304" pitchFamily="18" charset="0"/>
        <a:ea typeface="+mn-ea"/>
        <a:cs typeface="+mn-cs"/>
      </a:defRPr>
    </a:lvl8pPr>
    <a:lvl9pPr marL="3657600" algn="l" defTabSz="914400" rtl="0" eaLnBrk="1" latinLnBrk="0" hangingPunct="1">
      <a:defRPr sz="20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10" userDrawn="1">
          <p15:clr>
            <a:srgbClr val="A4A3A4"/>
          </p15:clr>
        </p15:guide>
        <p15:guide id="2" pos="218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1153B"/>
    <a:srgbClr val="79163B"/>
    <a:srgbClr val="642832"/>
    <a:srgbClr val="8C0046"/>
    <a:srgbClr val="CC0000"/>
    <a:srgbClr val="800000"/>
    <a:srgbClr val="33CCFF"/>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047" autoAdjust="0"/>
    <p:restoredTop sz="87432" autoAdjust="0"/>
  </p:normalViewPr>
  <p:slideViewPr>
    <p:cSldViewPr snapToGrid="0">
      <p:cViewPr varScale="1">
        <p:scale>
          <a:sx n="98" d="100"/>
          <a:sy n="98" d="100"/>
        </p:scale>
        <p:origin x="1518" y="84"/>
      </p:cViewPr>
      <p:guideLst>
        <p:guide orient="horz" pos="2160"/>
        <p:guide pos="2880"/>
      </p:guideLst>
    </p:cSldViewPr>
  </p:slideViewPr>
  <p:outlineViewPr>
    <p:cViewPr>
      <p:scale>
        <a:sx n="33" d="100"/>
        <a:sy n="33" d="100"/>
      </p:scale>
      <p:origin x="0" y="13122"/>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p:scale>
          <a:sx n="100" d="100"/>
          <a:sy n="100" d="100"/>
        </p:scale>
        <p:origin x="642" y="72"/>
      </p:cViewPr>
      <p:guideLst>
        <p:guide orient="horz" pos="2910"/>
        <p:guide pos="218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hdr" sz="quarter"/>
          </p:nvPr>
        </p:nvSpPr>
        <p:spPr bwMode="auto">
          <a:xfrm>
            <a:off x="530908" y="256564"/>
            <a:ext cx="2686217" cy="461193"/>
          </a:xfrm>
          <a:prstGeom prst="rect">
            <a:avLst/>
          </a:prstGeom>
          <a:noFill/>
          <a:ln w="9525">
            <a:noFill/>
            <a:miter lim="800000"/>
            <a:headEnd/>
            <a:tailEnd/>
          </a:ln>
          <a:effectLst/>
        </p:spPr>
        <p:txBody>
          <a:bodyPr vert="horz" wrap="square" lIns="92916" tIns="46457" rIns="92916" bIns="46457" numCol="1" anchor="t" anchorCtr="0" compatLnSpc="1">
            <a:prstTxWarp prst="textNoShape">
              <a:avLst/>
            </a:prstTxWarp>
          </a:bodyPr>
          <a:lstStyle>
            <a:lvl1pPr defTabSz="929782">
              <a:lnSpc>
                <a:spcPct val="100000"/>
              </a:lnSpc>
              <a:spcBef>
                <a:spcPct val="0"/>
              </a:spcBef>
              <a:defRPr sz="1200"/>
            </a:lvl1pPr>
          </a:lstStyle>
          <a:p>
            <a:r>
              <a:rPr lang="en-US" altLang="en-US" dirty="0" smtClean="0"/>
              <a:t>1. Understanding Social Statistics</a:t>
            </a:r>
            <a:endParaRPr lang="en-US" altLang="en-US" dirty="0"/>
          </a:p>
        </p:txBody>
      </p:sp>
      <p:sp>
        <p:nvSpPr>
          <p:cNvPr id="40963" name="Rectangle 3"/>
          <p:cNvSpPr>
            <a:spLocks noGrp="1" noChangeArrowheads="1"/>
          </p:cNvSpPr>
          <p:nvPr>
            <p:ph type="dt" sz="quarter" idx="1"/>
          </p:nvPr>
        </p:nvSpPr>
        <p:spPr bwMode="auto">
          <a:xfrm>
            <a:off x="3624357" y="195479"/>
            <a:ext cx="2791794" cy="461193"/>
          </a:xfrm>
          <a:prstGeom prst="rect">
            <a:avLst/>
          </a:prstGeom>
          <a:noFill/>
          <a:ln w="9525">
            <a:noFill/>
            <a:miter lim="800000"/>
            <a:headEnd/>
            <a:tailEnd/>
          </a:ln>
          <a:effectLst/>
        </p:spPr>
        <p:txBody>
          <a:bodyPr vert="horz" wrap="square" lIns="92916" tIns="46457" rIns="92916" bIns="46457" numCol="1" anchor="t" anchorCtr="0" compatLnSpc="1">
            <a:prstTxWarp prst="textNoShape">
              <a:avLst/>
            </a:prstTxWarp>
          </a:bodyPr>
          <a:lstStyle>
            <a:lvl1pPr algn="r" defTabSz="929782">
              <a:lnSpc>
                <a:spcPct val="100000"/>
              </a:lnSpc>
              <a:spcBef>
                <a:spcPct val="0"/>
              </a:spcBef>
              <a:defRPr sz="1200"/>
            </a:lvl1pPr>
          </a:lstStyle>
          <a:p>
            <a:r>
              <a:rPr lang="en-US" altLang="en-US" dirty="0" smtClean="0"/>
              <a:t>V0d  </a:t>
            </a:r>
            <a:r>
              <a:rPr lang="en-US" altLang="en-US" dirty="0"/>
              <a:t>7</a:t>
            </a:r>
            <a:r>
              <a:rPr lang="en-US" altLang="en-US" dirty="0" smtClean="0"/>
              <a:t>/1/2016</a:t>
            </a:r>
            <a:endParaRPr lang="en-US" altLang="en-US" dirty="0"/>
          </a:p>
        </p:txBody>
      </p:sp>
      <p:sp>
        <p:nvSpPr>
          <p:cNvPr id="40964" name="Rectangle 4"/>
          <p:cNvSpPr>
            <a:spLocks noGrp="1" noChangeArrowheads="1"/>
          </p:cNvSpPr>
          <p:nvPr>
            <p:ph type="ftr" sz="quarter" idx="2"/>
          </p:nvPr>
        </p:nvSpPr>
        <p:spPr bwMode="auto">
          <a:xfrm>
            <a:off x="588223" y="8649664"/>
            <a:ext cx="4321173" cy="461193"/>
          </a:xfrm>
          <a:prstGeom prst="rect">
            <a:avLst/>
          </a:prstGeom>
          <a:noFill/>
          <a:ln w="9525">
            <a:noFill/>
            <a:miter lim="800000"/>
            <a:headEnd/>
            <a:tailEnd/>
          </a:ln>
          <a:effectLst/>
        </p:spPr>
        <p:txBody>
          <a:bodyPr vert="horz" wrap="square" lIns="92916" tIns="46457" rIns="92916" bIns="46457" numCol="1" anchor="b" anchorCtr="0" compatLnSpc="1">
            <a:prstTxWarp prst="textNoShape">
              <a:avLst/>
            </a:prstTxWarp>
          </a:bodyPr>
          <a:lstStyle>
            <a:lvl1pPr defTabSz="929782">
              <a:lnSpc>
                <a:spcPct val="100000"/>
              </a:lnSpc>
              <a:spcBef>
                <a:spcPct val="0"/>
              </a:spcBef>
              <a:defRPr sz="1200"/>
            </a:lvl1pPr>
          </a:lstStyle>
          <a:p>
            <a:r>
              <a:rPr lang="en-US" altLang="en-US" dirty="0" smtClean="0"/>
              <a:t>www.StatLit.org/pdf/2016-Schield-IASE-1Slides.pdf</a:t>
            </a:r>
            <a:endParaRPr lang="en-US" altLang="en-US" dirty="0"/>
          </a:p>
        </p:txBody>
      </p:sp>
      <p:sp>
        <p:nvSpPr>
          <p:cNvPr id="40965" name="Rectangle 5"/>
          <p:cNvSpPr>
            <a:spLocks noGrp="1" noChangeArrowheads="1"/>
          </p:cNvSpPr>
          <p:nvPr>
            <p:ph type="sldNum" sz="quarter" idx="3"/>
          </p:nvPr>
        </p:nvSpPr>
        <p:spPr bwMode="auto">
          <a:xfrm>
            <a:off x="5114527" y="8652718"/>
            <a:ext cx="1294089" cy="461193"/>
          </a:xfrm>
          <a:prstGeom prst="rect">
            <a:avLst/>
          </a:prstGeom>
          <a:noFill/>
          <a:ln w="9525">
            <a:noFill/>
            <a:miter lim="800000"/>
            <a:headEnd/>
            <a:tailEnd/>
          </a:ln>
          <a:effectLst/>
        </p:spPr>
        <p:txBody>
          <a:bodyPr vert="horz" wrap="square" lIns="92916" tIns="46457" rIns="92916" bIns="46457" numCol="1" anchor="b" anchorCtr="0" compatLnSpc="1">
            <a:prstTxWarp prst="textNoShape">
              <a:avLst/>
            </a:prstTxWarp>
          </a:bodyPr>
          <a:lstStyle>
            <a:lvl1pPr algn="r" defTabSz="929782">
              <a:lnSpc>
                <a:spcPct val="100000"/>
              </a:lnSpc>
              <a:spcBef>
                <a:spcPct val="0"/>
              </a:spcBef>
              <a:defRPr sz="1200"/>
            </a:lvl1pPr>
          </a:lstStyle>
          <a:p>
            <a:r>
              <a:rPr lang="en-US" altLang="en-US"/>
              <a:t>Page </a:t>
            </a:r>
            <a:fld id="{FC1EE6B5-FBD1-44D8-B807-AA790ACC5D28}" type="slidenum">
              <a:rPr lang="en-US" altLang="en-US"/>
              <a:pPr/>
              <a:t>‹#›</a:t>
            </a:fld>
            <a:endParaRPr lang="en-US" altLang="en-US"/>
          </a:p>
        </p:txBody>
      </p:sp>
    </p:spTree>
    <p:extLst>
      <p:ext uri="{BB962C8B-B14F-4D97-AF65-F5344CB8AC3E}">
        <p14:creationId xmlns:p14="http://schemas.microsoft.com/office/powerpoint/2010/main" val="280770329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4" y="7"/>
            <a:ext cx="3012001" cy="461193"/>
          </a:xfrm>
          <a:prstGeom prst="rect">
            <a:avLst/>
          </a:prstGeom>
          <a:noFill/>
          <a:ln w="9525">
            <a:noFill/>
            <a:miter lim="800000"/>
            <a:headEnd/>
            <a:tailEnd/>
          </a:ln>
          <a:effectLst/>
        </p:spPr>
        <p:txBody>
          <a:bodyPr vert="horz" wrap="square" lIns="92916" tIns="46457" rIns="92916" bIns="46457" numCol="1" anchor="t" anchorCtr="0" compatLnSpc="1">
            <a:prstTxWarp prst="textNoShape">
              <a:avLst/>
            </a:prstTxWarp>
          </a:bodyPr>
          <a:lstStyle>
            <a:lvl1pPr defTabSz="929782">
              <a:lnSpc>
                <a:spcPct val="100000"/>
              </a:lnSpc>
              <a:spcBef>
                <a:spcPct val="0"/>
              </a:spcBef>
              <a:defRPr sz="1200"/>
            </a:lvl1pPr>
          </a:lstStyle>
          <a:p>
            <a:r>
              <a:rPr lang="en-US" altLang="en-US"/>
              <a:t>Statistical Literacy for ManagersStatLit for Managers</a:t>
            </a:r>
          </a:p>
        </p:txBody>
      </p:sp>
      <p:sp>
        <p:nvSpPr>
          <p:cNvPr id="20483" name="Rectangle 3"/>
          <p:cNvSpPr>
            <a:spLocks noGrp="1" noChangeArrowheads="1"/>
          </p:cNvSpPr>
          <p:nvPr>
            <p:ph type="dt" idx="1"/>
          </p:nvPr>
        </p:nvSpPr>
        <p:spPr bwMode="auto">
          <a:xfrm>
            <a:off x="3938081" y="7"/>
            <a:ext cx="3012000" cy="461193"/>
          </a:xfrm>
          <a:prstGeom prst="rect">
            <a:avLst/>
          </a:prstGeom>
          <a:noFill/>
          <a:ln w="9525">
            <a:noFill/>
            <a:miter lim="800000"/>
            <a:headEnd/>
            <a:tailEnd/>
          </a:ln>
          <a:effectLst/>
        </p:spPr>
        <p:txBody>
          <a:bodyPr vert="horz" wrap="square" lIns="92916" tIns="46457" rIns="92916" bIns="46457" numCol="1" anchor="t" anchorCtr="0" compatLnSpc="1">
            <a:prstTxWarp prst="textNoShape">
              <a:avLst/>
            </a:prstTxWarp>
          </a:bodyPr>
          <a:lstStyle>
            <a:lvl1pPr algn="r" defTabSz="929782">
              <a:lnSpc>
                <a:spcPct val="100000"/>
              </a:lnSpc>
              <a:spcBef>
                <a:spcPct val="0"/>
              </a:spcBef>
              <a:defRPr sz="1200"/>
            </a:lvl1pPr>
          </a:lstStyle>
          <a:p>
            <a:r>
              <a:rPr lang="en-US" altLang="en-US"/>
              <a:t>1 March 20132013</a:t>
            </a:r>
          </a:p>
        </p:txBody>
      </p:sp>
      <p:sp>
        <p:nvSpPr>
          <p:cNvPr id="52228" name="Rectangle 4"/>
          <p:cNvSpPr>
            <a:spLocks noGrp="1" noRot="1" noChangeAspect="1" noChangeArrowheads="1" noTextEdit="1"/>
          </p:cNvSpPr>
          <p:nvPr>
            <p:ph type="sldImg" idx="2"/>
          </p:nvPr>
        </p:nvSpPr>
        <p:spPr bwMode="auto">
          <a:xfrm>
            <a:off x="1163638" y="693738"/>
            <a:ext cx="4616450" cy="34623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5" name="Rectangle 5"/>
          <p:cNvSpPr>
            <a:spLocks noGrp="1" noChangeArrowheads="1"/>
          </p:cNvSpPr>
          <p:nvPr>
            <p:ph type="body" sz="quarter" idx="3"/>
          </p:nvPr>
        </p:nvSpPr>
        <p:spPr bwMode="auto">
          <a:xfrm>
            <a:off x="772238" y="4387448"/>
            <a:ext cx="5482536" cy="4309557"/>
          </a:xfrm>
          <a:prstGeom prst="rect">
            <a:avLst/>
          </a:prstGeom>
          <a:noFill/>
          <a:ln w="9525">
            <a:noFill/>
            <a:miter lim="800000"/>
            <a:headEnd/>
            <a:tailEnd/>
          </a:ln>
          <a:effectLst/>
        </p:spPr>
        <p:txBody>
          <a:bodyPr vert="horz" wrap="square" lIns="92916" tIns="46457" rIns="92916" bIns="46457"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486" name="Rectangle 6"/>
          <p:cNvSpPr>
            <a:spLocks noGrp="1" noChangeArrowheads="1"/>
          </p:cNvSpPr>
          <p:nvPr>
            <p:ph type="ftr" sz="quarter" idx="4"/>
          </p:nvPr>
        </p:nvSpPr>
        <p:spPr bwMode="auto">
          <a:xfrm>
            <a:off x="4" y="8774889"/>
            <a:ext cx="3012001" cy="461193"/>
          </a:xfrm>
          <a:prstGeom prst="rect">
            <a:avLst/>
          </a:prstGeom>
          <a:noFill/>
          <a:ln w="9525">
            <a:noFill/>
            <a:miter lim="800000"/>
            <a:headEnd/>
            <a:tailEnd/>
          </a:ln>
          <a:effectLst/>
        </p:spPr>
        <p:txBody>
          <a:bodyPr vert="horz" wrap="square" lIns="92916" tIns="46457" rIns="92916" bIns="46457" numCol="1" anchor="b" anchorCtr="0" compatLnSpc="1">
            <a:prstTxWarp prst="textNoShape">
              <a:avLst/>
            </a:prstTxWarp>
          </a:bodyPr>
          <a:lstStyle>
            <a:lvl1pPr defTabSz="929782">
              <a:lnSpc>
                <a:spcPct val="100000"/>
              </a:lnSpc>
              <a:spcBef>
                <a:spcPct val="0"/>
              </a:spcBef>
              <a:defRPr sz="1200"/>
            </a:lvl1pPr>
          </a:lstStyle>
          <a:p>
            <a:r>
              <a:rPr lang="en-US" altLang="en-US"/>
              <a:t>www.StatLit.org/pdf/2013-Schield-MBAA-6up.pdf2013Schield-MBAA</a:t>
            </a:r>
          </a:p>
        </p:txBody>
      </p:sp>
      <p:sp>
        <p:nvSpPr>
          <p:cNvPr id="20487" name="Rectangle 7"/>
          <p:cNvSpPr>
            <a:spLocks noGrp="1" noChangeArrowheads="1"/>
          </p:cNvSpPr>
          <p:nvPr>
            <p:ph type="sldNum" sz="quarter" idx="5"/>
          </p:nvPr>
        </p:nvSpPr>
        <p:spPr bwMode="auto">
          <a:xfrm>
            <a:off x="3938081" y="8774889"/>
            <a:ext cx="3012000" cy="461193"/>
          </a:xfrm>
          <a:prstGeom prst="rect">
            <a:avLst/>
          </a:prstGeom>
          <a:noFill/>
          <a:ln w="9525">
            <a:noFill/>
            <a:miter lim="800000"/>
            <a:headEnd/>
            <a:tailEnd/>
          </a:ln>
          <a:effectLst/>
        </p:spPr>
        <p:txBody>
          <a:bodyPr vert="horz" wrap="square" lIns="92916" tIns="46457" rIns="92916" bIns="46457" numCol="1" anchor="b" anchorCtr="0" compatLnSpc="1">
            <a:prstTxWarp prst="textNoShape">
              <a:avLst/>
            </a:prstTxWarp>
          </a:bodyPr>
          <a:lstStyle>
            <a:lvl1pPr algn="r" defTabSz="929782">
              <a:lnSpc>
                <a:spcPct val="100000"/>
              </a:lnSpc>
              <a:spcBef>
                <a:spcPct val="0"/>
              </a:spcBef>
              <a:defRPr sz="1200"/>
            </a:lvl1pPr>
          </a:lstStyle>
          <a:p>
            <a:fld id="{B370EAD3-75AD-482E-9F4F-4255BB375B5C}" type="slidenum">
              <a:rPr lang="en-US" altLang="en-US"/>
              <a:pPr/>
              <a:t>‹#›</a:t>
            </a:fld>
            <a:endParaRPr lang="en-US" altLang="en-US"/>
          </a:p>
        </p:txBody>
      </p:sp>
    </p:spTree>
    <p:extLst>
      <p:ext uri="{BB962C8B-B14F-4D97-AF65-F5344CB8AC3E}">
        <p14:creationId xmlns:p14="http://schemas.microsoft.com/office/powerpoint/2010/main" val="1367104647"/>
      </p:ext>
    </p:extLst>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sz="14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p:cNvSpPr>
            <a:spLocks noGrp="1" noChangeArrowheads="1"/>
          </p:cNvSpPr>
          <p:nvPr>
            <p:ph type="hdr" sz="quarter"/>
          </p:nvPr>
        </p:nvSpPr>
        <p:spPr>
          <a:ln/>
        </p:spPr>
        <p:txBody>
          <a:bodyPr/>
          <a:lstStyle/>
          <a:p>
            <a:r>
              <a:rPr lang="en-US" altLang="en-US"/>
              <a:t>Statistical Literacy for ManagersStatLit for Managers</a:t>
            </a:r>
          </a:p>
        </p:txBody>
      </p:sp>
      <p:sp>
        <p:nvSpPr>
          <p:cNvPr id="17" name="Rectangle 3"/>
          <p:cNvSpPr>
            <a:spLocks noGrp="1" noChangeArrowheads="1"/>
          </p:cNvSpPr>
          <p:nvPr>
            <p:ph type="dt" idx="1"/>
          </p:nvPr>
        </p:nvSpPr>
        <p:spPr>
          <a:ln/>
        </p:spPr>
        <p:txBody>
          <a:bodyPr/>
          <a:lstStyle/>
          <a:p>
            <a:r>
              <a:rPr lang="en-US" altLang="en-US"/>
              <a:t>1 March 20132013</a:t>
            </a:r>
          </a:p>
        </p:txBody>
      </p:sp>
      <p:sp>
        <p:nvSpPr>
          <p:cNvPr id="18" name="Rectangle 6"/>
          <p:cNvSpPr>
            <a:spLocks noGrp="1" noChangeArrowheads="1"/>
          </p:cNvSpPr>
          <p:nvPr>
            <p:ph type="ftr" sz="quarter" idx="4"/>
          </p:nvPr>
        </p:nvSpPr>
        <p:spPr>
          <a:ln/>
        </p:spPr>
        <p:txBody>
          <a:bodyPr/>
          <a:lstStyle/>
          <a:p>
            <a:r>
              <a:rPr lang="en-US" altLang="en-US"/>
              <a:t>www.StatLit.org/pdf/2013-Schield-MBAA-6up.pdf2013Schield-MBAA</a:t>
            </a:r>
          </a:p>
        </p:txBody>
      </p:sp>
      <p:sp>
        <p:nvSpPr>
          <p:cNvPr id="19" name="Rectangle 7"/>
          <p:cNvSpPr>
            <a:spLocks noGrp="1" noChangeArrowheads="1"/>
          </p:cNvSpPr>
          <p:nvPr>
            <p:ph type="sldNum" sz="quarter" idx="5"/>
          </p:nvPr>
        </p:nvSpPr>
        <p:spPr>
          <a:ln/>
        </p:spPr>
        <p:txBody>
          <a:bodyPr/>
          <a:lstStyle/>
          <a:p>
            <a:fld id="{D988D78D-5974-43E7-BB74-CAE453079FAC}" type="slidenum">
              <a:rPr lang="en-US" altLang="en-US"/>
              <a:pPr/>
              <a:t>1</a:t>
            </a:fld>
            <a:endParaRPr lang="en-US" altLang="en-US"/>
          </a:p>
        </p:txBody>
      </p:sp>
      <p:sp>
        <p:nvSpPr>
          <p:cNvPr id="53250" name="Rectangle 2"/>
          <p:cNvSpPr txBox="1">
            <a:spLocks noGrp="1" noChangeArrowheads="1"/>
          </p:cNvSpPr>
          <p:nvPr/>
        </p:nvSpPr>
        <p:spPr bwMode="auto">
          <a:xfrm>
            <a:off x="4" y="7"/>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16" tIns="46457" rIns="92916" bIns="46457"/>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200"/>
              <a:t>StatLit for Managers</a:t>
            </a:r>
          </a:p>
        </p:txBody>
      </p:sp>
      <p:sp>
        <p:nvSpPr>
          <p:cNvPr id="53251" name="Rectangle 3"/>
          <p:cNvSpPr txBox="1">
            <a:spLocks noGrp="1" noChangeArrowheads="1"/>
          </p:cNvSpPr>
          <p:nvPr/>
        </p:nvSpPr>
        <p:spPr bwMode="auto">
          <a:xfrm>
            <a:off x="3938081" y="7"/>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16" tIns="46457" rIns="92916" bIns="46457"/>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r>
              <a:rPr lang="en-US" altLang="en-US" sz="1200"/>
              <a:t>2013</a:t>
            </a:r>
          </a:p>
        </p:txBody>
      </p:sp>
      <p:sp>
        <p:nvSpPr>
          <p:cNvPr id="53252" name="Rectangle 6"/>
          <p:cNvSpPr txBox="1">
            <a:spLocks noGrp="1" noChangeArrowheads="1"/>
          </p:cNvSpPr>
          <p:nvPr/>
        </p:nvSpPr>
        <p:spPr bwMode="auto">
          <a:xfrm>
            <a:off x="4" y="8774889"/>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16" tIns="46457" rIns="92916" bIns="46457"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200"/>
              <a:t>2013Schield-MBAA</a:t>
            </a:r>
          </a:p>
        </p:txBody>
      </p:sp>
      <p:sp>
        <p:nvSpPr>
          <p:cNvPr id="53253" name="Rectangle 7"/>
          <p:cNvSpPr txBox="1">
            <a:spLocks noGrp="1" noChangeArrowheads="1"/>
          </p:cNvSpPr>
          <p:nvPr/>
        </p:nvSpPr>
        <p:spPr bwMode="auto">
          <a:xfrm>
            <a:off x="3938081" y="8774889"/>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16" tIns="46457" rIns="92916" bIns="46457"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fld id="{91ACC686-3D74-448B-9EFE-BCAE24CE23BD}" type="slidenum">
              <a:rPr lang="en-US" altLang="en-US" sz="1200"/>
              <a:pPr algn="r">
                <a:lnSpc>
                  <a:spcPct val="100000"/>
                </a:lnSpc>
                <a:spcBef>
                  <a:spcPct val="0"/>
                </a:spcBef>
              </a:pPr>
              <a:t>1</a:t>
            </a:fld>
            <a:endParaRPr lang="en-US" altLang="en-US" sz="1200"/>
          </a:p>
        </p:txBody>
      </p:sp>
      <p:sp>
        <p:nvSpPr>
          <p:cNvPr id="53254" name="Rectangle 2"/>
          <p:cNvSpPr txBox="1">
            <a:spLocks noGrp="1" noChangeArrowheads="1"/>
          </p:cNvSpPr>
          <p:nvPr/>
        </p:nvSpPr>
        <p:spPr bwMode="auto">
          <a:xfrm>
            <a:off x="4" y="7"/>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16" tIns="46457" rIns="92916" bIns="46457"/>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200"/>
              <a:t>Analyzing Numbers in the News</a:t>
            </a:r>
          </a:p>
        </p:txBody>
      </p:sp>
      <p:sp>
        <p:nvSpPr>
          <p:cNvPr id="53255" name="Rectangle 3"/>
          <p:cNvSpPr txBox="1">
            <a:spLocks noGrp="1" noChangeArrowheads="1"/>
          </p:cNvSpPr>
          <p:nvPr/>
        </p:nvSpPr>
        <p:spPr bwMode="auto">
          <a:xfrm>
            <a:off x="3938081" y="7"/>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16" tIns="46457" rIns="92916" bIns="46457"/>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r>
              <a:rPr lang="en-US" altLang="en-US" sz="1200"/>
              <a:t>15 May 2008</a:t>
            </a:r>
          </a:p>
        </p:txBody>
      </p:sp>
      <p:sp>
        <p:nvSpPr>
          <p:cNvPr id="53256" name="Rectangle 6"/>
          <p:cNvSpPr txBox="1">
            <a:spLocks noGrp="1" noChangeArrowheads="1"/>
          </p:cNvSpPr>
          <p:nvPr/>
        </p:nvSpPr>
        <p:spPr bwMode="auto">
          <a:xfrm>
            <a:off x="4" y="8774889"/>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16" tIns="46457" rIns="92916" bIns="46457"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200"/>
              <a:t>2008SchieldNNN6up.pdf</a:t>
            </a:r>
          </a:p>
        </p:txBody>
      </p:sp>
      <p:sp>
        <p:nvSpPr>
          <p:cNvPr id="53257" name="Rectangle 7"/>
          <p:cNvSpPr txBox="1">
            <a:spLocks noGrp="1" noChangeArrowheads="1"/>
          </p:cNvSpPr>
          <p:nvPr/>
        </p:nvSpPr>
        <p:spPr bwMode="auto">
          <a:xfrm>
            <a:off x="3938081" y="8774889"/>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16" tIns="46457" rIns="92916" bIns="46457"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fld id="{A98DA9E7-7315-4672-9781-D272DA2266C7}" type="slidenum">
              <a:rPr lang="en-US" altLang="en-US" sz="1200"/>
              <a:pPr algn="r">
                <a:lnSpc>
                  <a:spcPct val="100000"/>
                </a:lnSpc>
                <a:spcBef>
                  <a:spcPct val="0"/>
                </a:spcBef>
              </a:pPr>
              <a:t>1</a:t>
            </a:fld>
            <a:endParaRPr lang="en-US" altLang="en-US" sz="1200"/>
          </a:p>
        </p:txBody>
      </p:sp>
      <p:sp>
        <p:nvSpPr>
          <p:cNvPr id="53258" name="Rectangle 2"/>
          <p:cNvSpPr txBox="1">
            <a:spLocks noGrp="1" noChangeArrowheads="1"/>
          </p:cNvSpPr>
          <p:nvPr/>
        </p:nvSpPr>
        <p:spPr bwMode="auto">
          <a:xfrm>
            <a:off x="12068" y="7"/>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16" tIns="46457" rIns="92916" bIns="46457"/>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endParaRPr lang="en-US" altLang="en-US" sz="1200"/>
          </a:p>
        </p:txBody>
      </p:sp>
      <p:sp>
        <p:nvSpPr>
          <p:cNvPr id="53259" name="Rectangle 3"/>
          <p:cNvSpPr txBox="1">
            <a:spLocks noGrp="1" noChangeArrowheads="1"/>
          </p:cNvSpPr>
          <p:nvPr/>
        </p:nvSpPr>
        <p:spPr bwMode="auto">
          <a:xfrm>
            <a:off x="3938081" y="7"/>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16" tIns="46457" rIns="92916" bIns="46457"/>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endParaRPr lang="en-US" altLang="en-US" sz="1200"/>
          </a:p>
        </p:txBody>
      </p:sp>
      <p:sp>
        <p:nvSpPr>
          <p:cNvPr id="53260" name="Rectangle 6"/>
          <p:cNvSpPr txBox="1">
            <a:spLocks noGrp="1" noChangeArrowheads="1"/>
          </p:cNvSpPr>
          <p:nvPr/>
        </p:nvSpPr>
        <p:spPr bwMode="auto">
          <a:xfrm>
            <a:off x="4" y="8774889"/>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16" tIns="46457" rIns="92916" bIns="46457"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endParaRPr lang="en-US" altLang="en-US" sz="1200"/>
          </a:p>
        </p:txBody>
      </p:sp>
      <p:sp>
        <p:nvSpPr>
          <p:cNvPr id="53261" name="Rectangle 7"/>
          <p:cNvSpPr txBox="1">
            <a:spLocks noGrp="1" noChangeArrowheads="1"/>
          </p:cNvSpPr>
          <p:nvPr/>
        </p:nvSpPr>
        <p:spPr bwMode="auto">
          <a:xfrm>
            <a:off x="3938081" y="8774889"/>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16" tIns="46457" rIns="92916" bIns="46457"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fld id="{09EB9BEE-2A39-45D5-AA60-43A782725BF9}" type="slidenum">
              <a:rPr lang="en-US" altLang="en-US" sz="1200"/>
              <a:pPr algn="r">
                <a:lnSpc>
                  <a:spcPct val="100000"/>
                </a:lnSpc>
                <a:spcBef>
                  <a:spcPct val="0"/>
                </a:spcBef>
              </a:pPr>
              <a:t>1</a:t>
            </a:fld>
            <a:endParaRPr lang="en-US" altLang="en-US" sz="1200"/>
          </a:p>
        </p:txBody>
      </p:sp>
      <p:sp>
        <p:nvSpPr>
          <p:cNvPr id="53262" name="Rectangle 2"/>
          <p:cNvSpPr>
            <a:spLocks noGrp="1" noRot="1" noChangeAspect="1" noChangeArrowheads="1" noTextEdit="1"/>
          </p:cNvSpPr>
          <p:nvPr>
            <p:ph type="sldImg"/>
          </p:nvPr>
        </p:nvSpPr>
        <p:spPr>
          <a:ln/>
        </p:spPr>
      </p:sp>
      <p:sp>
        <p:nvSpPr>
          <p:cNvPr id="532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val="23744674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p:cNvSpPr>
            <a:spLocks noGrp="1" noChangeArrowheads="1"/>
          </p:cNvSpPr>
          <p:nvPr>
            <p:ph type="hdr" sz="quarter"/>
          </p:nvPr>
        </p:nvSpPr>
        <p:spPr>
          <a:ln/>
        </p:spPr>
        <p:txBody>
          <a:bodyPr/>
          <a:lstStyle/>
          <a:p>
            <a:r>
              <a:rPr lang="en-US" altLang="en-US"/>
              <a:t>Adding Context to Introductory StatisticsClinical Trials vs. Causal HeterogeneityStatistical Literacy: Confounding2008 StatLit Skills Survey</a:t>
            </a:r>
          </a:p>
        </p:txBody>
      </p:sp>
      <p:sp>
        <p:nvSpPr>
          <p:cNvPr id="17" name="Rectangle 3"/>
          <p:cNvSpPr>
            <a:spLocks noGrp="1" noChangeArrowheads="1"/>
          </p:cNvSpPr>
          <p:nvPr>
            <p:ph type="dt" idx="1"/>
          </p:nvPr>
        </p:nvSpPr>
        <p:spPr>
          <a:ln/>
        </p:spPr>
        <p:txBody>
          <a:bodyPr/>
          <a:lstStyle/>
          <a:p>
            <a:r>
              <a:rPr lang="en-US" altLang="en-US"/>
              <a:t>22 May 201329 July, 2012Dec 10, 2010Fall 2008</a:t>
            </a:r>
          </a:p>
        </p:txBody>
      </p:sp>
      <p:sp>
        <p:nvSpPr>
          <p:cNvPr id="18" name="Rectangle 6"/>
          <p:cNvSpPr>
            <a:spLocks noGrp="1" noChangeArrowheads="1"/>
          </p:cNvSpPr>
          <p:nvPr>
            <p:ph type="ftr" sz="quarter" idx="4"/>
          </p:nvPr>
        </p:nvSpPr>
        <p:spPr>
          <a:ln/>
        </p:spPr>
        <p:txBody>
          <a:bodyPr/>
          <a:lstStyle/>
          <a:p>
            <a:r>
              <a:rPr lang="en-US" altLang="en-US"/>
              <a:t>2013-Schield-ASA-TC6up.pdf2012Schield-ASA6up.pdf2010SchieldUST6up.pdf2008SchieldSkillsSurvey6up.pdf</a:t>
            </a:r>
          </a:p>
        </p:txBody>
      </p:sp>
      <p:sp>
        <p:nvSpPr>
          <p:cNvPr id="19" name="Rectangle 7"/>
          <p:cNvSpPr>
            <a:spLocks noGrp="1" noChangeArrowheads="1"/>
          </p:cNvSpPr>
          <p:nvPr>
            <p:ph type="sldNum" sz="quarter" idx="5"/>
          </p:nvPr>
        </p:nvSpPr>
        <p:spPr>
          <a:ln/>
        </p:spPr>
        <p:txBody>
          <a:bodyPr/>
          <a:lstStyle/>
          <a:p>
            <a:fld id="{AEE9E889-82A5-4759-9E8D-DF5CC578A73A}" type="slidenum">
              <a:rPr lang="en-US" altLang="en-US"/>
              <a:pPr/>
              <a:t>10</a:t>
            </a:fld>
            <a:endParaRPr lang="en-US" altLang="en-US"/>
          </a:p>
        </p:txBody>
      </p:sp>
      <p:sp>
        <p:nvSpPr>
          <p:cNvPr id="40962" name="Rectangle 2"/>
          <p:cNvSpPr txBox="1">
            <a:spLocks noGrp="1" noChangeArrowheads="1"/>
          </p:cNvSpPr>
          <p:nvPr/>
        </p:nvSpPr>
        <p:spPr bwMode="auto">
          <a:xfrm>
            <a:off x="0" y="0"/>
            <a:ext cx="3170238" cy="479425"/>
          </a:xfrm>
          <a:prstGeom prst="rect">
            <a:avLst/>
          </a:prstGeom>
          <a:noFill/>
          <a:ln>
            <a:miter lim="800000"/>
            <a:headEnd/>
            <a:tailEnd/>
          </a:ln>
        </p:spPr>
        <p:txBody>
          <a:bodyPr lIns="96591" tIns="48296" rIns="96591" bIns="48296"/>
          <a:lstStyle/>
          <a:p>
            <a:pPr defTabSz="965200" eaLnBrk="0" hangingPunct="0">
              <a:defRPr/>
            </a:pPr>
            <a:r>
              <a:rPr lang="en-US" sz="1300">
                <a:cs typeface="+mn-cs"/>
              </a:rPr>
              <a:t>Clinical Trials vs. Causal HeterogeneityStatistical Literacy: Confounding2008 StatLit Skills Survey</a:t>
            </a:r>
          </a:p>
        </p:txBody>
      </p:sp>
      <p:sp>
        <p:nvSpPr>
          <p:cNvPr id="40963" name="Rectangle 3"/>
          <p:cNvSpPr txBox="1">
            <a:spLocks noGrp="1" noChangeArrowheads="1"/>
          </p:cNvSpPr>
          <p:nvPr/>
        </p:nvSpPr>
        <p:spPr bwMode="auto">
          <a:xfrm>
            <a:off x="4144963" y="0"/>
            <a:ext cx="3170237" cy="479425"/>
          </a:xfrm>
          <a:prstGeom prst="rect">
            <a:avLst/>
          </a:prstGeom>
          <a:noFill/>
          <a:ln>
            <a:miter lim="800000"/>
            <a:headEnd/>
            <a:tailEnd/>
          </a:ln>
        </p:spPr>
        <p:txBody>
          <a:bodyPr lIns="96591" tIns="48296" rIns="96591" bIns="48296"/>
          <a:lstStyle/>
          <a:p>
            <a:pPr algn="r" defTabSz="965200" eaLnBrk="0" hangingPunct="0">
              <a:defRPr/>
            </a:pPr>
            <a:r>
              <a:rPr lang="en-US" sz="1300">
                <a:cs typeface="+mn-cs"/>
              </a:rPr>
              <a:t>29 July, 2012Dec 10, 2010Fall 2008</a:t>
            </a:r>
          </a:p>
        </p:txBody>
      </p:sp>
      <p:sp>
        <p:nvSpPr>
          <p:cNvPr id="40964" name="Rectangle 6"/>
          <p:cNvSpPr txBox="1">
            <a:spLocks noGrp="1" noChangeArrowheads="1"/>
          </p:cNvSpPr>
          <p:nvPr/>
        </p:nvSpPr>
        <p:spPr bwMode="auto">
          <a:xfrm>
            <a:off x="0" y="9121775"/>
            <a:ext cx="3170238" cy="479425"/>
          </a:xfrm>
          <a:prstGeom prst="rect">
            <a:avLst/>
          </a:prstGeom>
          <a:noFill/>
          <a:ln>
            <a:miter lim="800000"/>
            <a:headEnd/>
            <a:tailEnd/>
          </a:ln>
        </p:spPr>
        <p:txBody>
          <a:bodyPr lIns="96591" tIns="48296" rIns="96591" bIns="48296" anchor="b"/>
          <a:lstStyle/>
          <a:p>
            <a:pPr defTabSz="965200" eaLnBrk="0" hangingPunct="0">
              <a:defRPr/>
            </a:pPr>
            <a:r>
              <a:rPr lang="en-US" sz="1300">
                <a:cs typeface="+mn-cs"/>
              </a:rPr>
              <a:t>2012Schield-ASA6up.pdf2010SchieldUST6up.pdf2008SchieldSkillsSurvey6up.pdf</a:t>
            </a:r>
          </a:p>
        </p:txBody>
      </p:sp>
      <p:sp>
        <p:nvSpPr>
          <p:cNvPr id="40965" name="Rectangle 7"/>
          <p:cNvSpPr txBox="1">
            <a:spLocks noGrp="1" noChangeArrowheads="1"/>
          </p:cNvSpPr>
          <p:nvPr/>
        </p:nvSpPr>
        <p:spPr bwMode="auto">
          <a:xfrm>
            <a:off x="4144963" y="9121775"/>
            <a:ext cx="3170237" cy="479425"/>
          </a:xfrm>
          <a:prstGeom prst="rect">
            <a:avLst/>
          </a:prstGeom>
          <a:noFill/>
          <a:ln>
            <a:miter lim="800000"/>
            <a:headEnd/>
            <a:tailEnd/>
          </a:ln>
        </p:spPr>
        <p:txBody>
          <a:bodyPr lIns="96591" tIns="48296" rIns="96591" bIns="48296" anchor="b"/>
          <a:lstStyle>
            <a:lvl1pPr defTabSz="965200" eaLnBrk="0" hangingPunct="0">
              <a:defRPr>
                <a:solidFill>
                  <a:schemeClr val="tx1"/>
                </a:solidFill>
                <a:latin typeface="Times New Roman" panose="02020603050405020304" pitchFamily="18" charset="0"/>
                <a:cs typeface="Arial" panose="020B0604020202020204" pitchFamily="34" charset="0"/>
              </a:defRPr>
            </a:lvl1pPr>
            <a:lvl2pPr marL="742950" indent="-285750" defTabSz="965200" eaLnBrk="0" hangingPunct="0">
              <a:defRPr>
                <a:solidFill>
                  <a:schemeClr val="tx1"/>
                </a:solidFill>
                <a:latin typeface="Times New Roman" panose="02020603050405020304" pitchFamily="18" charset="0"/>
                <a:cs typeface="Arial" panose="020B0604020202020204" pitchFamily="34" charset="0"/>
              </a:defRPr>
            </a:lvl2pPr>
            <a:lvl3pPr marL="1143000" indent="-228600" defTabSz="965200" eaLnBrk="0" hangingPunct="0">
              <a:defRPr>
                <a:solidFill>
                  <a:schemeClr val="tx1"/>
                </a:solidFill>
                <a:latin typeface="Times New Roman" panose="02020603050405020304" pitchFamily="18" charset="0"/>
                <a:cs typeface="Arial" panose="020B0604020202020204" pitchFamily="34" charset="0"/>
              </a:defRPr>
            </a:lvl3pPr>
            <a:lvl4pPr marL="1600200" indent="-228600" defTabSz="965200" eaLnBrk="0" hangingPunct="0">
              <a:defRPr>
                <a:solidFill>
                  <a:schemeClr val="tx1"/>
                </a:solidFill>
                <a:latin typeface="Times New Roman" panose="02020603050405020304" pitchFamily="18" charset="0"/>
                <a:cs typeface="Arial" panose="020B0604020202020204" pitchFamily="34" charset="0"/>
              </a:defRPr>
            </a:lvl4pPr>
            <a:lvl5pPr marL="2057400" indent="-228600" defTabSz="965200" eaLnBrk="0" hangingPunct="0">
              <a:defRPr>
                <a:solidFill>
                  <a:schemeClr val="tx1"/>
                </a:solidFill>
                <a:latin typeface="Times New Roman" panose="02020603050405020304" pitchFamily="18" charset="0"/>
                <a:cs typeface="Arial" panose="020B0604020202020204" pitchFamily="34" charset="0"/>
              </a:defRPr>
            </a:lvl5pPr>
            <a:lvl6pPr marL="2514600" indent="-228600" defTabSz="965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defTabSz="965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defTabSz="965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defTabSz="965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r"/>
            <a:fld id="{9C3670C1-BC0C-4122-BBC1-681D1AB7EA09}" type="slidenum">
              <a:rPr lang="en-US" altLang="en-US" sz="1300"/>
              <a:pPr algn="r"/>
              <a:t>10</a:t>
            </a:fld>
            <a:endParaRPr lang="en-US" altLang="en-US" sz="1300"/>
          </a:p>
        </p:txBody>
      </p:sp>
      <p:sp>
        <p:nvSpPr>
          <p:cNvPr id="117766" name="Rectangle 2"/>
          <p:cNvSpPr txBox="1">
            <a:spLocks noGrp="1" noChangeArrowheads="1"/>
          </p:cNvSpPr>
          <p:nvPr/>
        </p:nvSpPr>
        <p:spPr bwMode="auto">
          <a:xfrm>
            <a:off x="0" y="0"/>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91" tIns="48296" rIns="96591" bIns="48296"/>
          <a:lstStyle>
            <a:lvl1pPr defTabSz="965200" eaLnBrk="0" hangingPunct="0">
              <a:defRPr>
                <a:solidFill>
                  <a:schemeClr val="tx1"/>
                </a:solidFill>
                <a:latin typeface="Times New Roman" panose="02020603050405020304" pitchFamily="18" charset="0"/>
                <a:cs typeface="Arial" panose="020B0604020202020204" pitchFamily="34" charset="0"/>
              </a:defRPr>
            </a:lvl1pPr>
            <a:lvl2pPr marL="742950" indent="-285750" defTabSz="965200" eaLnBrk="0" hangingPunct="0">
              <a:defRPr>
                <a:solidFill>
                  <a:schemeClr val="tx1"/>
                </a:solidFill>
                <a:latin typeface="Times New Roman" panose="02020603050405020304" pitchFamily="18" charset="0"/>
                <a:cs typeface="Arial" panose="020B0604020202020204" pitchFamily="34" charset="0"/>
              </a:defRPr>
            </a:lvl2pPr>
            <a:lvl3pPr marL="1143000" indent="-228600" defTabSz="965200" eaLnBrk="0" hangingPunct="0">
              <a:defRPr>
                <a:solidFill>
                  <a:schemeClr val="tx1"/>
                </a:solidFill>
                <a:latin typeface="Times New Roman" panose="02020603050405020304" pitchFamily="18" charset="0"/>
                <a:cs typeface="Arial" panose="020B0604020202020204" pitchFamily="34" charset="0"/>
              </a:defRPr>
            </a:lvl3pPr>
            <a:lvl4pPr marL="1600200" indent="-228600" defTabSz="965200" eaLnBrk="0" hangingPunct="0">
              <a:defRPr>
                <a:solidFill>
                  <a:schemeClr val="tx1"/>
                </a:solidFill>
                <a:latin typeface="Times New Roman" panose="02020603050405020304" pitchFamily="18" charset="0"/>
                <a:cs typeface="Arial" panose="020B0604020202020204" pitchFamily="34" charset="0"/>
              </a:defRPr>
            </a:lvl4pPr>
            <a:lvl5pPr marL="2057400" indent="-228600" defTabSz="965200" eaLnBrk="0" hangingPunct="0">
              <a:defRPr>
                <a:solidFill>
                  <a:schemeClr val="tx1"/>
                </a:solidFill>
                <a:latin typeface="Times New Roman" panose="02020603050405020304" pitchFamily="18" charset="0"/>
                <a:cs typeface="Arial" panose="020B0604020202020204" pitchFamily="34" charset="0"/>
              </a:defRPr>
            </a:lvl5pPr>
            <a:lvl6pPr marL="2514600" indent="-228600" defTabSz="965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defTabSz="965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defTabSz="965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defTabSz="965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r>
              <a:rPr lang="en-US" altLang="en-US" sz="1300"/>
              <a:t>Statistical Literacy: Confounding2008 StatLit Skills Survey</a:t>
            </a:r>
          </a:p>
        </p:txBody>
      </p:sp>
      <p:sp>
        <p:nvSpPr>
          <p:cNvPr id="117767" name="Rectangle 3"/>
          <p:cNvSpPr txBox="1">
            <a:spLocks noGrp="1" noChangeArrowheads="1"/>
          </p:cNvSpPr>
          <p:nvPr/>
        </p:nvSpPr>
        <p:spPr bwMode="auto">
          <a:xfrm>
            <a:off x="4144963" y="0"/>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91" tIns="48296" rIns="96591" bIns="48296"/>
          <a:lstStyle>
            <a:lvl1pPr defTabSz="965200" eaLnBrk="0" hangingPunct="0">
              <a:defRPr>
                <a:solidFill>
                  <a:schemeClr val="tx1"/>
                </a:solidFill>
                <a:latin typeface="Times New Roman" panose="02020603050405020304" pitchFamily="18" charset="0"/>
                <a:cs typeface="Arial" panose="020B0604020202020204" pitchFamily="34" charset="0"/>
              </a:defRPr>
            </a:lvl1pPr>
            <a:lvl2pPr marL="742950" indent="-285750" defTabSz="965200" eaLnBrk="0" hangingPunct="0">
              <a:defRPr>
                <a:solidFill>
                  <a:schemeClr val="tx1"/>
                </a:solidFill>
                <a:latin typeface="Times New Roman" panose="02020603050405020304" pitchFamily="18" charset="0"/>
                <a:cs typeface="Arial" panose="020B0604020202020204" pitchFamily="34" charset="0"/>
              </a:defRPr>
            </a:lvl2pPr>
            <a:lvl3pPr marL="1143000" indent="-228600" defTabSz="965200" eaLnBrk="0" hangingPunct="0">
              <a:defRPr>
                <a:solidFill>
                  <a:schemeClr val="tx1"/>
                </a:solidFill>
                <a:latin typeface="Times New Roman" panose="02020603050405020304" pitchFamily="18" charset="0"/>
                <a:cs typeface="Arial" panose="020B0604020202020204" pitchFamily="34" charset="0"/>
              </a:defRPr>
            </a:lvl3pPr>
            <a:lvl4pPr marL="1600200" indent="-228600" defTabSz="965200" eaLnBrk="0" hangingPunct="0">
              <a:defRPr>
                <a:solidFill>
                  <a:schemeClr val="tx1"/>
                </a:solidFill>
                <a:latin typeface="Times New Roman" panose="02020603050405020304" pitchFamily="18" charset="0"/>
                <a:cs typeface="Arial" panose="020B0604020202020204" pitchFamily="34" charset="0"/>
              </a:defRPr>
            </a:lvl4pPr>
            <a:lvl5pPr marL="2057400" indent="-228600" defTabSz="965200" eaLnBrk="0" hangingPunct="0">
              <a:defRPr>
                <a:solidFill>
                  <a:schemeClr val="tx1"/>
                </a:solidFill>
                <a:latin typeface="Times New Roman" panose="02020603050405020304" pitchFamily="18" charset="0"/>
                <a:cs typeface="Arial" panose="020B0604020202020204" pitchFamily="34" charset="0"/>
              </a:defRPr>
            </a:lvl5pPr>
            <a:lvl6pPr marL="2514600" indent="-228600" defTabSz="965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defTabSz="965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defTabSz="965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defTabSz="965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r"/>
            <a:r>
              <a:rPr lang="en-US" altLang="en-US" sz="1300"/>
              <a:t>Dec 10, 2010Fall 2008</a:t>
            </a:r>
          </a:p>
        </p:txBody>
      </p:sp>
      <p:sp>
        <p:nvSpPr>
          <p:cNvPr id="117768" name="Rectangle 6"/>
          <p:cNvSpPr txBox="1">
            <a:spLocks noGrp="1" noChangeArrowheads="1"/>
          </p:cNvSpPr>
          <p:nvPr/>
        </p:nvSpPr>
        <p:spPr bwMode="auto">
          <a:xfrm>
            <a:off x="0" y="9121775"/>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91" tIns="48296" rIns="96591" bIns="48296" anchor="b"/>
          <a:lstStyle>
            <a:lvl1pPr defTabSz="965200" eaLnBrk="0" hangingPunct="0">
              <a:defRPr>
                <a:solidFill>
                  <a:schemeClr val="tx1"/>
                </a:solidFill>
                <a:latin typeface="Times New Roman" panose="02020603050405020304" pitchFamily="18" charset="0"/>
                <a:cs typeface="Arial" panose="020B0604020202020204" pitchFamily="34" charset="0"/>
              </a:defRPr>
            </a:lvl1pPr>
            <a:lvl2pPr marL="742950" indent="-285750" defTabSz="965200" eaLnBrk="0" hangingPunct="0">
              <a:defRPr>
                <a:solidFill>
                  <a:schemeClr val="tx1"/>
                </a:solidFill>
                <a:latin typeface="Times New Roman" panose="02020603050405020304" pitchFamily="18" charset="0"/>
                <a:cs typeface="Arial" panose="020B0604020202020204" pitchFamily="34" charset="0"/>
              </a:defRPr>
            </a:lvl2pPr>
            <a:lvl3pPr marL="1143000" indent="-228600" defTabSz="965200" eaLnBrk="0" hangingPunct="0">
              <a:defRPr>
                <a:solidFill>
                  <a:schemeClr val="tx1"/>
                </a:solidFill>
                <a:latin typeface="Times New Roman" panose="02020603050405020304" pitchFamily="18" charset="0"/>
                <a:cs typeface="Arial" panose="020B0604020202020204" pitchFamily="34" charset="0"/>
              </a:defRPr>
            </a:lvl3pPr>
            <a:lvl4pPr marL="1600200" indent="-228600" defTabSz="965200" eaLnBrk="0" hangingPunct="0">
              <a:defRPr>
                <a:solidFill>
                  <a:schemeClr val="tx1"/>
                </a:solidFill>
                <a:latin typeface="Times New Roman" panose="02020603050405020304" pitchFamily="18" charset="0"/>
                <a:cs typeface="Arial" panose="020B0604020202020204" pitchFamily="34" charset="0"/>
              </a:defRPr>
            </a:lvl4pPr>
            <a:lvl5pPr marL="2057400" indent="-228600" defTabSz="965200" eaLnBrk="0" hangingPunct="0">
              <a:defRPr>
                <a:solidFill>
                  <a:schemeClr val="tx1"/>
                </a:solidFill>
                <a:latin typeface="Times New Roman" panose="02020603050405020304" pitchFamily="18" charset="0"/>
                <a:cs typeface="Arial" panose="020B0604020202020204" pitchFamily="34" charset="0"/>
              </a:defRPr>
            </a:lvl5pPr>
            <a:lvl6pPr marL="2514600" indent="-228600" defTabSz="965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defTabSz="965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defTabSz="965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defTabSz="965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r>
              <a:rPr lang="en-US" altLang="en-US" sz="1300"/>
              <a:t>2010SchieldUST6up.pdf2008SchieldSkillsSurvey6up.pdf</a:t>
            </a:r>
          </a:p>
        </p:txBody>
      </p:sp>
      <p:sp>
        <p:nvSpPr>
          <p:cNvPr id="117769"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91" tIns="48296" rIns="96591" bIns="48296" anchor="b"/>
          <a:lstStyle>
            <a:lvl1pPr defTabSz="965200" eaLnBrk="0" hangingPunct="0">
              <a:defRPr>
                <a:solidFill>
                  <a:schemeClr val="tx1"/>
                </a:solidFill>
                <a:latin typeface="Times New Roman" panose="02020603050405020304" pitchFamily="18" charset="0"/>
                <a:cs typeface="Arial" panose="020B0604020202020204" pitchFamily="34" charset="0"/>
              </a:defRPr>
            </a:lvl1pPr>
            <a:lvl2pPr marL="742950" indent="-285750" defTabSz="965200" eaLnBrk="0" hangingPunct="0">
              <a:defRPr>
                <a:solidFill>
                  <a:schemeClr val="tx1"/>
                </a:solidFill>
                <a:latin typeface="Times New Roman" panose="02020603050405020304" pitchFamily="18" charset="0"/>
                <a:cs typeface="Arial" panose="020B0604020202020204" pitchFamily="34" charset="0"/>
              </a:defRPr>
            </a:lvl2pPr>
            <a:lvl3pPr marL="1143000" indent="-228600" defTabSz="965200" eaLnBrk="0" hangingPunct="0">
              <a:defRPr>
                <a:solidFill>
                  <a:schemeClr val="tx1"/>
                </a:solidFill>
                <a:latin typeface="Times New Roman" panose="02020603050405020304" pitchFamily="18" charset="0"/>
                <a:cs typeface="Arial" panose="020B0604020202020204" pitchFamily="34" charset="0"/>
              </a:defRPr>
            </a:lvl3pPr>
            <a:lvl4pPr marL="1600200" indent="-228600" defTabSz="965200" eaLnBrk="0" hangingPunct="0">
              <a:defRPr>
                <a:solidFill>
                  <a:schemeClr val="tx1"/>
                </a:solidFill>
                <a:latin typeface="Times New Roman" panose="02020603050405020304" pitchFamily="18" charset="0"/>
                <a:cs typeface="Arial" panose="020B0604020202020204" pitchFamily="34" charset="0"/>
              </a:defRPr>
            </a:lvl4pPr>
            <a:lvl5pPr marL="2057400" indent="-228600" defTabSz="965200" eaLnBrk="0" hangingPunct="0">
              <a:defRPr>
                <a:solidFill>
                  <a:schemeClr val="tx1"/>
                </a:solidFill>
                <a:latin typeface="Times New Roman" panose="02020603050405020304" pitchFamily="18" charset="0"/>
                <a:cs typeface="Arial" panose="020B0604020202020204" pitchFamily="34" charset="0"/>
              </a:defRPr>
            </a:lvl5pPr>
            <a:lvl6pPr marL="2514600" indent="-228600" defTabSz="965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defTabSz="965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defTabSz="965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defTabSz="965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r"/>
            <a:fld id="{32C67B01-41B9-4A27-9867-5860E0D8DDBA}" type="slidenum">
              <a:rPr lang="en-US" altLang="en-US" sz="1300"/>
              <a:pPr algn="r"/>
              <a:t>10</a:t>
            </a:fld>
            <a:endParaRPr lang="en-US" altLang="en-US" sz="1300"/>
          </a:p>
        </p:txBody>
      </p:sp>
      <p:sp>
        <p:nvSpPr>
          <p:cNvPr id="117770" name="Rectangle 2"/>
          <p:cNvSpPr txBox="1">
            <a:spLocks noGrp="1" noChangeArrowheads="1"/>
          </p:cNvSpPr>
          <p:nvPr/>
        </p:nvSpPr>
        <p:spPr bwMode="auto">
          <a:xfrm>
            <a:off x="0" y="0"/>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91" tIns="48296" rIns="96591" bIns="48296"/>
          <a:lstStyle>
            <a:lvl1pPr defTabSz="965200" eaLnBrk="0" hangingPunct="0">
              <a:defRPr>
                <a:solidFill>
                  <a:schemeClr val="tx1"/>
                </a:solidFill>
                <a:latin typeface="Times New Roman" panose="02020603050405020304" pitchFamily="18" charset="0"/>
                <a:cs typeface="Arial" panose="020B0604020202020204" pitchFamily="34" charset="0"/>
              </a:defRPr>
            </a:lvl1pPr>
            <a:lvl2pPr marL="742950" indent="-285750" defTabSz="965200" eaLnBrk="0" hangingPunct="0">
              <a:defRPr>
                <a:solidFill>
                  <a:schemeClr val="tx1"/>
                </a:solidFill>
                <a:latin typeface="Times New Roman" panose="02020603050405020304" pitchFamily="18" charset="0"/>
                <a:cs typeface="Arial" panose="020B0604020202020204" pitchFamily="34" charset="0"/>
              </a:defRPr>
            </a:lvl2pPr>
            <a:lvl3pPr marL="1143000" indent="-228600" defTabSz="965200" eaLnBrk="0" hangingPunct="0">
              <a:defRPr>
                <a:solidFill>
                  <a:schemeClr val="tx1"/>
                </a:solidFill>
                <a:latin typeface="Times New Roman" panose="02020603050405020304" pitchFamily="18" charset="0"/>
                <a:cs typeface="Arial" panose="020B0604020202020204" pitchFamily="34" charset="0"/>
              </a:defRPr>
            </a:lvl3pPr>
            <a:lvl4pPr marL="1600200" indent="-228600" defTabSz="965200" eaLnBrk="0" hangingPunct="0">
              <a:defRPr>
                <a:solidFill>
                  <a:schemeClr val="tx1"/>
                </a:solidFill>
                <a:latin typeface="Times New Roman" panose="02020603050405020304" pitchFamily="18" charset="0"/>
                <a:cs typeface="Arial" panose="020B0604020202020204" pitchFamily="34" charset="0"/>
              </a:defRPr>
            </a:lvl4pPr>
            <a:lvl5pPr marL="2057400" indent="-228600" defTabSz="965200" eaLnBrk="0" hangingPunct="0">
              <a:defRPr>
                <a:solidFill>
                  <a:schemeClr val="tx1"/>
                </a:solidFill>
                <a:latin typeface="Times New Roman" panose="02020603050405020304" pitchFamily="18" charset="0"/>
                <a:cs typeface="Arial" panose="020B0604020202020204" pitchFamily="34" charset="0"/>
              </a:defRPr>
            </a:lvl5pPr>
            <a:lvl6pPr marL="2514600" indent="-228600" defTabSz="965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defTabSz="965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defTabSz="965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defTabSz="965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r>
              <a:rPr lang="en-US" altLang="en-US" sz="1300"/>
              <a:t>2008 StatLit Skills Survey</a:t>
            </a:r>
          </a:p>
        </p:txBody>
      </p:sp>
      <p:sp>
        <p:nvSpPr>
          <p:cNvPr id="117771" name="Rectangle 3"/>
          <p:cNvSpPr txBox="1">
            <a:spLocks noGrp="1" noChangeArrowheads="1"/>
          </p:cNvSpPr>
          <p:nvPr/>
        </p:nvSpPr>
        <p:spPr bwMode="auto">
          <a:xfrm>
            <a:off x="4144963" y="0"/>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91" tIns="48296" rIns="96591" bIns="48296"/>
          <a:lstStyle>
            <a:lvl1pPr defTabSz="965200" eaLnBrk="0" hangingPunct="0">
              <a:defRPr>
                <a:solidFill>
                  <a:schemeClr val="tx1"/>
                </a:solidFill>
                <a:latin typeface="Times New Roman" panose="02020603050405020304" pitchFamily="18" charset="0"/>
                <a:cs typeface="Arial" panose="020B0604020202020204" pitchFamily="34" charset="0"/>
              </a:defRPr>
            </a:lvl1pPr>
            <a:lvl2pPr marL="742950" indent="-285750" defTabSz="965200" eaLnBrk="0" hangingPunct="0">
              <a:defRPr>
                <a:solidFill>
                  <a:schemeClr val="tx1"/>
                </a:solidFill>
                <a:latin typeface="Times New Roman" panose="02020603050405020304" pitchFamily="18" charset="0"/>
                <a:cs typeface="Arial" panose="020B0604020202020204" pitchFamily="34" charset="0"/>
              </a:defRPr>
            </a:lvl2pPr>
            <a:lvl3pPr marL="1143000" indent="-228600" defTabSz="965200" eaLnBrk="0" hangingPunct="0">
              <a:defRPr>
                <a:solidFill>
                  <a:schemeClr val="tx1"/>
                </a:solidFill>
                <a:latin typeface="Times New Roman" panose="02020603050405020304" pitchFamily="18" charset="0"/>
                <a:cs typeface="Arial" panose="020B0604020202020204" pitchFamily="34" charset="0"/>
              </a:defRPr>
            </a:lvl3pPr>
            <a:lvl4pPr marL="1600200" indent="-228600" defTabSz="965200" eaLnBrk="0" hangingPunct="0">
              <a:defRPr>
                <a:solidFill>
                  <a:schemeClr val="tx1"/>
                </a:solidFill>
                <a:latin typeface="Times New Roman" panose="02020603050405020304" pitchFamily="18" charset="0"/>
                <a:cs typeface="Arial" panose="020B0604020202020204" pitchFamily="34" charset="0"/>
              </a:defRPr>
            </a:lvl4pPr>
            <a:lvl5pPr marL="2057400" indent="-228600" defTabSz="965200" eaLnBrk="0" hangingPunct="0">
              <a:defRPr>
                <a:solidFill>
                  <a:schemeClr val="tx1"/>
                </a:solidFill>
                <a:latin typeface="Times New Roman" panose="02020603050405020304" pitchFamily="18" charset="0"/>
                <a:cs typeface="Arial" panose="020B0604020202020204" pitchFamily="34" charset="0"/>
              </a:defRPr>
            </a:lvl5pPr>
            <a:lvl6pPr marL="2514600" indent="-228600" defTabSz="965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defTabSz="965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defTabSz="965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defTabSz="965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r"/>
            <a:r>
              <a:rPr lang="en-US" altLang="en-US" sz="1300"/>
              <a:t>Fall 2008</a:t>
            </a:r>
          </a:p>
        </p:txBody>
      </p:sp>
      <p:sp>
        <p:nvSpPr>
          <p:cNvPr id="117772" name="Rectangle 6"/>
          <p:cNvSpPr txBox="1">
            <a:spLocks noGrp="1" noChangeArrowheads="1"/>
          </p:cNvSpPr>
          <p:nvPr/>
        </p:nvSpPr>
        <p:spPr bwMode="auto">
          <a:xfrm>
            <a:off x="0" y="9121775"/>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91" tIns="48296" rIns="96591" bIns="48296" anchor="b"/>
          <a:lstStyle>
            <a:lvl1pPr defTabSz="965200" eaLnBrk="0" hangingPunct="0">
              <a:defRPr>
                <a:solidFill>
                  <a:schemeClr val="tx1"/>
                </a:solidFill>
                <a:latin typeface="Times New Roman" panose="02020603050405020304" pitchFamily="18" charset="0"/>
                <a:cs typeface="Arial" panose="020B0604020202020204" pitchFamily="34" charset="0"/>
              </a:defRPr>
            </a:lvl1pPr>
            <a:lvl2pPr marL="742950" indent="-285750" defTabSz="965200" eaLnBrk="0" hangingPunct="0">
              <a:defRPr>
                <a:solidFill>
                  <a:schemeClr val="tx1"/>
                </a:solidFill>
                <a:latin typeface="Times New Roman" panose="02020603050405020304" pitchFamily="18" charset="0"/>
                <a:cs typeface="Arial" panose="020B0604020202020204" pitchFamily="34" charset="0"/>
              </a:defRPr>
            </a:lvl2pPr>
            <a:lvl3pPr marL="1143000" indent="-228600" defTabSz="965200" eaLnBrk="0" hangingPunct="0">
              <a:defRPr>
                <a:solidFill>
                  <a:schemeClr val="tx1"/>
                </a:solidFill>
                <a:latin typeface="Times New Roman" panose="02020603050405020304" pitchFamily="18" charset="0"/>
                <a:cs typeface="Arial" panose="020B0604020202020204" pitchFamily="34" charset="0"/>
              </a:defRPr>
            </a:lvl3pPr>
            <a:lvl4pPr marL="1600200" indent="-228600" defTabSz="965200" eaLnBrk="0" hangingPunct="0">
              <a:defRPr>
                <a:solidFill>
                  <a:schemeClr val="tx1"/>
                </a:solidFill>
                <a:latin typeface="Times New Roman" panose="02020603050405020304" pitchFamily="18" charset="0"/>
                <a:cs typeface="Arial" panose="020B0604020202020204" pitchFamily="34" charset="0"/>
              </a:defRPr>
            </a:lvl4pPr>
            <a:lvl5pPr marL="2057400" indent="-228600" defTabSz="965200" eaLnBrk="0" hangingPunct="0">
              <a:defRPr>
                <a:solidFill>
                  <a:schemeClr val="tx1"/>
                </a:solidFill>
                <a:latin typeface="Times New Roman" panose="02020603050405020304" pitchFamily="18" charset="0"/>
                <a:cs typeface="Arial" panose="020B0604020202020204" pitchFamily="34" charset="0"/>
              </a:defRPr>
            </a:lvl5pPr>
            <a:lvl6pPr marL="2514600" indent="-228600" defTabSz="965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defTabSz="965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defTabSz="965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defTabSz="965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r>
              <a:rPr lang="en-US" altLang="en-US" sz="1300"/>
              <a:t>2008SchieldSkillsSurvey6up.pdf</a:t>
            </a:r>
          </a:p>
        </p:txBody>
      </p:sp>
      <p:sp>
        <p:nvSpPr>
          <p:cNvPr id="117773"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91" tIns="48296" rIns="96591" bIns="48296" anchor="b"/>
          <a:lstStyle>
            <a:lvl1pPr defTabSz="965200" eaLnBrk="0" hangingPunct="0">
              <a:defRPr>
                <a:solidFill>
                  <a:schemeClr val="tx1"/>
                </a:solidFill>
                <a:latin typeface="Times New Roman" panose="02020603050405020304" pitchFamily="18" charset="0"/>
                <a:cs typeface="Arial" panose="020B0604020202020204" pitchFamily="34" charset="0"/>
              </a:defRPr>
            </a:lvl1pPr>
            <a:lvl2pPr marL="742950" indent="-285750" defTabSz="965200" eaLnBrk="0" hangingPunct="0">
              <a:defRPr>
                <a:solidFill>
                  <a:schemeClr val="tx1"/>
                </a:solidFill>
                <a:latin typeface="Times New Roman" panose="02020603050405020304" pitchFamily="18" charset="0"/>
                <a:cs typeface="Arial" panose="020B0604020202020204" pitchFamily="34" charset="0"/>
              </a:defRPr>
            </a:lvl2pPr>
            <a:lvl3pPr marL="1143000" indent="-228600" defTabSz="965200" eaLnBrk="0" hangingPunct="0">
              <a:defRPr>
                <a:solidFill>
                  <a:schemeClr val="tx1"/>
                </a:solidFill>
                <a:latin typeface="Times New Roman" panose="02020603050405020304" pitchFamily="18" charset="0"/>
                <a:cs typeface="Arial" panose="020B0604020202020204" pitchFamily="34" charset="0"/>
              </a:defRPr>
            </a:lvl3pPr>
            <a:lvl4pPr marL="1600200" indent="-228600" defTabSz="965200" eaLnBrk="0" hangingPunct="0">
              <a:defRPr>
                <a:solidFill>
                  <a:schemeClr val="tx1"/>
                </a:solidFill>
                <a:latin typeface="Times New Roman" panose="02020603050405020304" pitchFamily="18" charset="0"/>
                <a:cs typeface="Arial" panose="020B0604020202020204" pitchFamily="34" charset="0"/>
              </a:defRPr>
            </a:lvl4pPr>
            <a:lvl5pPr marL="2057400" indent="-228600" defTabSz="965200" eaLnBrk="0" hangingPunct="0">
              <a:defRPr>
                <a:solidFill>
                  <a:schemeClr val="tx1"/>
                </a:solidFill>
                <a:latin typeface="Times New Roman" panose="02020603050405020304" pitchFamily="18" charset="0"/>
                <a:cs typeface="Arial" panose="020B0604020202020204" pitchFamily="34" charset="0"/>
              </a:defRPr>
            </a:lvl5pPr>
            <a:lvl6pPr marL="2514600" indent="-228600" defTabSz="965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defTabSz="965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defTabSz="965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defTabSz="965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r"/>
            <a:fld id="{2B4489A0-7B84-4A3B-AEA9-2456075F4A64}" type="slidenum">
              <a:rPr lang="en-US" altLang="en-US" sz="1300"/>
              <a:pPr algn="r"/>
              <a:t>10</a:t>
            </a:fld>
            <a:endParaRPr lang="en-US" altLang="en-US" sz="1300"/>
          </a:p>
        </p:txBody>
      </p:sp>
      <p:sp>
        <p:nvSpPr>
          <p:cNvPr id="117774" name="Rectangle 2"/>
          <p:cNvSpPr>
            <a:spLocks noGrp="1" noRot="1" noChangeAspect="1" noChangeArrowheads="1" noTextEdit="1"/>
          </p:cNvSpPr>
          <p:nvPr>
            <p:ph type="sldImg"/>
          </p:nvPr>
        </p:nvSpPr>
        <p:spPr>
          <a:ln/>
        </p:spPr>
      </p:sp>
      <p:sp>
        <p:nvSpPr>
          <p:cNvPr id="1177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200" smtClean="0"/>
              <a:t>We have the top and bottom of this pyramid.</a:t>
            </a:r>
          </a:p>
          <a:p>
            <a:r>
              <a:rPr lang="en-US" altLang="en-US" sz="1200" smtClean="0"/>
              <a:t>The Top:  We know where we are headed.  We are clear on our goal. </a:t>
            </a:r>
          </a:p>
          <a:p>
            <a:r>
              <a:rPr lang="en-US" altLang="en-US" sz="1200" smtClean="0"/>
              <a:t>Our common goal is to see quantitative literacy grow.</a:t>
            </a:r>
          </a:p>
          <a:p>
            <a:endParaRPr lang="en-US" altLang="en-US" sz="1200" smtClean="0"/>
          </a:p>
          <a:p>
            <a:endParaRPr lang="en-US" altLang="en-US" sz="1200" smtClean="0"/>
          </a:p>
          <a:p>
            <a:r>
              <a:rPr lang="en-US" altLang="en-US" sz="1200" smtClean="0"/>
              <a:t>The bottom: We have the foundation.</a:t>
            </a:r>
          </a:p>
          <a:p>
            <a:r>
              <a:rPr lang="en-US" altLang="en-US" sz="1200" smtClean="0"/>
              <a:t>The need for quantitative literacy has been documented. </a:t>
            </a:r>
          </a:p>
          <a:p>
            <a:r>
              <a:rPr lang="en-US" altLang="en-US" sz="1200" smtClean="0"/>
              <a:t>The books by Steen and Madison have documented this very clearly.</a:t>
            </a:r>
          </a:p>
          <a:p>
            <a:endParaRPr lang="en-US" altLang="en-US" sz="1200" smtClean="0"/>
          </a:p>
          <a:p>
            <a:r>
              <a:rPr lang="en-US" altLang="en-US" sz="1200" smtClean="0"/>
              <a:t>So, we have the foundation and we know where we are headed.</a:t>
            </a:r>
          </a:p>
          <a:p>
            <a:r>
              <a:rPr lang="en-US" altLang="en-US" sz="1200" smtClean="0"/>
              <a:t>-------------------------------------</a:t>
            </a:r>
          </a:p>
          <a:p>
            <a:r>
              <a:rPr lang="en-US" altLang="en-US" sz="1200" smtClean="0"/>
              <a:t>To support an interdisciplinary area, college-wide support is necessary.</a:t>
            </a:r>
          </a:p>
          <a:p>
            <a:r>
              <a:rPr lang="en-US" altLang="en-US" sz="1200" smtClean="0"/>
              <a:t>To obtain college-wide support, the subject must have wide faculty support.</a:t>
            </a:r>
          </a:p>
          <a:p>
            <a:r>
              <a:rPr lang="en-US" altLang="en-US" sz="1200" smtClean="0"/>
              <a:t>And in today’s climate, it must be assessable.</a:t>
            </a:r>
          </a:p>
          <a:p>
            <a:endParaRPr lang="en-US" altLang="en-US" sz="1200" smtClean="0"/>
          </a:p>
          <a:p>
            <a:r>
              <a:rPr lang="en-US" altLang="en-US" sz="1200" smtClean="0">
                <a:sym typeface="Wingdings" panose="05000000000000000000" pitchFamily="2" charset="2"/>
              </a:rPr>
              <a:t>Unless QL is a clearly-stated campus-wide goal, </a:t>
            </a:r>
            <a:br>
              <a:rPr lang="en-US" altLang="en-US" sz="1200" smtClean="0">
                <a:sym typeface="Wingdings" panose="05000000000000000000" pitchFamily="2" charset="2"/>
              </a:rPr>
            </a:br>
            <a:r>
              <a:rPr lang="en-US" altLang="en-US" sz="1200" smtClean="0">
                <a:sym typeface="Wingdings" panose="05000000000000000000" pitchFamily="2" charset="2"/>
              </a:rPr>
              <a:t>QL programs are likely to be transient.</a:t>
            </a:r>
          </a:p>
          <a:p>
            <a:r>
              <a:rPr lang="en-US" altLang="en-US" sz="1200" smtClean="0">
                <a:sym typeface="Wingdings" panose="05000000000000000000" pitchFamily="2" charset="2"/>
              </a:rPr>
              <a:t>Interdisciplinary programs cannot survive in a disciplinary world without strong college support</a:t>
            </a:r>
          </a:p>
          <a:p>
            <a:endParaRPr lang="en-US" altLang="en-US" sz="1200" smtClean="0">
              <a:sym typeface="Wingdings" panose="05000000000000000000" pitchFamily="2" charset="2"/>
            </a:endParaRPr>
          </a:p>
          <a:p>
            <a:r>
              <a:rPr lang="en-US" altLang="en-US" sz="1200" smtClean="0">
                <a:sym typeface="Wingdings" panose="05000000000000000000" pitchFamily="2" charset="2"/>
              </a:rPr>
              <a:t>None of this will not happen unless quantitative literacy is “understandable and teachable.”</a:t>
            </a:r>
          </a:p>
          <a:p>
            <a:r>
              <a:rPr lang="en-US" altLang="en-US" sz="1200" smtClean="0">
                <a:sym typeface="Wingdings" panose="05000000000000000000" pitchFamily="2" charset="2"/>
              </a:rPr>
              <a:t>That brings us back to the problems mentioned in the previous slide.</a:t>
            </a:r>
          </a:p>
          <a:p>
            <a:r>
              <a:rPr lang="en-US" altLang="en-US" sz="1200" smtClean="0">
                <a:sym typeface="Wingdings" panose="05000000000000000000" pitchFamily="2" charset="2"/>
              </a:rPr>
              <a:t>Quantitative literacy must be “understandable and teachable.” </a:t>
            </a:r>
            <a:br>
              <a:rPr lang="en-US" altLang="en-US" sz="1200" smtClean="0">
                <a:sym typeface="Wingdings" panose="05000000000000000000" pitchFamily="2" charset="2"/>
              </a:rPr>
            </a:br>
            <a:r>
              <a:rPr lang="en-US" altLang="en-US" sz="1200" smtClean="0">
                <a:sym typeface="Wingdings" panose="05000000000000000000" pitchFamily="2" charset="2"/>
              </a:rPr>
              <a:t>Whether QL is understandable and teachable depends critically on the content of QL.</a:t>
            </a:r>
          </a:p>
          <a:p>
            <a:endParaRPr lang="en-US" altLang="en-US" sz="1200" smtClean="0">
              <a:sym typeface="Wingdings" panose="05000000000000000000" pitchFamily="2" charset="2"/>
            </a:endParaRPr>
          </a:p>
          <a:p>
            <a:r>
              <a:rPr lang="en-US" altLang="en-US" sz="1200" smtClean="0">
                <a:sym typeface="Wingdings" panose="05000000000000000000" pitchFamily="2" charset="2"/>
              </a:rPr>
              <a:t>&gt; Let’s focus in on some core content of Quantitative Literacy &gt;</a:t>
            </a:r>
          </a:p>
          <a:p>
            <a:endParaRPr lang="en-US" altLang="en-US" sz="1200" smtClean="0">
              <a:sym typeface="Wingdings" panose="05000000000000000000" pitchFamily="2" charset="2"/>
            </a:endParaRPr>
          </a:p>
        </p:txBody>
      </p:sp>
    </p:spTree>
    <p:extLst>
      <p:ext uri="{BB962C8B-B14F-4D97-AF65-F5344CB8AC3E}">
        <p14:creationId xmlns:p14="http://schemas.microsoft.com/office/powerpoint/2010/main" val="3080481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p:cNvSpPr>
            <a:spLocks noGrp="1" noChangeArrowheads="1"/>
          </p:cNvSpPr>
          <p:nvPr>
            <p:ph type="hdr" sz="quarter"/>
          </p:nvPr>
        </p:nvSpPr>
        <p:spPr>
          <a:ln/>
        </p:spPr>
        <p:txBody>
          <a:bodyPr/>
          <a:lstStyle/>
          <a:p>
            <a:r>
              <a:rPr lang="en-US" altLang="en-US"/>
              <a:t>Statistical Literacy for ManagersStatLit for Managers</a:t>
            </a:r>
          </a:p>
        </p:txBody>
      </p:sp>
      <p:sp>
        <p:nvSpPr>
          <p:cNvPr id="17" name="Rectangle 3"/>
          <p:cNvSpPr>
            <a:spLocks noGrp="1" noChangeArrowheads="1"/>
          </p:cNvSpPr>
          <p:nvPr>
            <p:ph type="dt" idx="1"/>
          </p:nvPr>
        </p:nvSpPr>
        <p:spPr>
          <a:ln/>
        </p:spPr>
        <p:txBody>
          <a:bodyPr/>
          <a:lstStyle/>
          <a:p>
            <a:r>
              <a:rPr lang="en-US" altLang="en-US"/>
              <a:t>1 March 20132013</a:t>
            </a:r>
          </a:p>
        </p:txBody>
      </p:sp>
      <p:sp>
        <p:nvSpPr>
          <p:cNvPr id="18" name="Rectangle 6"/>
          <p:cNvSpPr>
            <a:spLocks noGrp="1" noChangeArrowheads="1"/>
          </p:cNvSpPr>
          <p:nvPr>
            <p:ph type="ftr" sz="quarter" idx="4"/>
          </p:nvPr>
        </p:nvSpPr>
        <p:spPr>
          <a:ln/>
        </p:spPr>
        <p:txBody>
          <a:bodyPr/>
          <a:lstStyle/>
          <a:p>
            <a:r>
              <a:rPr lang="en-US" altLang="en-US"/>
              <a:t>www.StatLit.org/pdf/2013-Schield-MBAA-6up.pdf2013Schield-MBAA</a:t>
            </a:r>
          </a:p>
        </p:txBody>
      </p:sp>
      <p:sp>
        <p:nvSpPr>
          <p:cNvPr id="19" name="Rectangle 7"/>
          <p:cNvSpPr>
            <a:spLocks noGrp="1" noChangeArrowheads="1"/>
          </p:cNvSpPr>
          <p:nvPr>
            <p:ph type="sldNum" sz="quarter" idx="5"/>
          </p:nvPr>
        </p:nvSpPr>
        <p:spPr>
          <a:ln/>
        </p:spPr>
        <p:txBody>
          <a:bodyPr/>
          <a:lstStyle/>
          <a:p>
            <a:fld id="{93A82840-3EB2-4DA3-BA8A-A096893C63B3}" type="slidenum">
              <a:rPr lang="en-US" altLang="en-US"/>
              <a:pPr/>
              <a:t>11</a:t>
            </a:fld>
            <a:endParaRPr lang="en-US" altLang="en-US"/>
          </a:p>
        </p:txBody>
      </p:sp>
      <p:sp>
        <p:nvSpPr>
          <p:cNvPr id="54274" name="Rectangle 2"/>
          <p:cNvSpPr txBox="1">
            <a:spLocks noGrp="1" noChangeArrowheads="1"/>
          </p:cNvSpPr>
          <p:nvPr/>
        </p:nvSpPr>
        <p:spPr bwMode="auto">
          <a:xfrm>
            <a:off x="2" y="4"/>
            <a:ext cx="3076672" cy="511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968" tIns="49484" rIns="98968" bIns="49484"/>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200"/>
              <a:t>StatLit for Managers</a:t>
            </a:r>
          </a:p>
        </p:txBody>
      </p:sp>
      <p:sp>
        <p:nvSpPr>
          <p:cNvPr id="54275" name="Rectangle 3"/>
          <p:cNvSpPr txBox="1">
            <a:spLocks noGrp="1" noChangeArrowheads="1"/>
          </p:cNvSpPr>
          <p:nvPr/>
        </p:nvSpPr>
        <p:spPr bwMode="auto">
          <a:xfrm>
            <a:off x="4022632" y="4"/>
            <a:ext cx="3076671" cy="511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968" tIns="49484" rIns="98968" bIns="49484"/>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r>
              <a:rPr lang="en-US" altLang="en-US" sz="1200"/>
              <a:t>2013</a:t>
            </a:r>
          </a:p>
        </p:txBody>
      </p:sp>
      <p:sp>
        <p:nvSpPr>
          <p:cNvPr id="54276" name="Rectangle 6"/>
          <p:cNvSpPr txBox="1">
            <a:spLocks noGrp="1" noChangeArrowheads="1"/>
          </p:cNvSpPr>
          <p:nvPr/>
        </p:nvSpPr>
        <p:spPr bwMode="auto">
          <a:xfrm>
            <a:off x="2" y="9723564"/>
            <a:ext cx="3076672" cy="511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968" tIns="49484" rIns="98968" bIns="49484"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200"/>
              <a:t>2013Schield-MBAA</a:t>
            </a:r>
          </a:p>
        </p:txBody>
      </p:sp>
      <p:sp>
        <p:nvSpPr>
          <p:cNvPr id="54277" name="Rectangle 7"/>
          <p:cNvSpPr txBox="1">
            <a:spLocks noGrp="1" noChangeArrowheads="1"/>
          </p:cNvSpPr>
          <p:nvPr/>
        </p:nvSpPr>
        <p:spPr bwMode="auto">
          <a:xfrm>
            <a:off x="4022632" y="9723564"/>
            <a:ext cx="3076671" cy="511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968" tIns="49484" rIns="98968" bIns="49484"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fld id="{83DD8BBB-A433-4C03-9B98-752746731741}" type="slidenum">
              <a:rPr lang="en-US" altLang="en-US" sz="1200"/>
              <a:pPr algn="r">
                <a:lnSpc>
                  <a:spcPct val="100000"/>
                </a:lnSpc>
                <a:spcBef>
                  <a:spcPct val="0"/>
                </a:spcBef>
              </a:pPr>
              <a:t>11</a:t>
            </a:fld>
            <a:endParaRPr lang="en-US" altLang="en-US" sz="1200"/>
          </a:p>
        </p:txBody>
      </p:sp>
      <p:sp>
        <p:nvSpPr>
          <p:cNvPr id="54278" name="Rectangle 2"/>
          <p:cNvSpPr txBox="1">
            <a:spLocks noGrp="1" noChangeArrowheads="1"/>
          </p:cNvSpPr>
          <p:nvPr/>
        </p:nvSpPr>
        <p:spPr bwMode="auto">
          <a:xfrm>
            <a:off x="2" y="4"/>
            <a:ext cx="3076672" cy="511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968" tIns="49484" rIns="98968" bIns="49484"/>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200"/>
              <a:t>Analyzing Numbers in the News</a:t>
            </a:r>
          </a:p>
        </p:txBody>
      </p:sp>
      <p:sp>
        <p:nvSpPr>
          <p:cNvPr id="54279" name="Rectangle 3"/>
          <p:cNvSpPr txBox="1">
            <a:spLocks noGrp="1" noChangeArrowheads="1"/>
          </p:cNvSpPr>
          <p:nvPr/>
        </p:nvSpPr>
        <p:spPr bwMode="auto">
          <a:xfrm>
            <a:off x="4022632" y="4"/>
            <a:ext cx="3076671" cy="511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968" tIns="49484" rIns="98968" bIns="49484"/>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r>
              <a:rPr lang="en-US" altLang="en-US" sz="1200"/>
              <a:t>15 May 2008</a:t>
            </a:r>
          </a:p>
        </p:txBody>
      </p:sp>
      <p:sp>
        <p:nvSpPr>
          <p:cNvPr id="54280" name="Rectangle 6"/>
          <p:cNvSpPr txBox="1">
            <a:spLocks noGrp="1" noChangeArrowheads="1"/>
          </p:cNvSpPr>
          <p:nvPr/>
        </p:nvSpPr>
        <p:spPr bwMode="auto">
          <a:xfrm>
            <a:off x="2" y="9723564"/>
            <a:ext cx="3076672" cy="511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968" tIns="49484" rIns="98968" bIns="49484"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200"/>
              <a:t>2008SchieldNNN6up.pdf</a:t>
            </a:r>
          </a:p>
        </p:txBody>
      </p:sp>
      <p:sp>
        <p:nvSpPr>
          <p:cNvPr id="54281" name="Rectangle 7"/>
          <p:cNvSpPr txBox="1">
            <a:spLocks noGrp="1" noChangeArrowheads="1"/>
          </p:cNvSpPr>
          <p:nvPr/>
        </p:nvSpPr>
        <p:spPr bwMode="auto">
          <a:xfrm>
            <a:off x="4022632" y="9723564"/>
            <a:ext cx="3076671" cy="511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968" tIns="49484" rIns="98968" bIns="49484"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fld id="{F0117A5A-1FA2-4F30-921A-3D40D45E867D}" type="slidenum">
              <a:rPr lang="en-US" altLang="en-US" sz="1200"/>
              <a:pPr algn="r">
                <a:lnSpc>
                  <a:spcPct val="100000"/>
                </a:lnSpc>
                <a:spcBef>
                  <a:spcPct val="0"/>
                </a:spcBef>
              </a:pPr>
              <a:t>11</a:t>
            </a:fld>
            <a:endParaRPr lang="en-US" altLang="en-US" sz="1200"/>
          </a:p>
        </p:txBody>
      </p:sp>
      <p:sp>
        <p:nvSpPr>
          <p:cNvPr id="54282" name="Rectangle 2"/>
          <p:cNvSpPr txBox="1">
            <a:spLocks noGrp="1" noChangeArrowheads="1"/>
          </p:cNvSpPr>
          <p:nvPr/>
        </p:nvSpPr>
        <p:spPr bwMode="auto">
          <a:xfrm>
            <a:off x="2" y="4"/>
            <a:ext cx="3076672" cy="511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968" tIns="49484" rIns="98968" bIns="49484"/>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endParaRPr lang="en-US" altLang="en-US" sz="1200"/>
          </a:p>
        </p:txBody>
      </p:sp>
      <p:sp>
        <p:nvSpPr>
          <p:cNvPr id="54283" name="Rectangle 3"/>
          <p:cNvSpPr txBox="1">
            <a:spLocks noGrp="1" noChangeArrowheads="1"/>
          </p:cNvSpPr>
          <p:nvPr/>
        </p:nvSpPr>
        <p:spPr bwMode="auto">
          <a:xfrm>
            <a:off x="4022632" y="4"/>
            <a:ext cx="3076671" cy="511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968" tIns="49484" rIns="98968" bIns="49484"/>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endParaRPr lang="en-US" altLang="en-US" sz="1200"/>
          </a:p>
        </p:txBody>
      </p:sp>
      <p:sp>
        <p:nvSpPr>
          <p:cNvPr id="54284" name="Rectangle 6"/>
          <p:cNvSpPr txBox="1">
            <a:spLocks noGrp="1" noChangeArrowheads="1"/>
          </p:cNvSpPr>
          <p:nvPr/>
        </p:nvSpPr>
        <p:spPr bwMode="auto">
          <a:xfrm>
            <a:off x="2" y="9723564"/>
            <a:ext cx="3076672" cy="511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968" tIns="49484" rIns="98968" bIns="49484"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endParaRPr lang="en-US" altLang="en-US" sz="1200"/>
          </a:p>
        </p:txBody>
      </p:sp>
      <p:sp>
        <p:nvSpPr>
          <p:cNvPr id="54285" name="Rectangle 7"/>
          <p:cNvSpPr txBox="1">
            <a:spLocks noGrp="1" noChangeArrowheads="1"/>
          </p:cNvSpPr>
          <p:nvPr/>
        </p:nvSpPr>
        <p:spPr bwMode="auto">
          <a:xfrm>
            <a:off x="4022632" y="9723564"/>
            <a:ext cx="3076671" cy="511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968" tIns="49484" rIns="98968" bIns="49484"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fld id="{8203B34A-3143-426C-9D18-527F0674805B}" type="slidenum">
              <a:rPr lang="en-US" altLang="en-US" sz="1200"/>
              <a:pPr algn="r">
                <a:lnSpc>
                  <a:spcPct val="100000"/>
                </a:lnSpc>
                <a:spcBef>
                  <a:spcPct val="0"/>
                </a:spcBef>
              </a:pPr>
              <a:t>11</a:t>
            </a:fld>
            <a:endParaRPr lang="en-US" altLang="en-US" sz="1200"/>
          </a:p>
        </p:txBody>
      </p:sp>
      <p:sp>
        <p:nvSpPr>
          <p:cNvPr id="54286" name="Rectangle 2"/>
          <p:cNvSpPr>
            <a:spLocks noGrp="1" noRot="1" noChangeAspect="1" noChangeArrowheads="1" noTextEdit="1"/>
          </p:cNvSpPr>
          <p:nvPr>
            <p:ph type="sldImg"/>
          </p:nvPr>
        </p:nvSpPr>
        <p:spPr>
          <a:xfrm>
            <a:off x="993775" y="768350"/>
            <a:ext cx="5114925" cy="3836988"/>
          </a:xfrm>
          <a:ln/>
        </p:spPr>
      </p:sp>
      <p:sp>
        <p:nvSpPr>
          <p:cNvPr id="542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800"/>
          </a:p>
        </p:txBody>
      </p:sp>
    </p:spTree>
    <p:extLst>
      <p:ext uri="{BB962C8B-B14F-4D97-AF65-F5344CB8AC3E}">
        <p14:creationId xmlns:p14="http://schemas.microsoft.com/office/powerpoint/2010/main" val="36054066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p:cNvSpPr>
            <a:spLocks noGrp="1" noChangeArrowheads="1"/>
          </p:cNvSpPr>
          <p:nvPr>
            <p:ph type="hdr" sz="quarter"/>
          </p:nvPr>
        </p:nvSpPr>
        <p:spPr>
          <a:ln/>
        </p:spPr>
        <p:txBody>
          <a:bodyPr/>
          <a:lstStyle/>
          <a:p>
            <a:r>
              <a:rPr lang="en-US" altLang="en-US"/>
              <a:t>Adding Context to Introductory StatisticsClinical Trials vs. Causal HeterogeneityStatistical Literacy: Confounding2008 StatLit Skills Survey</a:t>
            </a:r>
          </a:p>
        </p:txBody>
      </p:sp>
      <p:sp>
        <p:nvSpPr>
          <p:cNvPr id="17" name="Rectangle 3"/>
          <p:cNvSpPr>
            <a:spLocks noGrp="1" noChangeArrowheads="1"/>
          </p:cNvSpPr>
          <p:nvPr>
            <p:ph type="dt" idx="1"/>
          </p:nvPr>
        </p:nvSpPr>
        <p:spPr>
          <a:ln/>
        </p:spPr>
        <p:txBody>
          <a:bodyPr/>
          <a:lstStyle/>
          <a:p>
            <a:r>
              <a:rPr lang="en-US" altLang="en-US"/>
              <a:t>22 May 201329 July, 2012Dec 10, 2010Fall 2008</a:t>
            </a:r>
          </a:p>
        </p:txBody>
      </p:sp>
      <p:sp>
        <p:nvSpPr>
          <p:cNvPr id="18" name="Rectangle 6"/>
          <p:cNvSpPr>
            <a:spLocks noGrp="1" noChangeArrowheads="1"/>
          </p:cNvSpPr>
          <p:nvPr>
            <p:ph type="ftr" sz="quarter" idx="4"/>
          </p:nvPr>
        </p:nvSpPr>
        <p:spPr>
          <a:ln/>
        </p:spPr>
        <p:txBody>
          <a:bodyPr/>
          <a:lstStyle/>
          <a:p>
            <a:r>
              <a:rPr lang="en-US" altLang="en-US"/>
              <a:t>2013-Schield-ASA-TC6up.pdf2012Schield-ASA6up.pdf2010SchieldUST6up.pdf2008SchieldSkillsSurvey6up.pdf</a:t>
            </a:r>
          </a:p>
        </p:txBody>
      </p:sp>
      <p:sp>
        <p:nvSpPr>
          <p:cNvPr id="19" name="Rectangle 7"/>
          <p:cNvSpPr>
            <a:spLocks noGrp="1" noChangeArrowheads="1"/>
          </p:cNvSpPr>
          <p:nvPr>
            <p:ph type="sldNum" sz="quarter" idx="5"/>
          </p:nvPr>
        </p:nvSpPr>
        <p:spPr>
          <a:ln/>
        </p:spPr>
        <p:txBody>
          <a:bodyPr/>
          <a:lstStyle/>
          <a:p>
            <a:fld id="{AEE9E889-82A5-4759-9E8D-DF5CC578A73A}" type="slidenum">
              <a:rPr lang="en-US" altLang="en-US"/>
              <a:pPr/>
              <a:t>12</a:t>
            </a:fld>
            <a:endParaRPr lang="en-US" altLang="en-US"/>
          </a:p>
        </p:txBody>
      </p:sp>
      <p:sp>
        <p:nvSpPr>
          <p:cNvPr id="40962" name="Rectangle 2"/>
          <p:cNvSpPr txBox="1">
            <a:spLocks noGrp="1" noChangeArrowheads="1"/>
          </p:cNvSpPr>
          <p:nvPr/>
        </p:nvSpPr>
        <p:spPr bwMode="auto">
          <a:xfrm>
            <a:off x="0" y="0"/>
            <a:ext cx="3170238" cy="479425"/>
          </a:xfrm>
          <a:prstGeom prst="rect">
            <a:avLst/>
          </a:prstGeom>
          <a:noFill/>
          <a:ln>
            <a:miter lim="800000"/>
            <a:headEnd/>
            <a:tailEnd/>
          </a:ln>
        </p:spPr>
        <p:txBody>
          <a:bodyPr lIns="96591" tIns="48296" rIns="96591" bIns="48296"/>
          <a:lstStyle/>
          <a:p>
            <a:pPr defTabSz="965200" eaLnBrk="0" hangingPunct="0">
              <a:defRPr/>
            </a:pPr>
            <a:r>
              <a:rPr lang="en-US" sz="1300">
                <a:cs typeface="+mn-cs"/>
              </a:rPr>
              <a:t>Clinical Trials vs. Causal HeterogeneityStatistical Literacy: Confounding2008 StatLit Skills Survey</a:t>
            </a:r>
          </a:p>
        </p:txBody>
      </p:sp>
      <p:sp>
        <p:nvSpPr>
          <p:cNvPr id="40963" name="Rectangle 3"/>
          <p:cNvSpPr txBox="1">
            <a:spLocks noGrp="1" noChangeArrowheads="1"/>
          </p:cNvSpPr>
          <p:nvPr/>
        </p:nvSpPr>
        <p:spPr bwMode="auto">
          <a:xfrm>
            <a:off x="4144963" y="0"/>
            <a:ext cx="3170237" cy="479425"/>
          </a:xfrm>
          <a:prstGeom prst="rect">
            <a:avLst/>
          </a:prstGeom>
          <a:noFill/>
          <a:ln>
            <a:miter lim="800000"/>
            <a:headEnd/>
            <a:tailEnd/>
          </a:ln>
        </p:spPr>
        <p:txBody>
          <a:bodyPr lIns="96591" tIns="48296" rIns="96591" bIns="48296"/>
          <a:lstStyle/>
          <a:p>
            <a:pPr algn="r" defTabSz="965200" eaLnBrk="0" hangingPunct="0">
              <a:defRPr/>
            </a:pPr>
            <a:r>
              <a:rPr lang="en-US" sz="1300">
                <a:cs typeface="+mn-cs"/>
              </a:rPr>
              <a:t>29 July, 2012Dec 10, 2010Fall 2008</a:t>
            </a:r>
          </a:p>
        </p:txBody>
      </p:sp>
      <p:sp>
        <p:nvSpPr>
          <p:cNvPr id="40964" name="Rectangle 6"/>
          <p:cNvSpPr txBox="1">
            <a:spLocks noGrp="1" noChangeArrowheads="1"/>
          </p:cNvSpPr>
          <p:nvPr/>
        </p:nvSpPr>
        <p:spPr bwMode="auto">
          <a:xfrm>
            <a:off x="0" y="9121775"/>
            <a:ext cx="3170238" cy="479425"/>
          </a:xfrm>
          <a:prstGeom prst="rect">
            <a:avLst/>
          </a:prstGeom>
          <a:noFill/>
          <a:ln>
            <a:miter lim="800000"/>
            <a:headEnd/>
            <a:tailEnd/>
          </a:ln>
        </p:spPr>
        <p:txBody>
          <a:bodyPr lIns="96591" tIns="48296" rIns="96591" bIns="48296" anchor="b"/>
          <a:lstStyle/>
          <a:p>
            <a:pPr defTabSz="965200" eaLnBrk="0" hangingPunct="0">
              <a:defRPr/>
            </a:pPr>
            <a:r>
              <a:rPr lang="en-US" sz="1300">
                <a:cs typeface="+mn-cs"/>
              </a:rPr>
              <a:t>2012Schield-ASA6up.pdf2010SchieldUST6up.pdf2008SchieldSkillsSurvey6up.pdf</a:t>
            </a:r>
          </a:p>
        </p:txBody>
      </p:sp>
      <p:sp>
        <p:nvSpPr>
          <p:cNvPr id="40965" name="Rectangle 7"/>
          <p:cNvSpPr txBox="1">
            <a:spLocks noGrp="1" noChangeArrowheads="1"/>
          </p:cNvSpPr>
          <p:nvPr/>
        </p:nvSpPr>
        <p:spPr bwMode="auto">
          <a:xfrm>
            <a:off x="4144963" y="9121775"/>
            <a:ext cx="3170237" cy="479425"/>
          </a:xfrm>
          <a:prstGeom prst="rect">
            <a:avLst/>
          </a:prstGeom>
          <a:noFill/>
          <a:ln>
            <a:miter lim="800000"/>
            <a:headEnd/>
            <a:tailEnd/>
          </a:ln>
        </p:spPr>
        <p:txBody>
          <a:bodyPr lIns="96591" tIns="48296" rIns="96591" bIns="48296" anchor="b"/>
          <a:lstStyle>
            <a:lvl1pPr defTabSz="965200" eaLnBrk="0" hangingPunct="0">
              <a:defRPr>
                <a:solidFill>
                  <a:schemeClr val="tx1"/>
                </a:solidFill>
                <a:latin typeface="Times New Roman" panose="02020603050405020304" pitchFamily="18" charset="0"/>
                <a:cs typeface="Arial" panose="020B0604020202020204" pitchFamily="34" charset="0"/>
              </a:defRPr>
            </a:lvl1pPr>
            <a:lvl2pPr marL="742950" indent="-285750" defTabSz="965200" eaLnBrk="0" hangingPunct="0">
              <a:defRPr>
                <a:solidFill>
                  <a:schemeClr val="tx1"/>
                </a:solidFill>
                <a:latin typeface="Times New Roman" panose="02020603050405020304" pitchFamily="18" charset="0"/>
                <a:cs typeface="Arial" panose="020B0604020202020204" pitchFamily="34" charset="0"/>
              </a:defRPr>
            </a:lvl2pPr>
            <a:lvl3pPr marL="1143000" indent="-228600" defTabSz="965200" eaLnBrk="0" hangingPunct="0">
              <a:defRPr>
                <a:solidFill>
                  <a:schemeClr val="tx1"/>
                </a:solidFill>
                <a:latin typeface="Times New Roman" panose="02020603050405020304" pitchFamily="18" charset="0"/>
                <a:cs typeface="Arial" panose="020B0604020202020204" pitchFamily="34" charset="0"/>
              </a:defRPr>
            </a:lvl3pPr>
            <a:lvl4pPr marL="1600200" indent="-228600" defTabSz="965200" eaLnBrk="0" hangingPunct="0">
              <a:defRPr>
                <a:solidFill>
                  <a:schemeClr val="tx1"/>
                </a:solidFill>
                <a:latin typeface="Times New Roman" panose="02020603050405020304" pitchFamily="18" charset="0"/>
                <a:cs typeface="Arial" panose="020B0604020202020204" pitchFamily="34" charset="0"/>
              </a:defRPr>
            </a:lvl4pPr>
            <a:lvl5pPr marL="2057400" indent="-228600" defTabSz="965200" eaLnBrk="0" hangingPunct="0">
              <a:defRPr>
                <a:solidFill>
                  <a:schemeClr val="tx1"/>
                </a:solidFill>
                <a:latin typeface="Times New Roman" panose="02020603050405020304" pitchFamily="18" charset="0"/>
                <a:cs typeface="Arial" panose="020B0604020202020204" pitchFamily="34" charset="0"/>
              </a:defRPr>
            </a:lvl5pPr>
            <a:lvl6pPr marL="2514600" indent="-228600" defTabSz="965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defTabSz="965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defTabSz="965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defTabSz="965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r"/>
            <a:fld id="{9C3670C1-BC0C-4122-BBC1-681D1AB7EA09}" type="slidenum">
              <a:rPr lang="en-US" altLang="en-US" sz="1300"/>
              <a:pPr algn="r"/>
              <a:t>12</a:t>
            </a:fld>
            <a:endParaRPr lang="en-US" altLang="en-US" sz="1300"/>
          </a:p>
        </p:txBody>
      </p:sp>
      <p:sp>
        <p:nvSpPr>
          <p:cNvPr id="117766" name="Rectangle 2"/>
          <p:cNvSpPr txBox="1">
            <a:spLocks noGrp="1" noChangeArrowheads="1"/>
          </p:cNvSpPr>
          <p:nvPr/>
        </p:nvSpPr>
        <p:spPr bwMode="auto">
          <a:xfrm>
            <a:off x="0" y="0"/>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91" tIns="48296" rIns="96591" bIns="48296"/>
          <a:lstStyle>
            <a:lvl1pPr defTabSz="965200" eaLnBrk="0" hangingPunct="0">
              <a:defRPr>
                <a:solidFill>
                  <a:schemeClr val="tx1"/>
                </a:solidFill>
                <a:latin typeface="Times New Roman" panose="02020603050405020304" pitchFamily="18" charset="0"/>
                <a:cs typeface="Arial" panose="020B0604020202020204" pitchFamily="34" charset="0"/>
              </a:defRPr>
            </a:lvl1pPr>
            <a:lvl2pPr marL="742950" indent="-285750" defTabSz="965200" eaLnBrk="0" hangingPunct="0">
              <a:defRPr>
                <a:solidFill>
                  <a:schemeClr val="tx1"/>
                </a:solidFill>
                <a:latin typeface="Times New Roman" panose="02020603050405020304" pitchFamily="18" charset="0"/>
                <a:cs typeface="Arial" panose="020B0604020202020204" pitchFamily="34" charset="0"/>
              </a:defRPr>
            </a:lvl2pPr>
            <a:lvl3pPr marL="1143000" indent="-228600" defTabSz="965200" eaLnBrk="0" hangingPunct="0">
              <a:defRPr>
                <a:solidFill>
                  <a:schemeClr val="tx1"/>
                </a:solidFill>
                <a:latin typeface="Times New Roman" panose="02020603050405020304" pitchFamily="18" charset="0"/>
                <a:cs typeface="Arial" panose="020B0604020202020204" pitchFamily="34" charset="0"/>
              </a:defRPr>
            </a:lvl3pPr>
            <a:lvl4pPr marL="1600200" indent="-228600" defTabSz="965200" eaLnBrk="0" hangingPunct="0">
              <a:defRPr>
                <a:solidFill>
                  <a:schemeClr val="tx1"/>
                </a:solidFill>
                <a:latin typeface="Times New Roman" panose="02020603050405020304" pitchFamily="18" charset="0"/>
                <a:cs typeface="Arial" panose="020B0604020202020204" pitchFamily="34" charset="0"/>
              </a:defRPr>
            </a:lvl4pPr>
            <a:lvl5pPr marL="2057400" indent="-228600" defTabSz="965200" eaLnBrk="0" hangingPunct="0">
              <a:defRPr>
                <a:solidFill>
                  <a:schemeClr val="tx1"/>
                </a:solidFill>
                <a:latin typeface="Times New Roman" panose="02020603050405020304" pitchFamily="18" charset="0"/>
                <a:cs typeface="Arial" panose="020B0604020202020204" pitchFamily="34" charset="0"/>
              </a:defRPr>
            </a:lvl5pPr>
            <a:lvl6pPr marL="2514600" indent="-228600" defTabSz="965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defTabSz="965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defTabSz="965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defTabSz="965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r>
              <a:rPr lang="en-US" altLang="en-US" sz="1300"/>
              <a:t>Statistical Literacy: Confounding2008 StatLit Skills Survey</a:t>
            </a:r>
          </a:p>
        </p:txBody>
      </p:sp>
      <p:sp>
        <p:nvSpPr>
          <p:cNvPr id="117767" name="Rectangle 3"/>
          <p:cNvSpPr txBox="1">
            <a:spLocks noGrp="1" noChangeArrowheads="1"/>
          </p:cNvSpPr>
          <p:nvPr/>
        </p:nvSpPr>
        <p:spPr bwMode="auto">
          <a:xfrm>
            <a:off x="4144963" y="0"/>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91" tIns="48296" rIns="96591" bIns="48296"/>
          <a:lstStyle>
            <a:lvl1pPr defTabSz="965200" eaLnBrk="0" hangingPunct="0">
              <a:defRPr>
                <a:solidFill>
                  <a:schemeClr val="tx1"/>
                </a:solidFill>
                <a:latin typeface="Times New Roman" panose="02020603050405020304" pitchFamily="18" charset="0"/>
                <a:cs typeface="Arial" panose="020B0604020202020204" pitchFamily="34" charset="0"/>
              </a:defRPr>
            </a:lvl1pPr>
            <a:lvl2pPr marL="742950" indent="-285750" defTabSz="965200" eaLnBrk="0" hangingPunct="0">
              <a:defRPr>
                <a:solidFill>
                  <a:schemeClr val="tx1"/>
                </a:solidFill>
                <a:latin typeface="Times New Roman" panose="02020603050405020304" pitchFamily="18" charset="0"/>
                <a:cs typeface="Arial" panose="020B0604020202020204" pitchFamily="34" charset="0"/>
              </a:defRPr>
            </a:lvl2pPr>
            <a:lvl3pPr marL="1143000" indent="-228600" defTabSz="965200" eaLnBrk="0" hangingPunct="0">
              <a:defRPr>
                <a:solidFill>
                  <a:schemeClr val="tx1"/>
                </a:solidFill>
                <a:latin typeface="Times New Roman" panose="02020603050405020304" pitchFamily="18" charset="0"/>
                <a:cs typeface="Arial" panose="020B0604020202020204" pitchFamily="34" charset="0"/>
              </a:defRPr>
            </a:lvl3pPr>
            <a:lvl4pPr marL="1600200" indent="-228600" defTabSz="965200" eaLnBrk="0" hangingPunct="0">
              <a:defRPr>
                <a:solidFill>
                  <a:schemeClr val="tx1"/>
                </a:solidFill>
                <a:latin typeface="Times New Roman" panose="02020603050405020304" pitchFamily="18" charset="0"/>
                <a:cs typeface="Arial" panose="020B0604020202020204" pitchFamily="34" charset="0"/>
              </a:defRPr>
            </a:lvl4pPr>
            <a:lvl5pPr marL="2057400" indent="-228600" defTabSz="965200" eaLnBrk="0" hangingPunct="0">
              <a:defRPr>
                <a:solidFill>
                  <a:schemeClr val="tx1"/>
                </a:solidFill>
                <a:latin typeface="Times New Roman" panose="02020603050405020304" pitchFamily="18" charset="0"/>
                <a:cs typeface="Arial" panose="020B0604020202020204" pitchFamily="34" charset="0"/>
              </a:defRPr>
            </a:lvl5pPr>
            <a:lvl6pPr marL="2514600" indent="-228600" defTabSz="965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defTabSz="965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defTabSz="965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defTabSz="965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r"/>
            <a:r>
              <a:rPr lang="en-US" altLang="en-US" sz="1300"/>
              <a:t>Dec 10, 2010Fall 2008</a:t>
            </a:r>
          </a:p>
        </p:txBody>
      </p:sp>
      <p:sp>
        <p:nvSpPr>
          <p:cNvPr id="117768" name="Rectangle 6"/>
          <p:cNvSpPr txBox="1">
            <a:spLocks noGrp="1" noChangeArrowheads="1"/>
          </p:cNvSpPr>
          <p:nvPr/>
        </p:nvSpPr>
        <p:spPr bwMode="auto">
          <a:xfrm>
            <a:off x="0" y="9121775"/>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91" tIns="48296" rIns="96591" bIns="48296" anchor="b"/>
          <a:lstStyle>
            <a:lvl1pPr defTabSz="965200" eaLnBrk="0" hangingPunct="0">
              <a:defRPr>
                <a:solidFill>
                  <a:schemeClr val="tx1"/>
                </a:solidFill>
                <a:latin typeface="Times New Roman" panose="02020603050405020304" pitchFamily="18" charset="0"/>
                <a:cs typeface="Arial" panose="020B0604020202020204" pitchFamily="34" charset="0"/>
              </a:defRPr>
            </a:lvl1pPr>
            <a:lvl2pPr marL="742950" indent="-285750" defTabSz="965200" eaLnBrk="0" hangingPunct="0">
              <a:defRPr>
                <a:solidFill>
                  <a:schemeClr val="tx1"/>
                </a:solidFill>
                <a:latin typeface="Times New Roman" panose="02020603050405020304" pitchFamily="18" charset="0"/>
                <a:cs typeface="Arial" panose="020B0604020202020204" pitchFamily="34" charset="0"/>
              </a:defRPr>
            </a:lvl2pPr>
            <a:lvl3pPr marL="1143000" indent="-228600" defTabSz="965200" eaLnBrk="0" hangingPunct="0">
              <a:defRPr>
                <a:solidFill>
                  <a:schemeClr val="tx1"/>
                </a:solidFill>
                <a:latin typeface="Times New Roman" panose="02020603050405020304" pitchFamily="18" charset="0"/>
                <a:cs typeface="Arial" panose="020B0604020202020204" pitchFamily="34" charset="0"/>
              </a:defRPr>
            </a:lvl3pPr>
            <a:lvl4pPr marL="1600200" indent="-228600" defTabSz="965200" eaLnBrk="0" hangingPunct="0">
              <a:defRPr>
                <a:solidFill>
                  <a:schemeClr val="tx1"/>
                </a:solidFill>
                <a:latin typeface="Times New Roman" panose="02020603050405020304" pitchFamily="18" charset="0"/>
                <a:cs typeface="Arial" panose="020B0604020202020204" pitchFamily="34" charset="0"/>
              </a:defRPr>
            </a:lvl4pPr>
            <a:lvl5pPr marL="2057400" indent="-228600" defTabSz="965200" eaLnBrk="0" hangingPunct="0">
              <a:defRPr>
                <a:solidFill>
                  <a:schemeClr val="tx1"/>
                </a:solidFill>
                <a:latin typeface="Times New Roman" panose="02020603050405020304" pitchFamily="18" charset="0"/>
                <a:cs typeface="Arial" panose="020B0604020202020204" pitchFamily="34" charset="0"/>
              </a:defRPr>
            </a:lvl5pPr>
            <a:lvl6pPr marL="2514600" indent="-228600" defTabSz="965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defTabSz="965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defTabSz="965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defTabSz="965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r>
              <a:rPr lang="en-US" altLang="en-US" sz="1300"/>
              <a:t>2010SchieldUST6up.pdf2008SchieldSkillsSurvey6up.pdf</a:t>
            </a:r>
          </a:p>
        </p:txBody>
      </p:sp>
      <p:sp>
        <p:nvSpPr>
          <p:cNvPr id="117769"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91" tIns="48296" rIns="96591" bIns="48296" anchor="b"/>
          <a:lstStyle>
            <a:lvl1pPr defTabSz="965200" eaLnBrk="0" hangingPunct="0">
              <a:defRPr>
                <a:solidFill>
                  <a:schemeClr val="tx1"/>
                </a:solidFill>
                <a:latin typeface="Times New Roman" panose="02020603050405020304" pitchFamily="18" charset="0"/>
                <a:cs typeface="Arial" panose="020B0604020202020204" pitchFamily="34" charset="0"/>
              </a:defRPr>
            </a:lvl1pPr>
            <a:lvl2pPr marL="742950" indent="-285750" defTabSz="965200" eaLnBrk="0" hangingPunct="0">
              <a:defRPr>
                <a:solidFill>
                  <a:schemeClr val="tx1"/>
                </a:solidFill>
                <a:latin typeface="Times New Roman" panose="02020603050405020304" pitchFamily="18" charset="0"/>
                <a:cs typeface="Arial" panose="020B0604020202020204" pitchFamily="34" charset="0"/>
              </a:defRPr>
            </a:lvl2pPr>
            <a:lvl3pPr marL="1143000" indent="-228600" defTabSz="965200" eaLnBrk="0" hangingPunct="0">
              <a:defRPr>
                <a:solidFill>
                  <a:schemeClr val="tx1"/>
                </a:solidFill>
                <a:latin typeface="Times New Roman" panose="02020603050405020304" pitchFamily="18" charset="0"/>
                <a:cs typeface="Arial" panose="020B0604020202020204" pitchFamily="34" charset="0"/>
              </a:defRPr>
            </a:lvl3pPr>
            <a:lvl4pPr marL="1600200" indent="-228600" defTabSz="965200" eaLnBrk="0" hangingPunct="0">
              <a:defRPr>
                <a:solidFill>
                  <a:schemeClr val="tx1"/>
                </a:solidFill>
                <a:latin typeface="Times New Roman" panose="02020603050405020304" pitchFamily="18" charset="0"/>
                <a:cs typeface="Arial" panose="020B0604020202020204" pitchFamily="34" charset="0"/>
              </a:defRPr>
            </a:lvl4pPr>
            <a:lvl5pPr marL="2057400" indent="-228600" defTabSz="965200" eaLnBrk="0" hangingPunct="0">
              <a:defRPr>
                <a:solidFill>
                  <a:schemeClr val="tx1"/>
                </a:solidFill>
                <a:latin typeface="Times New Roman" panose="02020603050405020304" pitchFamily="18" charset="0"/>
                <a:cs typeface="Arial" panose="020B0604020202020204" pitchFamily="34" charset="0"/>
              </a:defRPr>
            </a:lvl5pPr>
            <a:lvl6pPr marL="2514600" indent="-228600" defTabSz="965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defTabSz="965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defTabSz="965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defTabSz="965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r"/>
            <a:fld id="{32C67B01-41B9-4A27-9867-5860E0D8DDBA}" type="slidenum">
              <a:rPr lang="en-US" altLang="en-US" sz="1300"/>
              <a:pPr algn="r"/>
              <a:t>12</a:t>
            </a:fld>
            <a:endParaRPr lang="en-US" altLang="en-US" sz="1300"/>
          </a:p>
        </p:txBody>
      </p:sp>
      <p:sp>
        <p:nvSpPr>
          <p:cNvPr id="117770" name="Rectangle 2"/>
          <p:cNvSpPr txBox="1">
            <a:spLocks noGrp="1" noChangeArrowheads="1"/>
          </p:cNvSpPr>
          <p:nvPr/>
        </p:nvSpPr>
        <p:spPr bwMode="auto">
          <a:xfrm>
            <a:off x="0" y="0"/>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91" tIns="48296" rIns="96591" bIns="48296"/>
          <a:lstStyle>
            <a:lvl1pPr defTabSz="965200" eaLnBrk="0" hangingPunct="0">
              <a:defRPr>
                <a:solidFill>
                  <a:schemeClr val="tx1"/>
                </a:solidFill>
                <a:latin typeface="Times New Roman" panose="02020603050405020304" pitchFamily="18" charset="0"/>
                <a:cs typeface="Arial" panose="020B0604020202020204" pitchFamily="34" charset="0"/>
              </a:defRPr>
            </a:lvl1pPr>
            <a:lvl2pPr marL="742950" indent="-285750" defTabSz="965200" eaLnBrk="0" hangingPunct="0">
              <a:defRPr>
                <a:solidFill>
                  <a:schemeClr val="tx1"/>
                </a:solidFill>
                <a:latin typeface="Times New Roman" panose="02020603050405020304" pitchFamily="18" charset="0"/>
                <a:cs typeface="Arial" panose="020B0604020202020204" pitchFamily="34" charset="0"/>
              </a:defRPr>
            </a:lvl2pPr>
            <a:lvl3pPr marL="1143000" indent="-228600" defTabSz="965200" eaLnBrk="0" hangingPunct="0">
              <a:defRPr>
                <a:solidFill>
                  <a:schemeClr val="tx1"/>
                </a:solidFill>
                <a:latin typeface="Times New Roman" panose="02020603050405020304" pitchFamily="18" charset="0"/>
                <a:cs typeface="Arial" panose="020B0604020202020204" pitchFamily="34" charset="0"/>
              </a:defRPr>
            </a:lvl3pPr>
            <a:lvl4pPr marL="1600200" indent="-228600" defTabSz="965200" eaLnBrk="0" hangingPunct="0">
              <a:defRPr>
                <a:solidFill>
                  <a:schemeClr val="tx1"/>
                </a:solidFill>
                <a:latin typeface="Times New Roman" panose="02020603050405020304" pitchFamily="18" charset="0"/>
                <a:cs typeface="Arial" panose="020B0604020202020204" pitchFamily="34" charset="0"/>
              </a:defRPr>
            </a:lvl4pPr>
            <a:lvl5pPr marL="2057400" indent="-228600" defTabSz="965200" eaLnBrk="0" hangingPunct="0">
              <a:defRPr>
                <a:solidFill>
                  <a:schemeClr val="tx1"/>
                </a:solidFill>
                <a:latin typeface="Times New Roman" panose="02020603050405020304" pitchFamily="18" charset="0"/>
                <a:cs typeface="Arial" panose="020B0604020202020204" pitchFamily="34" charset="0"/>
              </a:defRPr>
            </a:lvl5pPr>
            <a:lvl6pPr marL="2514600" indent="-228600" defTabSz="965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defTabSz="965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defTabSz="965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defTabSz="965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r>
              <a:rPr lang="en-US" altLang="en-US" sz="1300"/>
              <a:t>2008 StatLit Skills Survey</a:t>
            </a:r>
          </a:p>
        </p:txBody>
      </p:sp>
      <p:sp>
        <p:nvSpPr>
          <p:cNvPr id="117771" name="Rectangle 3"/>
          <p:cNvSpPr txBox="1">
            <a:spLocks noGrp="1" noChangeArrowheads="1"/>
          </p:cNvSpPr>
          <p:nvPr/>
        </p:nvSpPr>
        <p:spPr bwMode="auto">
          <a:xfrm>
            <a:off x="4144963" y="0"/>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91" tIns="48296" rIns="96591" bIns="48296"/>
          <a:lstStyle>
            <a:lvl1pPr defTabSz="965200" eaLnBrk="0" hangingPunct="0">
              <a:defRPr>
                <a:solidFill>
                  <a:schemeClr val="tx1"/>
                </a:solidFill>
                <a:latin typeface="Times New Roman" panose="02020603050405020304" pitchFamily="18" charset="0"/>
                <a:cs typeface="Arial" panose="020B0604020202020204" pitchFamily="34" charset="0"/>
              </a:defRPr>
            </a:lvl1pPr>
            <a:lvl2pPr marL="742950" indent="-285750" defTabSz="965200" eaLnBrk="0" hangingPunct="0">
              <a:defRPr>
                <a:solidFill>
                  <a:schemeClr val="tx1"/>
                </a:solidFill>
                <a:latin typeface="Times New Roman" panose="02020603050405020304" pitchFamily="18" charset="0"/>
                <a:cs typeface="Arial" panose="020B0604020202020204" pitchFamily="34" charset="0"/>
              </a:defRPr>
            </a:lvl2pPr>
            <a:lvl3pPr marL="1143000" indent="-228600" defTabSz="965200" eaLnBrk="0" hangingPunct="0">
              <a:defRPr>
                <a:solidFill>
                  <a:schemeClr val="tx1"/>
                </a:solidFill>
                <a:latin typeface="Times New Roman" panose="02020603050405020304" pitchFamily="18" charset="0"/>
                <a:cs typeface="Arial" panose="020B0604020202020204" pitchFamily="34" charset="0"/>
              </a:defRPr>
            </a:lvl3pPr>
            <a:lvl4pPr marL="1600200" indent="-228600" defTabSz="965200" eaLnBrk="0" hangingPunct="0">
              <a:defRPr>
                <a:solidFill>
                  <a:schemeClr val="tx1"/>
                </a:solidFill>
                <a:latin typeface="Times New Roman" panose="02020603050405020304" pitchFamily="18" charset="0"/>
                <a:cs typeface="Arial" panose="020B0604020202020204" pitchFamily="34" charset="0"/>
              </a:defRPr>
            </a:lvl4pPr>
            <a:lvl5pPr marL="2057400" indent="-228600" defTabSz="965200" eaLnBrk="0" hangingPunct="0">
              <a:defRPr>
                <a:solidFill>
                  <a:schemeClr val="tx1"/>
                </a:solidFill>
                <a:latin typeface="Times New Roman" panose="02020603050405020304" pitchFamily="18" charset="0"/>
                <a:cs typeface="Arial" panose="020B0604020202020204" pitchFamily="34" charset="0"/>
              </a:defRPr>
            </a:lvl5pPr>
            <a:lvl6pPr marL="2514600" indent="-228600" defTabSz="965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defTabSz="965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defTabSz="965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defTabSz="965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r"/>
            <a:r>
              <a:rPr lang="en-US" altLang="en-US" sz="1300"/>
              <a:t>Fall 2008</a:t>
            </a:r>
          </a:p>
        </p:txBody>
      </p:sp>
      <p:sp>
        <p:nvSpPr>
          <p:cNvPr id="117772" name="Rectangle 6"/>
          <p:cNvSpPr txBox="1">
            <a:spLocks noGrp="1" noChangeArrowheads="1"/>
          </p:cNvSpPr>
          <p:nvPr/>
        </p:nvSpPr>
        <p:spPr bwMode="auto">
          <a:xfrm>
            <a:off x="0" y="9121775"/>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91" tIns="48296" rIns="96591" bIns="48296" anchor="b"/>
          <a:lstStyle>
            <a:lvl1pPr defTabSz="965200" eaLnBrk="0" hangingPunct="0">
              <a:defRPr>
                <a:solidFill>
                  <a:schemeClr val="tx1"/>
                </a:solidFill>
                <a:latin typeface="Times New Roman" panose="02020603050405020304" pitchFamily="18" charset="0"/>
                <a:cs typeface="Arial" panose="020B0604020202020204" pitchFamily="34" charset="0"/>
              </a:defRPr>
            </a:lvl1pPr>
            <a:lvl2pPr marL="742950" indent="-285750" defTabSz="965200" eaLnBrk="0" hangingPunct="0">
              <a:defRPr>
                <a:solidFill>
                  <a:schemeClr val="tx1"/>
                </a:solidFill>
                <a:latin typeface="Times New Roman" panose="02020603050405020304" pitchFamily="18" charset="0"/>
                <a:cs typeface="Arial" panose="020B0604020202020204" pitchFamily="34" charset="0"/>
              </a:defRPr>
            </a:lvl2pPr>
            <a:lvl3pPr marL="1143000" indent="-228600" defTabSz="965200" eaLnBrk="0" hangingPunct="0">
              <a:defRPr>
                <a:solidFill>
                  <a:schemeClr val="tx1"/>
                </a:solidFill>
                <a:latin typeface="Times New Roman" panose="02020603050405020304" pitchFamily="18" charset="0"/>
                <a:cs typeface="Arial" panose="020B0604020202020204" pitchFamily="34" charset="0"/>
              </a:defRPr>
            </a:lvl3pPr>
            <a:lvl4pPr marL="1600200" indent="-228600" defTabSz="965200" eaLnBrk="0" hangingPunct="0">
              <a:defRPr>
                <a:solidFill>
                  <a:schemeClr val="tx1"/>
                </a:solidFill>
                <a:latin typeface="Times New Roman" panose="02020603050405020304" pitchFamily="18" charset="0"/>
                <a:cs typeface="Arial" panose="020B0604020202020204" pitchFamily="34" charset="0"/>
              </a:defRPr>
            </a:lvl4pPr>
            <a:lvl5pPr marL="2057400" indent="-228600" defTabSz="965200" eaLnBrk="0" hangingPunct="0">
              <a:defRPr>
                <a:solidFill>
                  <a:schemeClr val="tx1"/>
                </a:solidFill>
                <a:latin typeface="Times New Roman" panose="02020603050405020304" pitchFamily="18" charset="0"/>
                <a:cs typeface="Arial" panose="020B0604020202020204" pitchFamily="34" charset="0"/>
              </a:defRPr>
            </a:lvl5pPr>
            <a:lvl6pPr marL="2514600" indent="-228600" defTabSz="965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defTabSz="965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defTabSz="965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defTabSz="965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r>
              <a:rPr lang="en-US" altLang="en-US" sz="1300"/>
              <a:t>2008SchieldSkillsSurvey6up.pdf</a:t>
            </a:r>
          </a:p>
        </p:txBody>
      </p:sp>
      <p:sp>
        <p:nvSpPr>
          <p:cNvPr id="117773"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91" tIns="48296" rIns="96591" bIns="48296" anchor="b"/>
          <a:lstStyle>
            <a:lvl1pPr defTabSz="965200" eaLnBrk="0" hangingPunct="0">
              <a:defRPr>
                <a:solidFill>
                  <a:schemeClr val="tx1"/>
                </a:solidFill>
                <a:latin typeface="Times New Roman" panose="02020603050405020304" pitchFamily="18" charset="0"/>
                <a:cs typeface="Arial" panose="020B0604020202020204" pitchFamily="34" charset="0"/>
              </a:defRPr>
            </a:lvl1pPr>
            <a:lvl2pPr marL="742950" indent="-285750" defTabSz="965200" eaLnBrk="0" hangingPunct="0">
              <a:defRPr>
                <a:solidFill>
                  <a:schemeClr val="tx1"/>
                </a:solidFill>
                <a:latin typeface="Times New Roman" panose="02020603050405020304" pitchFamily="18" charset="0"/>
                <a:cs typeface="Arial" panose="020B0604020202020204" pitchFamily="34" charset="0"/>
              </a:defRPr>
            </a:lvl2pPr>
            <a:lvl3pPr marL="1143000" indent="-228600" defTabSz="965200" eaLnBrk="0" hangingPunct="0">
              <a:defRPr>
                <a:solidFill>
                  <a:schemeClr val="tx1"/>
                </a:solidFill>
                <a:latin typeface="Times New Roman" panose="02020603050405020304" pitchFamily="18" charset="0"/>
                <a:cs typeface="Arial" panose="020B0604020202020204" pitchFamily="34" charset="0"/>
              </a:defRPr>
            </a:lvl3pPr>
            <a:lvl4pPr marL="1600200" indent="-228600" defTabSz="965200" eaLnBrk="0" hangingPunct="0">
              <a:defRPr>
                <a:solidFill>
                  <a:schemeClr val="tx1"/>
                </a:solidFill>
                <a:latin typeface="Times New Roman" panose="02020603050405020304" pitchFamily="18" charset="0"/>
                <a:cs typeface="Arial" panose="020B0604020202020204" pitchFamily="34" charset="0"/>
              </a:defRPr>
            </a:lvl4pPr>
            <a:lvl5pPr marL="2057400" indent="-228600" defTabSz="965200" eaLnBrk="0" hangingPunct="0">
              <a:defRPr>
                <a:solidFill>
                  <a:schemeClr val="tx1"/>
                </a:solidFill>
                <a:latin typeface="Times New Roman" panose="02020603050405020304" pitchFamily="18" charset="0"/>
                <a:cs typeface="Arial" panose="020B0604020202020204" pitchFamily="34" charset="0"/>
              </a:defRPr>
            </a:lvl5pPr>
            <a:lvl6pPr marL="2514600" indent="-228600" defTabSz="965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defTabSz="965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defTabSz="965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defTabSz="965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r"/>
            <a:fld id="{2B4489A0-7B84-4A3B-AEA9-2456075F4A64}" type="slidenum">
              <a:rPr lang="en-US" altLang="en-US" sz="1300"/>
              <a:pPr algn="r"/>
              <a:t>12</a:t>
            </a:fld>
            <a:endParaRPr lang="en-US" altLang="en-US" sz="1300"/>
          </a:p>
        </p:txBody>
      </p:sp>
      <p:sp>
        <p:nvSpPr>
          <p:cNvPr id="117774" name="Rectangle 2"/>
          <p:cNvSpPr>
            <a:spLocks noGrp="1" noRot="1" noChangeAspect="1" noChangeArrowheads="1" noTextEdit="1"/>
          </p:cNvSpPr>
          <p:nvPr>
            <p:ph type="sldImg"/>
          </p:nvPr>
        </p:nvSpPr>
        <p:spPr>
          <a:ln/>
        </p:spPr>
      </p:sp>
      <p:sp>
        <p:nvSpPr>
          <p:cNvPr id="1177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200" smtClean="0"/>
              <a:t>We have the top and bottom of this pyramid.</a:t>
            </a:r>
          </a:p>
          <a:p>
            <a:r>
              <a:rPr lang="en-US" altLang="en-US" sz="1200" smtClean="0"/>
              <a:t>The Top:  We know where we are headed.  We are clear on our goal. </a:t>
            </a:r>
          </a:p>
          <a:p>
            <a:r>
              <a:rPr lang="en-US" altLang="en-US" sz="1200" smtClean="0"/>
              <a:t>Our common goal is to see quantitative literacy grow.</a:t>
            </a:r>
          </a:p>
          <a:p>
            <a:endParaRPr lang="en-US" altLang="en-US" sz="1200" smtClean="0"/>
          </a:p>
          <a:p>
            <a:endParaRPr lang="en-US" altLang="en-US" sz="1200" smtClean="0"/>
          </a:p>
          <a:p>
            <a:r>
              <a:rPr lang="en-US" altLang="en-US" sz="1200" smtClean="0"/>
              <a:t>The bottom: We have the foundation.</a:t>
            </a:r>
          </a:p>
          <a:p>
            <a:r>
              <a:rPr lang="en-US" altLang="en-US" sz="1200" smtClean="0"/>
              <a:t>The need for quantitative literacy has been documented. </a:t>
            </a:r>
          </a:p>
          <a:p>
            <a:r>
              <a:rPr lang="en-US" altLang="en-US" sz="1200" smtClean="0"/>
              <a:t>The books by Steen and Madison have documented this very clearly.</a:t>
            </a:r>
          </a:p>
          <a:p>
            <a:endParaRPr lang="en-US" altLang="en-US" sz="1200" smtClean="0"/>
          </a:p>
          <a:p>
            <a:r>
              <a:rPr lang="en-US" altLang="en-US" sz="1200" smtClean="0"/>
              <a:t>So, we have the foundation and we know where we are headed.</a:t>
            </a:r>
          </a:p>
          <a:p>
            <a:r>
              <a:rPr lang="en-US" altLang="en-US" sz="1200" smtClean="0"/>
              <a:t>-------------------------------------</a:t>
            </a:r>
          </a:p>
          <a:p>
            <a:r>
              <a:rPr lang="en-US" altLang="en-US" sz="1200" smtClean="0"/>
              <a:t>To support an interdisciplinary area, college-wide support is necessary.</a:t>
            </a:r>
          </a:p>
          <a:p>
            <a:r>
              <a:rPr lang="en-US" altLang="en-US" sz="1200" smtClean="0"/>
              <a:t>To obtain college-wide support, the subject must have wide faculty support.</a:t>
            </a:r>
          </a:p>
          <a:p>
            <a:r>
              <a:rPr lang="en-US" altLang="en-US" sz="1200" smtClean="0"/>
              <a:t>And in today’s climate, it must be assessable.</a:t>
            </a:r>
          </a:p>
          <a:p>
            <a:endParaRPr lang="en-US" altLang="en-US" sz="1200" smtClean="0"/>
          </a:p>
          <a:p>
            <a:r>
              <a:rPr lang="en-US" altLang="en-US" sz="1200" smtClean="0">
                <a:sym typeface="Wingdings" panose="05000000000000000000" pitchFamily="2" charset="2"/>
              </a:rPr>
              <a:t>Unless QL is a clearly-stated campus-wide goal, </a:t>
            </a:r>
            <a:br>
              <a:rPr lang="en-US" altLang="en-US" sz="1200" smtClean="0">
                <a:sym typeface="Wingdings" panose="05000000000000000000" pitchFamily="2" charset="2"/>
              </a:rPr>
            </a:br>
            <a:r>
              <a:rPr lang="en-US" altLang="en-US" sz="1200" smtClean="0">
                <a:sym typeface="Wingdings" panose="05000000000000000000" pitchFamily="2" charset="2"/>
              </a:rPr>
              <a:t>QL programs are likely to be transient.</a:t>
            </a:r>
          </a:p>
          <a:p>
            <a:r>
              <a:rPr lang="en-US" altLang="en-US" sz="1200" smtClean="0">
                <a:sym typeface="Wingdings" panose="05000000000000000000" pitchFamily="2" charset="2"/>
              </a:rPr>
              <a:t>Interdisciplinary programs cannot survive in a disciplinary world without strong college support</a:t>
            </a:r>
          </a:p>
          <a:p>
            <a:endParaRPr lang="en-US" altLang="en-US" sz="1200" smtClean="0">
              <a:sym typeface="Wingdings" panose="05000000000000000000" pitchFamily="2" charset="2"/>
            </a:endParaRPr>
          </a:p>
          <a:p>
            <a:r>
              <a:rPr lang="en-US" altLang="en-US" sz="1200" smtClean="0">
                <a:sym typeface="Wingdings" panose="05000000000000000000" pitchFamily="2" charset="2"/>
              </a:rPr>
              <a:t>None of this will not happen unless quantitative literacy is “understandable and teachable.”</a:t>
            </a:r>
          </a:p>
          <a:p>
            <a:r>
              <a:rPr lang="en-US" altLang="en-US" sz="1200" smtClean="0">
                <a:sym typeface="Wingdings" panose="05000000000000000000" pitchFamily="2" charset="2"/>
              </a:rPr>
              <a:t>That brings us back to the problems mentioned in the previous slide.</a:t>
            </a:r>
          </a:p>
          <a:p>
            <a:r>
              <a:rPr lang="en-US" altLang="en-US" sz="1200" smtClean="0">
                <a:sym typeface="Wingdings" panose="05000000000000000000" pitchFamily="2" charset="2"/>
              </a:rPr>
              <a:t>Quantitative literacy must be “understandable and teachable.” </a:t>
            </a:r>
            <a:br>
              <a:rPr lang="en-US" altLang="en-US" sz="1200" smtClean="0">
                <a:sym typeface="Wingdings" panose="05000000000000000000" pitchFamily="2" charset="2"/>
              </a:rPr>
            </a:br>
            <a:r>
              <a:rPr lang="en-US" altLang="en-US" sz="1200" smtClean="0">
                <a:sym typeface="Wingdings" panose="05000000000000000000" pitchFamily="2" charset="2"/>
              </a:rPr>
              <a:t>Whether QL is understandable and teachable depends critically on the content of QL.</a:t>
            </a:r>
          </a:p>
          <a:p>
            <a:endParaRPr lang="en-US" altLang="en-US" sz="1200" smtClean="0">
              <a:sym typeface="Wingdings" panose="05000000000000000000" pitchFamily="2" charset="2"/>
            </a:endParaRPr>
          </a:p>
          <a:p>
            <a:r>
              <a:rPr lang="en-US" altLang="en-US" sz="1200" smtClean="0">
                <a:sym typeface="Wingdings" panose="05000000000000000000" pitchFamily="2" charset="2"/>
              </a:rPr>
              <a:t>&gt; Let’s focus in on some core content of Quantitative Literacy &gt;</a:t>
            </a:r>
          </a:p>
          <a:p>
            <a:endParaRPr lang="en-US" altLang="en-US" sz="1200" smtClean="0">
              <a:sym typeface="Wingdings" panose="05000000000000000000" pitchFamily="2" charset="2"/>
            </a:endParaRPr>
          </a:p>
        </p:txBody>
      </p:sp>
    </p:spTree>
    <p:extLst>
      <p:ext uri="{BB962C8B-B14F-4D97-AF65-F5344CB8AC3E}">
        <p14:creationId xmlns:p14="http://schemas.microsoft.com/office/powerpoint/2010/main" val="1475072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p:cNvSpPr>
            <a:spLocks noGrp="1" noChangeArrowheads="1"/>
          </p:cNvSpPr>
          <p:nvPr>
            <p:ph type="hdr" sz="quarter"/>
          </p:nvPr>
        </p:nvSpPr>
        <p:spPr>
          <a:ln/>
        </p:spPr>
        <p:txBody>
          <a:bodyPr/>
          <a:lstStyle/>
          <a:p>
            <a:r>
              <a:rPr lang="en-US" altLang="en-US"/>
              <a:t>Statistical Literacy for ManagersStatLit for Managers</a:t>
            </a:r>
          </a:p>
        </p:txBody>
      </p:sp>
      <p:sp>
        <p:nvSpPr>
          <p:cNvPr id="17" name="Rectangle 3"/>
          <p:cNvSpPr>
            <a:spLocks noGrp="1" noChangeArrowheads="1"/>
          </p:cNvSpPr>
          <p:nvPr>
            <p:ph type="dt" idx="1"/>
          </p:nvPr>
        </p:nvSpPr>
        <p:spPr>
          <a:ln/>
        </p:spPr>
        <p:txBody>
          <a:bodyPr/>
          <a:lstStyle/>
          <a:p>
            <a:r>
              <a:rPr lang="en-US" altLang="en-US"/>
              <a:t>1 March 20132013</a:t>
            </a:r>
          </a:p>
        </p:txBody>
      </p:sp>
      <p:sp>
        <p:nvSpPr>
          <p:cNvPr id="18" name="Rectangle 6"/>
          <p:cNvSpPr>
            <a:spLocks noGrp="1" noChangeArrowheads="1"/>
          </p:cNvSpPr>
          <p:nvPr>
            <p:ph type="ftr" sz="quarter" idx="4"/>
          </p:nvPr>
        </p:nvSpPr>
        <p:spPr>
          <a:ln/>
        </p:spPr>
        <p:txBody>
          <a:bodyPr/>
          <a:lstStyle/>
          <a:p>
            <a:r>
              <a:rPr lang="en-US" altLang="en-US"/>
              <a:t>www.StatLit.org/pdf/2013-Schield-MBAA-6up.pdf2013Schield-MBAA</a:t>
            </a:r>
          </a:p>
        </p:txBody>
      </p:sp>
      <p:sp>
        <p:nvSpPr>
          <p:cNvPr id="19" name="Rectangle 7"/>
          <p:cNvSpPr>
            <a:spLocks noGrp="1" noChangeArrowheads="1"/>
          </p:cNvSpPr>
          <p:nvPr>
            <p:ph type="sldNum" sz="quarter" idx="5"/>
          </p:nvPr>
        </p:nvSpPr>
        <p:spPr>
          <a:ln/>
        </p:spPr>
        <p:txBody>
          <a:bodyPr/>
          <a:lstStyle/>
          <a:p>
            <a:fld id="{93A82840-3EB2-4DA3-BA8A-A096893C63B3}" type="slidenum">
              <a:rPr lang="en-US" altLang="en-US"/>
              <a:pPr/>
              <a:t>13</a:t>
            </a:fld>
            <a:endParaRPr lang="en-US" altLang="en-US"/>
          </a:p>
        </p:txBody>
      </p:sp>
      <p:sp>
        <p:nvSpPr>
          <p:cNvPr id="54274" name="Rectangle 2"/>
          <p:cNvSpPr txBox="1">
            <a:spLocks noGrp="1" noChangeArrowheads="1"/>
          </p:cNvSpPr>
          <p:nvPr/>
        </p:nvSpPr>
        <p:spPr bwMode="auto">
          <a:xfrm>
            <a:off x="2" y="3"/>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16" tIns="46208" rIns="92416" bIns="46208"/>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100"/>
              <a:t>StatLit for Managers</a:t>
            </a:r>
          </a:p>
        </p:txBody>
      </p:sp>
      <p:sp>
        <p:nvSpPr>
          <p:cNvPr id="54275" name="Rectangle 3"/>
          <p:cNvSpPr txBox="1">
            <a:spLocks noGrp="1" noChangeArrowheads="1"/>
          </p:cNvSpPr>
          <p:nvPr/>
        </p:nvSpPr>
        <p:spPr bwMode="auto">
          <a:xfrm>
            <a:off x="3938078" y="3"/>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16" tIns="46208" rIns="92416" bIns="46208"/>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r>
              <a:rPr lang="en-US" altLang="en-US" sz="1100"/>
              <a:t>2013</a:t>
            </a:r>
          </a:p>
        </p:txBody>
      </p:sp>
      <p:sp>
        <p:nvSpPr>
          <p:cNvPr id="54276" name="Rectangle 6"/>
          <p:cNvSpPr txBox="1">
            <a:spLocks noGrp="1" noChangeArrowheads="1"/>
          </p:cNvSpPr>
          <p:nvPr/>
        </p:nvSpPr>
        <p:spPr bwMode="auto">
          <a:xfrm>
            <a:off x="2" y="8774886"/>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16" tIns="46208" rIns="92416" bIns="46208"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100"/>
              <a:t>2013Schield-MBAA</a:t>
            </a:r>
          </a:p>
        </p:txBody>
      </p:sp>
      <p:sp>
        <p:nvSpPr>
          <p:cNvPr id="54277" name="Rectangle 7"/>
          <p:cNvSpPr txBox="1">
            <a:spLocks noGrp="1" noChangeArrowheads="1"/>
          </p:cNvSpPr>
          <p:nvPr/>
        </p:nvSpPr>
        <p:spPr bwMode="auto">
          <a:xfrm>
            <a:off x="3938078" y="8774886"/>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16" tIns="46208" rIns="92416" bIns="46208"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fld id="{83DD8BBB-A433-4C03-9B98-752746731741}" type="slidenum">
              <a:rPr lang="en-US" altLang="en-US" sz="1100"/>
              <a:pPr algn="r">
                <a:lnSpc>
                  <a:spcPct val="100000"/>
                </a:lnSpc>
                <a:spcBef>
                  <a:spcPct val="0"/>
                </a:spcBef>
              </a:pPr>
              <a:t>13</a:t>
            </a:fld>
            <a:endParaRPr lang="en-US" altLang="en-US" sz="1100"/>
          </a:p>
        </p:txBody>
      </p:sp>
      <p:sp>
        <p:nvSpPr>
          <p:cNvPr id="54278" name="Rectangle 2"/>
          <p:cNvSpPr txBox="1">
            <a:spLocks noGrp="1" noChangeArrowheads="1"/>
          </p:cNvSpPr>
          <p:nvPr/>
        </p:nvSpPr>
        <p:spPr bwMode="auto">
          <a:xfrm>
            <a:off x="2" y="3"/>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16" tIns="46208" rIns="92416" bIns="46208"/>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100"/>
              <a:t>Analyzing Numbers in the News</a:t>
            </a:r>
          </a:p>
        </p:txBody>
      </p:sp>
      <p:sp>
        <p:nvSpPr>
          <p:cNvPr id="54279" name="Rectangle 3"/>
          <p:cNvSpPr txBox="1">
            <a:spLocks noGrp="1" noChangeArrowheads="1"/>
          </p:cNvSpPr>
          <p:nvPr/>
        </p:nvSpPr>
        <p:spPr bwMode="auto">
          <a:xfrm>
            <a:off x="3938078" y="3"/>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16" tIns="46208" rIns="92416" bIns="46208"/>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r>
              <a:rPr lang="en-US" altLang="en-US" sz="1100"/>
              <a:t>15 May 2008</a:t>
            </a:r>
          </a:p>
        </p:txBody>
      </p:sp>
      <p:sp>
        <p:nvSpPr>
          <p:cNvPr id="54280" name="Rectangle 6"/>
          <p:cNvSpPr txBox="1">
            <a:spLocks noGrp="1" noChangeArrowheads="1"/>
          </p:cNvSpPr>
          <p:nvPr/>
        </p:nvSpPr>
        <p:spPr bwMode="auto">
          <a:xfrm>
            <a:off x="2" y="8774886"/>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16" tIns="46208" rIns="92416" bIns="46208"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100"/>
              <a:t>2008SchieldNNN6up.pdf</a:t>
            </a:r>
          </a:p>
        </p:txBody>
      </p:sp>
      <p:sp>
        <p:nvSpPr>
          <p:cNvPr id="54281" name="Rectangle 7"/>
          <p:cNvSpPr txBox="1">
            <a:spLocks noGrp="1" noChangeArrowheads="1"/>
          </p:cNvSpPr>
          <p:nvPr/>
        </p:nvSpPr>
        <p:spPr bwMode="auto">
          <a:xfrm>
            <a:off x="3938078" y="8774886"/>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16" tIns="46208" rIns="92416" bIns="46208"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fld id="{F0117A5A-1FA2-4F30-921A-3D40D45E867D}" type="slidenum">
              <a:rPr lang="en-US" altLang="en-US" sz="1100"/>
              <a:pPr algn="r">
                <a:lnSpc>
                  <a:spcPct val="100000"/>
                </a:lnSpc>
                <a:spcBef>
                  <a:spcPct val="0"/>
                </a:spcBef>
              </a:pPr>
              <a:t>13</a:t>
            </a:fld>
            <a:endParaRPr lang="en-US" altLang="en-US" sz="1100"/>
          </a:p>
        </p:txBody>
      </p:sp>
      <p:sp>
        <p:nvSpPr>
          <p:cNvPr id="54282" name="Rectangle 2"/>
          <p:cNvSpPr txBox="1">
            <a:spLocks noGrp="1" noChangeArrowheads="1"/>
          </p:cNvSpPr>
          <p:nvPr/>
        </p:nvSpPr>
        <p:spPr bwMode="auto">
          <a:xfrm>
            <a:off x="2" y="3"/>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16" tIns="46208" rIns="92416" bIns="46208"/>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endParaRPr lang="en-US" altLang="en-US" sz="1100"/>
          </a:p>
        </p:txBody>
      </p:sp>
      <p:sp>
        <p:nvSpPr>
          <p:cNvPr id="54283" name="Rectangle 3"/>
          <p:cNvSpPr txBox="1">
            <a:spLocks noGrp="1" noChangeArrowheads="1"/>
          </p:cNvSpPr>
          <p:nvPr/>
        </p:nvSpPr>
        <p:spPr bwMode="auto">
          <a:xfrm>
            <a:off x="3938078" y="3"/>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16" tIns="46208" rIns="92416" bIns="46208"/>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endParaRPr lang="en-US" altLang="en-US" sz="1100"/>
          </a:p>
        </p:txBody>
      </p:sp>
      <p:sp>
        <p:nvSpPr>
          <p:cNvPr id="54284" name="Rectangle 6"/>
          <p:cNvSpPr txBox="1">
            <a:spLocks noGrp="1" noChangeArrowheads="1"/>
          </p:cNvSpPr>
          <p:nvPr/>
        </p:nvSpPr>
        <p:spPr bwMode="auto">
          <a:xfrm>
            <a:off x="2" y="8774886"/>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16" tIns="46208" rIns="92416" bIns="46208"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endParaRPr lang="en-US" altLang="en-US" sz="1100"/>
          </a:p>
        </p:txBody>
      </p:sp>
      <p:sp>
        <p:nvSpPr>
          <p:cNvPr id="54285" name="Rectangle 7"/>
          <p:cNvSpPr txBox="1">
            <a:spLocks noGrp="1" noChangeArrowheads="1"/>
          </p:cNvSpPr>
          <p:nvPr/>
        </p:nvSpPr>
        <p:spPr bwMode="auto">
          <a:xfrm>
            <a:off x="3938078" y="8774886"/>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16" tIns="46208" rIns="92416" bIns="46208"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fld id="{8203B34A-3143-426C-9D18-527F0674805B}" type="slidenum">
              <a:rPr lang="en-US" altLang="en-US" sz="1100"/>
              <a:pPr algn="r">
                <a:lnSpc>
                  <a:spcPct val="100000"/>
                </a:lnSpc>
                <a:spcBef>
                  <a:spcPct val="0"/>
                </a:spcBef>
              </a:pPr>
              <a:t>13</a:t>
            </a:fld>
            <a:endParaRPr lang="en-US" altLang="en-US" sz="1100"/>
          </a:p>
        </p:txBody>
      </p:sp>
      <p:sp>
        <p:nvSpPr>
          <p:cNvPr id="54286" name="Rectangle 2"/>
          <p:cNvSpPr>
            <a:spLocks noGrp="1" noRot="1" noChangeAspect="1" noChangeArrowheads="1" noTextEdit="1"/>
          </p:cNvSpPr>
          <p:nvPr>
            <p:ph type="sldImg"/>
          </p:nvPr>
        </p:nvSpPr>
        <p:spPr>
          <a:xfrm>
            <a:off x="1168400" y="693738"/>
            <a:ext cx="4616450" cy="3462337"/>
          </a:xfrm>
          <a:ln/>
        </p:spPr>
      </p:sp>
      <p:sp>
        <p:nvSpPr>
          <p:cNvPr id="542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700" dirty="0" smtClean="0"/>
              <a:t>We tend to represent the top 10% of SAT scores; we are not representative of most college students.</a:t>
            </a:r>
          </a:p>
          <a:p>
            <a:r>
              <a:rPr lang="en-US" altLang="en-US" sz="1700" dirty="0" smtClean="0"/>
              <a:t>We tend to teach at the higher-end institutions; our students are not representative of most college students.</a:t>
            </a:r>
          </a:p>
          <a:p>
            <a:r>
              <a:rPr lang="en-US" altLang="en-US" sz="1700" dirty="0" smtClean="0"/>
              <a:t>My audience is at the 60</a:t>
            </a:r>
            <a:r>
              <a:rPr lang="en-US" altLang="en-US" sz="1700" baseline="30000" dirty="0" smtClean="0"/>
              <a:t>th</a:t>
            </a:r>
            <a:r>
              <a:rPr lang="en-US" altLang="en-US" sz="1700" dirty="0" smtClean="0"/>
              <a:t> to 80</a:t>
            </a:r>
            <a:r>
              <a:rPr lang="en-US" altLang="en-US" sz="1700" baseline="30000" dirty="0" smtClean="0"/>
              <a:t>th</a:t>
            </a:r>
            <a:r>
              <a:rPr lang="en-US" altLang="en-US" sz="1700" dirty="0" smtClean="0"/>
              <a:t> percentile. </a:t>
            </a:r>
            <a:endParaRPr lang="en-US" altLang="en-US" sz="1700" dirty="0"/>
          </a:p>
        </p:txBody>
      </p:sp>
    </p:spTree>
    <p:extLst>
      <p:ext uri="{BB962C8B-B14F-4D97-AF65-F5344CB8AC3E}">
        <p14:creationId xmlns:p14="http://schemas.microsoft.com/office/powerpoint/2010/main" val="10202714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p:cNvSpPr>
            <a:spLocks noGrp="1" noChangeArrowheads="1"/>
          </p:cNvSpPr>
          <p:nvPr>
            <p:ph type="hdr" sz="quarter"/>
          </p:nvPr>
        </p:nvSpPr>
        <p:spPr>
          <a:ln/>
        </p:spPr>
        <p:txBody>
          <a:bodyPr/>
          <a:lstStyle/>
          <a:p>
            <a:r>
              <a:rPr lang="en-US" altLang="en-US"/>
              <a:t>Statistical Literacy for ManagersStatLit for Managers</a:t>
            </a:r>
          </a:p>
        </p:txBody>
      </p:sp>
      <p:sp>
        <p:nvSpPr>
          <p:cNvPr id="17" name="Rectangle 3"/>
          <p:cNvSpPr>
            <a:spLocks noGrp="1" noChangeArrowheads="1"/>
          </p:cNvSpPr>
          <p:nvPr>
            <p:ph type="dt" idx="1"/>
          </p:nvPr>
        </p:nvSpPr>
        <p:spPr>
          <a:ln/>
        </p:spPr>
        <p:txBody>
          <a:bodyPr/>
          <a:lstStyle/>
          <a:p>
            <a:r>
              <a:rPr lang="en-US" altLang="en-US"/>
              <a:t>1 March 20132013</a:t>
            </a:r>
          </a:p>
        </p:txBody>
      </p:sp>
      <p:sp>
        <p:nvSpPr>
          <p:cNvPr id="18" name="Rectangle 6"/>
          <p:cNvSpPr>
            <a:spLocks noGrp="1" noChangeArrowheads="1"/>
          </p:cNvSpPr>
          <p:nvPr>
            <p:ph type="ftr" sz="quarter" idx="4"/>
          </p:nvPr>
        </p:nvSpPr>
        <p:spPr>
          <a:ln/>
        </p:spPr>
        <p:txBody>
          <a:bodyPr/>
          <a:lstStyle/>
          <a:p>
            <a:r>
              <a:rPr lang="en-US" altLang="en-US"/>
              <a:t>www.StatLit.org/pdf/2013-Schield-MBAA-6up.pdf2013Schield-MBAA</a:t>
            </a:r>
          </a:p>
        </p:txBody>
      </p:sp>
      <p:sp>
        <p:nvSpPr>
          <p:cNvPr id="19" name="Rectangle 7"/>
          <p:cNvSpPr>
            <a:spLocks noGrp="1" noChangeArrowheads="1"/>
          </p:cNvSpPr>
          <p:nvPr>
            <p:ph type="sldNum" sz="quarter" idx="5"/>
          </p:nvPr>
        </p:nvSpPr>
        <p:spPr>
          <a:ln/>
        </p:spPr>
        <p:txBody>
          <a:bodyPr/>
          <a:lstStyle/>
          <a:p>
            <a:fld id="{93A82840-3EB2-4DA3-BA8A-A096893C63B3}" type="slidenum">
              <a:rPr lang="en-US" altLang="en-US"/>
              <a:pPr/>
              <a:t>14</a:t>
            </a:fld>
            <a:endParaRPr lang="en-US" altLang="en-US"/>
          </a:p>
        </p:txBody>
      </p:sp>
      <p:sp>
        <p:nvSpPr>
          <p:cNvPr id="54274" name="Rectangle 2"/>
          <p:cNvSpPr txBox="1">
            <a:spLocks noGrp="1" noChangeArrowheads="1"/>
          </p:cNvSpPr>
          <p:nvPr/>
        </p:nvSpPr>
        <p:spPr bwMode="auto">
          <a:xfrm>
            <a:off x="2" y="3"/>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16" tIns="46208" rIns="92416" bIns="46208"/>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100"/>
              <a:t>StatLit for Managers</a:t>
            </a:r>
          </a:p>
        </p:txBody>
      </p:sp>
      <p:sp>
        <p:nvSpPr>
          <p:cNvPr id="54275" name="Rectangle 3"/>
          <p:cNvSpPr txBox="1">
            <a:spLocks noGrp="1" noChangeArrowheads="1"/>
          </p:cNvSpPr>
          <p:nvPr/>
        </p:nvSpPr>
        <p:spPr bwMode="auto">
          <a:xfrm>
            <a:off x="3938078" y="3"/>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16" tIns="46208" rIns="92416" bIns="46208"/>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r>
              <a:rPr lang="en-US" altLang="en-US" sz="1100"/>
              <a:t>2013</a:t>
            </a:r>
          </a:p>
        </p:txBody>
      </p:sp>
      <p:sp>
        <p:nvSpPr>
          <p:cNvPr id="54276" name="Rectangle 6"/>
          <p:cNvSpPr txBox="1">
            <a:spLocks noGrp="1" noChangeArrowheads="1"/>
          </p:cNvSpPr>
          <p:nvPr/>
        </p:nvSpPr>
        <p:spPr bwMode="auto">
          <a:xfrm>
            <a:off x="2" y="8774886"/>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16" tIns="46208" rIns="92416" bIns="46208"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100"/>
              <a:t>2013Schield-MBAA</a:t>
            </a:r>
          </a:p>
        </p:txBody>
      </p:sp>
      <p:sp>
        <p:nvSpPr>
          <p:cNvPr id="54277" name="Rectangle 7"/>
          <p:cNvSpPr txBox="1">
            <a:spLocks noGrp="1" noChangeArrowheads="1"/>
          </p:cNvSpPr>
          <p:nvPr/>
        </p:nvSpPr>
        <p:spPr bwMode="auto">
          <a:xfrm>
            <a:off x="3938078" y="8774886"/>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16" tIns="46208" rIns="92416" bIns="46208"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fld id="{83DD8BBB-A433-4C03-9B98-752746731741}" type="slidenum">
              <a:rPr lang="en-US" altLang="en-US" sz="1100"/>
              <a:pPr algn="r">
                <a:lnSpc>
                  <a:spcPct val="100000"/>
                </a:lnSpc>
                <a:spcBef>
                  <a:spcPct val="0"/>
                </a:spcBef>
              </a:pPr>
              <a:t>14</a:t>
            </a:fld>
            <a:endParaRPr lang="en-US" altLang="en-US" sz="1100"/>
          </a:p>
        </p:txBody>
      </p:sp>
      <p:sp>
        <p:nvSpPr>
          <p:cNvPr id="54278" name="Rectangle 2"/>
          <p:cNvSpPr txBox="1">
            <a:spLocks noGrp="1" noChangeArrowheads="1"/>
          </p:cNvSpPr>
          <p:nvPr/>
        </p:nvSpPr>
        <p:spPr bwMode="auto">
          <a:xfrm>
            <a:off x="2" y="3"/>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16" tIns="46208" rIns="92416" bIns="46208"/>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100"/>
              <a:t>Analyzing Numbers in the News</a:t>
            </a:r>
          </a:p>
        </p:txBody>
      </p:sp>
      <p:sp>
        <p:nvSpPr>
          <p:cNvPr id="54279" name="Rectangle 3"/>
          <p:cNvSpPr txBox="1">
            <a:spLocks noGrp="1" noChangeArrowheads="1"/>
          </p:cNvSpPr>
          <p:nvPr/>
        </p:nvSpPr>
        <p:spPr bwMode="auto">
          <a:xfrm>
            <a:off x="3938078" y="3"/>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16" tIns="46208" rIns="92416" bIns="46208"/>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r>
              <a:rPr lang="en-US" altLang="en-US" sz="1100"/>
              <a:t>15 May 2008</a:t>
            </a:r>
          </a:p>
        </p:txBody>
      </p:sp>
      <p:sp>
        <p:nvSpPr>
          <p:cNvPr id="54280" name="Rectangle 6"/>
          <p:cNvSpPr txBox="1">
            <a:spLocks noGrp="1" noChangeArrowheads="1"/>
          </p:cNvSpPr>
          <p:nvPr/>
        </p:nvSpPr>
        <p:spPr bwMode="auto">
          <a:xfrm>
            <a:off x="2" y="8774886"/>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16" tIns="46208" rIns="92416" bIns="46208"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100"/>
              <a:t>2008SchieldNNN6up.pdf</a:t>
            </a:r>
          </a:p>
        </p:txBody>
      </p:sp>
      <p:sp>
        <p:nvSpPr>
          <p:cNvPr id="54281" name="Rectangle 7"/>
          <p:cNvSpPr txBox="1">
            <a:spLocks noGrp="1" noChangeArrowheads="1"/>
          </p:cNvSpPr>
          <p:nvPr/>
        </p:nvSpPr>
        <p:spPr bwMode="auto">
          <a:xfrm>
            <a:off x="3938078" y="8774886"/>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16" tIns="46208" rIns="92416" bIns="46208"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fld id="{F0117A5A-1FA2-4F30-921A-3D40D45E867D}" type="slidenum">
              <a:rPr lang="en-US" altLang="en-US" sz="1100"/>
              <a:pPr algn="r">
                <a:lnSpc>
                  <a:spcPct val="100000"/>
                </a:lnSpc>
                <a:spcBef>
                  <a:spcPct val="0"/>
                </a:spcBef>
              </a:pPr>
              <a:t>14</a:t>
            </a:fld>
            <a:endParaRPr lang="en-US" altLang="en-US" sz="1100"/>
          </a:p>
        </p:txBody>
      </p:sp>
      <p:sp>
        <p:nvSpPr>
          <p:cNvPr id="54282" name="Rectangle 2"/>
          <p:cNvSpPr txBox="1">
            <a:spLocks noGrp="1" noChangeArrowheads="1"/>
          </p:cNvSpPr>
          <p:nvPr/>
        </p:nvSpPr>
        <p:spPr bwMode="auto">
          <a:xfrm>
            <a:off x="2" y="3"/>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16" tIns="46208" rIns="92416" bIns="46208"/>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endParaRPr lang="en-US" altLang="en-US" sz="1100"/>
          </a:p>
        </p:txBody>
      </p:sp>
      <p:sp>
        <p:nvSpPr>
          <p:cNvPr id="54283" name="Rectangle 3"/>
          <p:cNvSpPr txBox="1">
            <a:spLocks noGrp="1" noChangeArrowheads="1"/>
          </p:cNvSpPr>
          <p:nvPr/>
        </p:nvSpPr>
        <p:spPr bwMode="auto">
          <a:xfrm>
            <a:off x="3938078" y="3"/>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16" tIns="46208" rIns="92416" bIns="46208"/>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endParaRPr lang="en-US" altLang="en-US" sz="1100"/>
          </a:p>
        </p:txBody>
      </p:sp>
      <p:sp>
        <p:nvSpPr>
          <p:cNvPr id="54284" name="Rectangle 6"/>
          <p:cNvSpPr txBox="1">
            <a:spLocks noGrp="1" noChangeArrowheads="1"/>
          </p:cNvSpPr>
          <p:nvPr/>
        </p:nvSpPr>
        <p:spPr bwMode="auto">
          <a:xfrm>
            <a:off x="2" y="8774886"/>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16" tIns="46208" rIns="92416" bIns="46208"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endParaRPr lang="en-US" altLang="en-US" sz="1100"/>
          </a:p>
        </p:txBody>
      </p:sp>
      <p:sp>
        <p:nvSpPr>
          <p:cNvPr id="54285" name="Rectangle 7"/>
          <p:cNvSpPr txBox="1">
            <a:spLocks noGrp="1" noChangeArrowheads="1"/>
          </p:cNvSpPr>
          <p:nvPr/>
        </p:nvSpPr>
        <p:spPr bwMode="auto">
          <a:xfrm>
            <a:off x="3938078" y="8774886"/>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16" tIns="46208" rIns="92416" bIns="46208"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fld id="{8203B34A-3143-426C-9D18-527F0674805B}" type="slidenum">
              <a:rPr lang="en-US" altLang="en-US" sz="1100"/>
              <a:pPr algn="r">
                <a:lnSpc>
                  <a:spcPct val="100000"/>
                </a:lnSpc>
                <a:spcBef>
                  <a:spcPct val="0"/>
                </a:spcBef>
              </a:pPr>
              <a:t>14</a:t>
            </a:fld>
            <a:endParaRPr lang="en-US" altLang="en-US" sz="1100"/>
          </a:p>
        </p:txBody>
      </p:sp>
      <p:sp>
        <p:nvSpPr>
          <p:cNvPr id="54286" name="Rectangle 2"/>
          <p:cNvSpPr>
            <a:spLocks noGrp="1" noRot="1" noChangeAspect="1" noChangeArrowheads="1" noTextEdit="1"/>
          </p:cNvSpPr>
          <p:nvPr>
            <p:ph type="sldImg"/>
          </p:nvPr>
        </p:nvSpPr>
        <p:spPr>
          <a:xfrm>
            <a:off x="1168400" y="693738"/>
            <a:ext cx="4616450" cy="3462337"/>
          </a:xfrm>
          <a:ln/>
        </p:spPr>
      </p:sp>
      <p:sp>
        <p:nvSpPr>
          <p:cNvPr id="542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700"/>
          </a:p>
        </p:txBody>
      </p:sp>
    </p:spTree>
    <p:extLst>
      <p:ext uri="{BB962C8B-B14F-4D97-AF65-F5344CB8AC3E}">
        <p14:creationId xmlns:p14="http://schemas.microsoft.com/office/powerpoint/2010/main" val="7646149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p:cNvSpPr>
            <a:spLocks noGrp="1" noChangeArrowheads="1"/>
          </p:cNvSpPr>
          <p:nvPr>
            <p:ph type="hdr" sz="quarter"/>
          </p:nvPr>
        </p:nvSpPr>
        <p:spPr>
          <a:ln/>
        </p:spPr>
        <p:txBody>
          <a:bodyPr/>
          <a:lstStyle/>
          <a:p>
            <a:r>
              <a:rPr lang="en-US" altLang="en-US"/>
              <a:t>Statistical Literacy for ManagersStatLit for Managers</a:t>
            </a:r>
          </a:p>
        </p:txBody>
      </p:sp>
      <p:sp>
        <p:nvSpPr>
          <p:cNvPr id="17" name="Rectangle 3"/>
          <p:cNvSpPr>
            <a:spLocks noGrp="1" noChangeArrowheads="1"/>
          </p:cNvSpPr>
          <p:nvPr>
            <p:ph type="dt" idx="1"/>
          </p:nvPr>
        </p:nvSpPr>
        <p:spPr>
          <a:ln/>
        </p:spPr>
        <p:txBody>
          <a:bodyPr/>
          <a:lstStyle/>
          <a:p>
            <a:r>
              <a:rPr lang="en-US" altLang="en-US"/>
              <a:t>1 March 20132013</a:t>
            </a:r>
          </a:p>
        </p:txBody>
      </p:sp>
      <p:sp>
        <p:nvSpPr>
          <p:cNvPr id="18" name="Rectangle 6"/>
          <p:cNvSpPr>
            <a:spLocks noGrp="1" noChangeArrowheads="1"/>
          </p:cNvSpPr>
          <p:nvPr>
            <p:ph type="ftr" sz="quarter" idx="4"/>
          </p:nvPr>
        </p:nvSpPr>
        <p:spPr>
          <a:ln/>
        </p:spPr>
        <p:txBody>
          <a:bodyPr/>
          <a:lstStyle/>
          <a:p>
            <a:r>
              <a:rPr lang="en-US" altLang="en-US"/>
              <a:t>www.StatLit.org/pdf/2013-Schield-MBAA-6up.pdf2013Schield-MBAA</a:t>
            </a:r>
          </a:p>
        </p:txBody>
      </p:sp>
      <p:sp>
        <p:nvSpPr>
          <p:cNvPr id="19" name="Rectangle 7"/>
          <p:cNvSpPr>
            <a:spLocks noGrp="1" noChangeArrowheads="1"/>
          </p:cNvSpPr>
          <p:nvPr>
            <p:ph type="sldNum" sz="quarter" idx="5"/>
          </p:nvPr>
        </p:nvSpPr>
        <p:spPr>
          <a:ln/>
        </p:spPr>
        <p:txBody>
          <a:bodyPr/>
          <a:lstStyle/>
          <a:p>
            <a:fld id="{93A82840-3EB2-4DA3-BA8A-A096893C63B3}" type="slidenum">
              <a:rPr lang="en-US" altLang="en-US"/>
              <a:pPr/>
              <a:t>15</a:t>
            </a:fld>
            <a:endParaRPr lang="en-US" altLang="en-US"/>
          </a:p>
        </p:txBody>
      </p:sp>
      <p:sp>
        <p:nvSpPr>
          <p:cNvPr id="54274" name="Rectangle 2"/>
          <p:cNvSpPr txBox="1">
            <a:spLocks noGrp="1" noChangeArrowheads="1"/>
          </p:cNvSpPr>
          <p:nvPr/>
        </p:nvSpPr>
        <p:spPr bwMode="auto">
          <a:xfrm>
            <a:off x="2" y="3"/>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16" tIns="46208" rIns="92416" bIns="46208"/>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100"/>
              <a:t>StatLit for Managers</a:t>
            </a:r>
          </a:p>
        </p:txBody>
      </p:sp>
      <p:sp>
        <p:nvSpPr>
          <p:cNvPr id="54275" name="Rectangle 3"/>
          <p:cNvSpPr txBox="1">
            <a:spLocks noGrp="1" noChangeArrowheads="1"/>
          </p:cNvSpPr>
          <p:nvPr/>
        </p:nvSpPr>
        <p:spPr bwMode="auto">
          <a:xfrm>
            <a:off x="3938078" y="3"/>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16" tIns="46208" rIns="92416" bIns="46208"/>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r>
              <a:rPr lang="en-US" altLang="en-US" sz="1100"/>
              <a:t>2013</a:t>
            </a:r>
          </a:p>
        </p:txBody>
      </p:sp>
      <p:sp>
        <p:nvSpPr>
          <p:cNvPr id="54276" name="Rectangle 6"/>
          <p:cNvSpPr txBox="1">
            <a:spLocks noGrp="1" noChangeArrowheads="1"/>
          </p:cNvSpPr>
          <p:nvPr/>
        </p:nvSpPr>
        <p:spPr bwMode="auto">
          <a:xfrm>
            <a:off x="2" y="8774886"/>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16" tIns="46208" rIns="92416" bIns="46208"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100"/>
              <a:t>2013Schield-MBAA</a:t>
            </a:r>
          </a:p>
        </p:txBody>
      </p:sp>
      <p:sp>
        <p:nvSpPr>
          <p:cNvPr id="54277" name="Rectangle 7"/>
          <p:cNvSpPr txBox="1">
            <a:spLocks noGrp="1" noChangeArrowheads="1"/>
          </p:cNvSpPr>
          <p:nvPr/>
        </p:nvSpPr>
        <p:spPr bwMode="auto">
          <a:xfrm>
            <a:off x="3938078" y="8774886"/>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16" tIns="46208" rIns="92416" bIns="46208"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fld id="{83DD8BBB-A433-4C03-9B98-752746731741}" type="slidenum">
              <a:rPr lang="en-US" altLang="en-US" sz="1100"/>
              <a:pPr algn="r">
                <a:lnSpc>
                  <a:spcPct val="100000"/>
                </a:lnSpc>
                <a:spcBef>
                  <a:spcPct val="0"/>
                </a:spcBef>
              </a:pPr>
              <a:t>15</a:t>
            </a:fld>
            <a:endParaRPr lang="en-US" altLang="en-US" sz="1100"/>
          </a:p>
        </p:txBody>
      </p:sp>
      <p:sp>
        <p:nvSpPr>
          <p:cNvPr id="54278" name="Rectangle 2"/>
          <p:cNvSpPr txBox="1">
            <a:spLocks noGrp="1" noChangeArrowheads="1"/>
          </p:cNvSpPr>
          <p:nvPr/>
        </p:nvSpPr>
        <p:spPr bwMode="auto">
          <a:xfrm>
            <a:off x="2" y="3"/>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16" tIns="46208" rIns="92416" bIns="46208"/>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100"/>
              <a:t>Analyzing Numbers in the News</a:t>
            </a:r>
          </a:p>
        </p:txBody>
      </p:sp>
      <p:sp>
        <p:nvSpPr>
          <p:cNvPr id="54279" name="Rectangle 3"/>
          <p:cNvSpPr txBox="1">
            <a:spLocks noGrp="1" noChangeArrowheads="1"/>
          </p:cNvSpPr>
          <p:nvPr/>
        </p:nvSpPr>
        <p:spPr bwMode="auto">
          <a:xfrm>
            <a:off x="3938078" y="3"/>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16" tIns="46208" rIns="92416" bIns="46208"/>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r>
              <a:rPr lang="en-US" altLang="en-US" sz="1100"/>
              <a:t>15 May 2008</a:t>
            </a:r>
          </a:p>
        </p:txBody>
      </p:sp>
      <p:sp>
        <p:nvSpPr>
          <p:cNvPr id="54280" name="Rectangle 6"/>
          <p:cNvSpPr txBox="1">
            <a:spLocks noGrp="1" noChangeArrowheads="1"/>
          </p:cNvSpPr>
          <p:nvPr/>
        </p:nvSpPr>
        <p:spPr bwMode="auto">
          <a:xfrm>
            <a:off x="2" y="8774886"/>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16" tIns="46208" rIns="92416" bIns="46208"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100"/>
              <a:t>2008SchieldNNN6up.pdf</a:t>
            </a:r>
          </a:p>
        </p:txBody>
      </p:sp>
      <p:sp>
        <p:nvSpPr>
          <p:cNvPr id="54281" name="Rectangle 7"/>
          <p:cNvSpPr txBox="1">
            <a:spLocks noGrp="1" noChangeArrowheads="1"/>
          </p:cNvSpPr>
          <p:nvPr/>
        </p:nvSpPr>
        <p:spPr bwMode="auto">
          <a:xfrm>
            <a:off x="3938078" y="8774886"/>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16" tIns="46208" rIns="92416" bIns="46208"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fld id="{F0117A5A-1FA2-4F30-921A-3D40D45E867D}" type="slidenum">
              <a:rPr lang="en-US" altLang="en-US" sz="1100"/>
              <a:pPr algn="r">
                <a:lnSpc>
                  <a:spcPct val="100000"/>
                </a:lnSpc>
                <a:spcBef>
                  <a:spcPct val="0"/>
                </a:spcBef>
              </a:pPr>
              <a:t>15</a:t>
            </a:fld>
            <a:endParaRPr lang="en-US" altLang="en-US" sz="1100"/>
          </a:p>
        </p:txBody>
      </p:sp>
      <p:sp>
        <p:nvSpPr>
          <p:cNvPr id="54282" name="Rectangle 2"/>
          <p:cNvSpPr txBox="1">
            <a:spLocks noGrp="1" noChangeArrowheads="1"/>
          </p:cNvSpPr>
          <p:nvPr/>
        </p:nvSpPr>
        <p:spPr bwMode="auto">
          <a:xfrm>
            <a:off x="2" y="3"/>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16" tIns="46208" rIns="92416" bIns="46208"/>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endParaRPr lang="en-US" altLang="en-US" sz="1100"/>
          </a:p>
        </p:txBody>
      </p:sp>
      <p:sp>
        <p:nvSpPr>
          <p:cNvPr id="54283" name="Rectangle 3"/>
          <p:cNvSpPr txBox="1">
            <a:spLocks noGrp="1" noChangeArrowheads="1"/>
          </p:cNvSpPr>
          <p:nvPr/>
        </p:nvSpPr>
        <p:spPr bwMode="auto">
          <a:xfrm>
            <a:off x="3938078" y="3"/>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16" tIns="46208" rIns="92416" bIns="46208"/>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endParaRPr lang="en-US" altLang="en-US" sz="1100"/>
          </a:p>
        </p:txBody>
      </p:sp>
      <p:sp>
        <p:nvSpPr>
          <p:cNvPr id="54284" name="Rectangle 6"/>
          <p:cNvSpPr txBox="1">
            <a:spLocks noGrp="1" noChangeArrowheads="1"/>
          </p:cNvSpPr>
          <p:nvPr/>
        </p:nvSpPr>
        <p:spPr bwMode="auto">
          <a:xfrm>
            <a:off x="2" y="8774886"/>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16" tIns="46208" rIns="92416" bIns="46208"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endParaRPr lang="en-US" altLang="en-US" sz="1100"/>
          </a:p>
        </p:txBody>
      </p:sp>
      <p:sp>
        <p:nvSpPr>
          <p:cNvPr id="54285" name="Rectangle 7"/>
          <p:cNvSpPr txBox="1">
            <a:spLocks noGrp="1" noChangeArrowheads="1"/>
          </p:cNvSpPr>
          <p:nvPr/>
        </p:nvSpPr>
        <p:spPr bwMode="auto">
          <a:xfrm>
            <a:off x="3938078" y="8774886"/>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16" tIns="46208" rIns="92416" bIns="46208"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fld id="{8203B34A-3143-426C-9D18-527F0674805B}" type="slidenum">
              <a:rPr lang="en-US" altLang="en-US" sz="1100"/>
              <a:pPr algn="r">
                <a:lnSpc>
                  <a:spcPct val="100000"/>
                </a:lnSpc>
                <a:spcBef>
                  <a:spcPct val="0"/>
                </a:spcBef>
              </a:pPr>
              <a:t>15</a:t>
            </a:fld>
            <a:endParaRPr lang="en-US" altLang="en-US" sz="1100"/>
          </a:p>
        </p:txBody>
      </p:sp>
      <p:sp>
        <p:nvSpPr>
          <p:cNvPr id="54286" name="Rectangle 2"/>
          <p:cNvSpPr>
            <a:spLocks noGrp="1" noRot="1" noChangeAspect="1" noChangeArrowheads="1" noTextEdit="1"/>
          </p:cNvSpPr>
          <p:nvPr>
            <p:ph type="sldImg"/>
          </p:nvPr>
        </p:nvSpPr>
        <p:spPr>
          <a:xfrm>
            <a:off x="1168400" y="693738"/>
            <a:ext cx="4616450" cy="3462337"/>
          </a:xfrm>
          <a:ln/>
        </p:spPr>
      </p:sp>
      <p:sp>
        <p:nvSpPr>
          <p:cNvPr id="542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700" dirty="0" smtClean="0"/>
              <a:t>Health is 7%.  Could be</a:t>
            </a:r>
            <a:r>
              <a:rPr lang="en-US" altLang="en-US" sz="1700" baseline="0" dirty="0" smtClean="0"/>
              <a:t> classified under STEM.</a:t>
            </a:r>
            <a:endParaRPr lang="en-US" altLang="en-US" sz="1700" dirty="0"/>
          </a:p>
        </p:txBody>
      </p:sp>
    </p:spTree>
    <p:extLst>
      <p:ext uri="{BB962C8B-B14F-4D97-AF65-F5344CB8AC3E}">
        <p14:creationId xmlns:p14="http://schemas.microsoft.com/office/powerpoint/2010/main" val="514939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p:cNvSpPr>
            <a:spLocks noGrp="1" noChangeArrowheads="1"/>
          </p:cNvSpPr>
          <p:nvPr>
            <p:ph type="hdr" sz="quarter"/>
          </p:nvPr>
        </p:nvSpPr>
        <p:spPr>
          <a:ln/>
        </p:spPr>
        <p:txBody>
          <a:bodyPr/>
          <a:lstStyle/>
          <a:p>
            <a:r>
              <a:rPr lang="en-US" altLang="en-US"/>
              <a:t>Statistical Literacy for ManagersStatLit for Managers</a:t>
            </a:r>
          </a:p>
        </p:txBody>
      </p:sp>
      <p:sp>
        <p:nvSpPr>
          <p:cNvPr id="17" name="Rectangle 3"/>
          <p:cNvSpPr>
            <a:spLocks noGrp="1" noChangeArrowheads="1"/>
          </p:cNvSpPr>
          <p:nvPr>
            <p:ph type="dt" idx="1"/>
          </p:nvPr>
        </p:nvSpPr>
        <p:spPr>
          <a:ln/>
        </p:spPr>
        <p:txBody>
          <a:bodyPr/>
          <a:lstStyle/>
          <a:p>
            <a:r>
              <a:rPr lang="en-US" altLang="en-US"/>
              <a:t>1 March 20132013</a:t>
            </a:r>
          </a:p>
        </p:txBody>
      </p:sp>
      <p:sp>
        <p:nvSpPr>
          <p:cNvPr id="18" name="Rectangle 6"/>
          <p:cNvSpPr>
            <a:spLocks noGrp="1" noChangeArrowheads="1"/>
          </p:cNvSpPr>
          <p:nvPr>
            <p:ph type="ftr" sz="quarter" idx="4"/>
          </p:nvPr>
        </p:nvSpPr>
        <p:spPr>
          <a:ln/>
        </p:spPr>
        <p:txBody>
          <a:bodyPr/>
          <a:lstStyle/>
          <a:p>
            <a:r>
              <a:rPr lang="en-US" altLang="en-US"/>
              <a:t>www.StatLit.org/pdf/2013-Schield-MBAA-6up.pdf2013Schield-MBAA</a:t>
            </a:r>
          </a:p>
        </p:txBody>
      </p:sp>
      <p:sp>
        <p:nvSpPr>
          <p:cNvPr id="19" name="Rectangle 7"/>
          <p:cNvSpPr>
            <a:spLocks noGrp="1" noChangeArrowheads="1"/>
          </p:cNvSpPr>
          <p:nvPr>
            <p:ph type="sldNum" sz="quarter" idx="5"/>
          </p:nvPr>
        </p:nvSpPr>
        <p:spPr>
          <a:ln/>
        </p:spPr>
        <p:txBody>
          <a:bodyPr/>
          <a:lstStyle/>
          <a:p>
            <a:fld id="{93A82840-3EB2-4DA3-BA8A-A096893C63B3}" type="slidenum">
              <a:rPr lang="en-US" altLang="en-US"/>
              <a:pPr/>
              <a:t>16</a:t>
            </a:fld>
            <a:endParaRPr lang="en-US" altLang="en-US"/>
          </a:p>
        </p:txBody>
      </p:sp>
      <p:sp>
        <p:nvSpPr>
          <p:cNvPr id="54274" name="Rectangle 2"/>
          <p:cNvSpPr txBox="1">
            <a:spLocks noGrp="1" noChangeArrowheads="1"/>
          </p:cNvSpPr>
          <p:nvPr/>
        </p:nvSpPr>
        <p:spPr bwMode="auto">
          <a:xfrm>
            <a:off x="4" y="7"/>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16" tIns="46457" rIns="92916" bIns="46457"/>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200"/>
              <a:t>StatLit for Managers</a:t>
            </a:r>
          </a:p>
        </p:txBody>
      </p:sp>
      <p:sp>
        <p:nvSpPr>
          <p:cNvPr id="54275" name="Rectangle 3"/>
          <p:cNvSpPr txBox="1">
            <a:spLocks noGrp="1" noChangeArrowheads="1"/>
          </p:cNvSpPr>
          <p:nvPr/>
        </p:nvSpPr>
        <p:spPr bwMode="auto">
          <a:xfrm>
            <a:off x="3938081" y="7"/>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16" tIns="46457" rIns="92916" bIns="46457"/>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r>
              <a:rPr lang="en-US" altLang="en-US" sz="1200"/>
              <a:t>2013</a:t>
            </a:r>
          </a:p>
        </p:txBody>
      </p:sp>
      <p:sp>
        <p:nvSpPr>
          <p:cNvPr id="54276" name="Rectangle 6"/>
          <p:cNvSpPr txBox="1">
            <a:spLocks noGrp="1" noChangeArrowheads="1"/>
          </p:cNvSpPr>
          <p:nvPr/>
        </p:nvSpPr>
        <p:spPr bwMode="auto">
          <a:xfrm>
            <a:off x="4" y="8774889"/>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16" tIns="46457" rIns="92916" bIns="46457"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200"/>
              <a:t>2013Schield-MBAA</a:t>
            </a:r>
          </a:p>
        </p:txBody>
      </p:sp>
      <p:sp>
        <p:nvSpPr>
          <p:cNvPr id="54277" name="Rectangle 7"/>
          <p:cNvSpPr txBox="1">
            <a:spLocks noGrp="1" noChangeArrowheads="1"/>
          </p:cNvSpPr>
          <p:nvPr/>
        </p:nvSpPr>
        <p:spPr bwMode="auto">
          <a:xfrm>
            <a:off x="3938081" y="8774889"/>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16" tIns="46457" rIns="92916" bIns="46457"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fld id="{83DD8BBB-A433-4C03-9B98-752746731741}" type="slidenum">
              <a:rPr lang="en-US" altLang="en-US" sz="1200"/>
              <a:pPr algn="r">
                <a:lnSpc>
                  <a:spcPct val="100000"/>
                </a:lnSpc>
                <a:spcBef>
                  <a:spcPct val="0"/>
                </a:spcBef>
              </a:pPr>
              <a:t>16</a:t>
            </a:fld>
            <a:endParaRPr lang="en-US" altLang="en-US" sz="1200"/>
          </a:p>
        </p:txBody>
      </p:sp>
      <p:sp>
        <p:nvSpPr>
          <p:cNvPr id="54278" name="Rectangle 2"/>
          <p:cNvSpPr txBox="1">
            <a:spLocks noGrp="1" noChangeArrowheads="1"/>
          </p:cNvSpPr>
          <p:nvPr/>
        </p:nvSpPr>
        <p:spPr bwMode="auto">
          <a:xfrm>
            <a:off x="4" y="7"/>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16" tIns="46457" rIns="92916" bIns="46457"/>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200"/>
              <a:t>Analyzing Numbers in the News</a:t>
            </a:r>
          </a:p>
        </p:txBody>
      </p:sp>
      <p:sp>
        <p:nvSpPr>
          <p:cNvPr id="54279" name="Rectangle 3"/>
          <p:cNvSpPr txBox="1">
            <a:spLocks noGrp="1" noChangeArrowheads="1"/>
          </p:cNvSpPr>
          <p:nvPr/>
        </p:nvSpPr>
        <p:spPr bwMode="auto">
          <a:xfrm>
            <a:off x="3938081" y="7"/>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16" tIns="46457" rIns="92916" bIns="46457"/>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r>
              <a:rPr lang="en-US" altLang="en-US" sz="1200"/>
              <a:t>15 May 2008</a:t>
            </a:r>
          </a:p>
        </p:txBody>
      </p:sp>
      <p:sp>
        <p:nvSpPr>
          <p:cNvPr id="54280" name="Rectangle 6"/>
          <p:cNvSpPr txBox="1">
            <a:spLocks noGrp="1" noChangeArrowheads="1"/>
          </p:cNvSpPr>
          <p:nvPr/>
        </p:nvSpPr>
        <p:spPr bwMode="auto">
          <a:xfrm>
            <a:off x="4" y="8774889"/>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16" tIns="46457" rIns="92916" bIns="46457"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200"/>
              <a:t>2008SchieldNNN6up.pdf</a:t>
            </a:r>
          </a:p>
        </p:txBody>
      </p:sp>
      <p:sp>
        <p:nvSpPr>
          <p:cNvPr id="54281" name="Rectangle 7"/>
          <p:cNvSpPr txBox="1">
            <a:spLocks noGrp="1" noChangeArrowheads="1"/>
          </p:cNvSpPr>
          <p:nvPr/>
        </p:nvSpPr>
        <p:spPr bwMode="auto">
          <a:xfrm>
            <a:off x="3938081" y="8774889"/>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16" tIns="46457" rIns="92916" bIns="46457"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fld id="{F0117A5A-1FA2-4F30-921A-3D40D45E867D}" type="slidenum">
              <a:rPr lang="en-US" altLang="en-US" sz="1200"/>
              <a:pPr algn="r">
                <a:lnSpc>
                  <a:spcPct val="100000"/>
                </a:lnSpc>
                <a:spcBef>
                  <a:spcPct val="0"/>
                </a:spcBef>
              </a:pPr>
              <a:t>16</a:t>
            </a:fld>
            <a:endParaRPr lang="en-US" altLang="en-US" sz="1200"/>
          </a:p>
        </p:txBody>
      </p:sp>
      <p:sp>
        <p:nvSpPr>
          <p:cNvPr id="54282" name="Rectangle 2"/>
          <p:cNvSpPr txBox="1">
            <a:spLocks noGrp="1" noChangeArrowheads="1"/>
          </p:cNvSpPr>
          <p:nvPr/>
        </p:nvSpPr>
        <p:spPr bwMode="auto">
          <a:xfrm>
            <a:off x="4" y="7"/>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16" tIns="46457" rIns="92916" bIns="46457"/>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endParaRPr lang="en-US" altLang="en-US" sz="1200"/>
          </a:p>
        </p:txBody>
      </p:sp>
      <p:sp>
        <p:nvSpPr>
          <p:cNvPr id="54283" name="Rectangle 3"/>
          <p:cNvSpPr txBox="1">
            <a:spLocks noGrp="1" noChangeArrowheads="1"/>
          </p:cNvSpPr>
          <p:nvPr/>
        </p:nvSpPr>
        <p:spPr bwMode="auto">
          <a:xfrm>
            <a:off x="3938081" y="7"/>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16" tIns="46457" rIns="92916" bIns="46457"/>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endParaRPr lang="en-US" altLang="en-US" sz="1200"/>
          </a:p>
        </p:txBody>
      </p:sp>
      <p:sp>
        <p:nvSpPr>
          <p:cNvPr id="54284" name="Rectangle 6"/>
          <p:cNvSpPr txBox="1">
            <a:spLocks noGrp="1" noChangeArrowheads="1"/>
          </p:cNvSpPr>
          <p:nvPr/>
        </p:nvSpPr>
        <p:spPr bwMode="auto">
          <a:xfrm>
            <a:off x="4" y="8774889"/>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16" tIns="46457" rIns="92916" bIns="46457"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endParaRPr lang="en-US" altLang="en-US" sz="1200"/>
          </a:p>
        </p:txBody>
      </p:sp>
      <p:sp>
        <p:nvSpPr>
          <p:cNvPr id="54285" name="Rectangle 7"/>
          <p:cNvSpPr txBox="1">
            <a:spLocks noGrp="1" noChangeArrowheads="1"/>
          </p:cNvSpPr>
          <p:nvPr/>
        </p:nvSpPr>
        <p:spPr bwMode="auto">
          <a:xfrm>
            <a:off x="3938081" y="8774889"/>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16" tIns="46457" rIns="92916" bIns="46457"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fld id="{8203B34A-3143-426C-9D18-527F0674805B}" type="slidenum">
              <a:rPr lang="en-US" altLang="en-US" sz="1200"/>
              <a:pPr algn="r">
                <a:lnSpc>
                  <a:spcPct val="100000"/>
                </a:lnSpc>
                <a:spcBef>
                  <a:spcPct val="0"/>
                </a:spcBef>
              </a:pPr>
              <a:t>16</a:t>
            </a:fld>
            <a:endParaRPr lang="en-US" altLang="en-US" sz="1200"/>
          </a:p>
        </p:txBody>
      </p:sp>
      <p:sp>
        <p:nvSpPr>
          <p:cNvPr id="54286" name="Rectangle 2"/>
          <p:cNvSpPr>
            <a:spLocks noGrp="1" noRot="1" noChangeAspect="1" noChangeArrowheads="1" noTextEdit="1"/>
          </p:cNvSpPr>
          <p:nvPr>
            <p:ph type="sldImg"/>
          </p:nvPr>
        </p:nvSpPr>
        <p:spPr>
          <a:xfrm>
            <a:off x="1169988" y="693738"/>
            <a:ext cx="4616450" cy="3462337"/>
          </a:xfrm>
          <a:ln/>
        </p:spPr>
      </p:sp>
      <p:sp>
        <p:nvSpPr>
          <p:cNvPr id="542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700" dirty="0"/>
          </a:p>
        </p:txBody>
      </p:sp>
    </p:spTree>
    <p:extLst>
      <p:ext uri="{BB962C8B-B14F-4D97-AF65-F5344CB8AC3E}">
        <p14:creationId xmlns:p14="http://schemas.microsoft.com/office/powerpoint/2010/main" val="31110276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p:cNvSpPr>
            <a:spLocks noGrp="1" noChangeArrowheads="1"/>
          </p:cNvSpPr>
          <p:nvPr>
            <p:ph type="hdr" sz="quarter"/>
          </p:nvPr>
        </p:nvSpPr>
        <p:spPr>
          <a:ln/>
        </p:spPr>
        <p:txBody>
          <a:bodyPr/>
          <a:lstStyle/>
          <a:p>
            <a:r>
              <a:rPr lang="en-US" altLang="en-US"/>
              <a:t>Statistical Literacy for ManagersStatLit for Managers</a:t>
            </a:r>
          </a:p>
        </p:txBody>
      </p:sp>
      <p:sp>
        <p:nvSpPr>
          <p:cNvPr id="17" name="Rectangle 3"/>
          <p:cNvSpPr>
            <a:spLocks noGrp="1" noChangeArrowheads="1"/>
          </p:cNvSpPr>
          <p:nvPr>
            <p:ph type="dt" idx="1"/>
          </p:nvPr>
        </p:nvSpPr>
        <p:spPr>
          <a:ln/>
        </p:spPr>
        <p:txBody>
          <a:bodyPr/>
          <a:lstStyle/>
          <a:p>
            <a:r>
              <a:rPr lang="en-US" altLang="en-US"/>
              <a:t>1 March 20132013</a:t>
            </a:r>
          </a:p>
        </p:txBody>
      </p:sp>
      <p:sp>
        <p:nvSpPr>
          <p:cNvPr id="18" name="Rectangle 6"/>
          <p:cNvSpPr>
            <a:spLocks noGrp="1" noChangeArrowheads="1"/>
          </p:cNvSpPr>
          <p:nvPr>
            <p:ph type="ftr" sz="quarter" idx="4"/>
          </p:nvPr>
        </p:nvSpPr>
        <p:spPr>
          <a:ln/>
        </p:spPr>
        <p:txBody>
          <a:bodyPr/>
          <a:lstStyle/>
          <a:p>
            <a:r>
              <a:rPr lang="en-US" altLang="en-US"/>
              <a:t>www.StatLit.org/pdf/2013-Schield-MBAA-6up.pdf2013Schield-MBAA</a:t>
            </a:r>
          </a:p>
        </p:txBody>
      </p:sp>
      <p:sp>
        <p:nvSpPr>
          <p:cNvPr id="19" name="Rectangle 7"/>
          <p:cNvSpPr>
            <a:spLocks noGrp="1" noChangeArrowheads="1"/>
          </p:cNvSpPr>
          <p:nvPr>
            <p:ph type="sldNum" sz="quarter" idx="5"/>
          </p:nvPr>
        </p:nvSpPr>
        <p:spPr>
          <a:ln/>
        </p:spPr>
        <p:txBody>
          <a:bodyPr/>
          <a:lstStyle/>
          <a:p>
            <a:fld id="{2CB89A73-C2AD-4F3A-971B-FDD715B3778D}" type="slidenum">
              <a:rPr lang="en-US" altLang="en-US"/>
              <a:pPr/>
              <a:t>17</a:t>
            </a:fld>
            <a:endParaRPr lang="en-US" altLang="en-US"/>
          </a:p>
        </p:txBody>
      </p:sp>
      <p:sp>
        <p:nvSpPr>
          <p:cNvPr id="58370" name="Rectangle 2"/>
          <p:cNvSpPr txBox="1">
            <a:spLocks noGrp="1" noChangeArrowheads="1"/>
          </p:cNvSpPr>
          <p:nvPr/>
        </p:nvSpPr>
        <p:spPr bwMode="auto">
          <a:xfrm>
            <a:off x="3" y="5"/>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27" tIns="46463" rIns="92927" bIns="46463"/>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200"/>
              <a:t>StatLit for Managers</a:t>
            </a:r>
          </a:p>
        </p:txBody>
      </p:sp>
      <p:sp>
        <p:nvSpPr>
          <p:cNvPr id="58371" name="Rectangle 3"/>
          <p:cNvSpPr txBox="1">
            <a:spLocks noGrp="1" noChangeArrowheads="1"/>
          </p:cNvSpPr>
          <p:nvPr/>
        </p:nvSpPr>
        <p:spPr bwMode="auto">
          <a:xfrm>
            <a:off x="3938079" y="5"/>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27" tIns="46463" rIns="92927" bIns="46463"/>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r>
              <a:rPr lang="en-US" altLang="en-US" sz="1200"/>
              <a:t>2013</a:t>
            </a:r>
          </a:p>
        </p:txBody>
      </p:sp>
      <p:sp>
        <p:nvSpPr>
          <p:cNvPr id="58372" name="Rectangle 6"/>
          <p:cNvSpPr txBox="1">
            <a:spLocks noGrp="1" noChangeArrowheads="1"/>
          </p:cNvSpPr>
          <p:nvPr/>
        </p:nvSpPr>
        <p:spPr bwMode="auto">
          <a:xfrm>
            <a:off x="3" y="8774887"/>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27" tIns="46463" rIns="92927" bIns="46463"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200"/>
              <a:t>2013Schield-MBAA</a:t>
            </a:r>
          </a:p>
        </p:txBody>
      </p:sp>
      <p:sp>
        <p:nvSpPr>
          <p:cNvPr id="58373" name="Rectangle 7"/>
          <p:cNvSpPr txBox="1">
            <a:spLocks noGrp="1" noChangeArrowheads="1"/>
          </p:cNvSpPr>
          <p:nvPr/>
        </p:nvSpPr>
        <p:spPr bwMode="auto">
          <a:xfrm>
            <a:off x="3938079" y="8774887"/>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27" tIns="46463" rIns="92927" bIns="46463"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fld id="{3CF43579-3F69-428B-8E20-5EF4380723E0}" type="slidenum">
              <a:rPr lang="en-US" altLang="en-US" sz="1200"/>
              <a:pPr algn="r">
                <a:lnSpc>
                  <a:spcPct val="100000"/>
                </a:lnSpc>
                <a:spcBef>
                  <a:spcPct val="0"/>
                </a:spcBef>
              </a:pPr>
              <a:t>17</a:t>
            </a:fld>
            <a:endParaRPr lang="en-US" altLang="en-US" sz="1200"/>
          </a:p>
        </p:txBody>
      </p:sp>
      <p:sp>
        <p:nvSpPr>
          <p:cNvPr id="58374" name="Rectangle 2"/>
          <p:cNvSpPr txBox="1">
            <a:spLocks noGrp="1" noChangeArrowheads="1"/>
          </p:cNvSpPr>
          <p:nvPr/>
        </p:nvSpPr>
        <p:spPr bwMode="auto">
          <a:xfrm>
            <a:off x="3" y="5"/>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27" tIns="46463" rIns="92927" bIns="46463"/>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200"/>
              <a:t>Analyzing Numbers in the News</a:t>
            </a:r>
          </a:p>
        </p:txBody>
      </p:sp>
      <p:sp>
        <p:nvSpPr>
          <p:cNvPr id="58375" name="Rectangle 3"/>
          <p:cNvSpPr txBox="1">
            <a:spLocks noGrp="1" noChangeArrowheads="1"/>
          </p:cNvSpPr>
          <p:nvPr/>
        </p:nvSpPr>
        <p:spPr bwMode="auto">
          <a:xfrm>
            <a:off x="3938079" y="5"/>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27" tIns="46463" rIns="92927" bIns="46463"/>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r>
              <a:rPr lang="en-US" altLang="en-US" sz="1200"/>
              <a:t>15 May 2008</a:t>
            </a:r>
          </a:p>
        </p:txBody>
      </p:sp>
      <p:sp>
        <p:nvSpPr>
          <p:cNvPr id="58376" name="Rectangle 6"/>
          <p:cNvSpPr txBox="1">
            <a:spLocks noGrp="1" noChangeArrowheads="1"/>
          </p:cNvSpPr>
          <p:nvPr/>
        </p:nvSpPr>
        <p:spPr bwMode="auto">
          <a:xfrm>
            <a:off x="3" y="8774887"/>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27" tIns="46463" rIns="92927" bIns="46463"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200"/>
              <a:t>2008SchieldNNN6up.pdf</a:t>
            </a:r>
          </a:p>
        </p:txBody>
      </p:sp>
      <p:sp>
        <p:nvSpPr>
          <p:cNvPr id="58377" name="Rectangle 7"/>
          <p:cNvSpPr txBox="1">
            <a:spLocks noGrp="1" noChangeArrowheads="1"/>
          </p:cNvSpPr>
          <p:nvPr/>
        </p:nvSpPr>
        <p:spPr bwMode="auto">
          <a:xfrm>
            <a:off x="3938079" y="8774887"/>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27" tIns="46463" rIns="92927" bIns="46463"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fld id="{9C9A524D-A950-4AD6-B9FD-64383D29C656}" type="slidenum">
              <a:rPr lang="en-US" altLang="en-US" sz="1200"/>
              <a:pPr algn="r">
                <a:lnSpc>
                  <a:spcPct val="100000"/>
                </a:lnSpc>
                <a:spcBef>
                  <a:spcPct val="0"/>
                </a:spcBef>
              </a:pPr>
              <a:t>17</a:t>
            </a:fld>
            <a:endParaRPr lang="en-US" altLang="en-US" sz="1200"/>
          </a:p>
        </p:txBody>
      </p:sp>
      <p:sp>
        <p:nvSpPr>
          <p:cNvPr id="58378" name="Rectangle 2"/>
          <p:cNvSpPr txBox="1">
            <a:spLocks noGrp="1" noChangeArrowheads="1"/>
          </p:cNvSpPr>
          <p:nvPr/>
        </p:nvSpPr>
        <p:spPr bwMode="auto">
          <a:xfrm>
            <a:off x="3" y="5"/>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27" tIns="46463" rIns="92927" bIns="46463"/>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endParaRPr lang="en-US" altLang="en-US" sz="1200"/>
          </a:p>
        </p:txBody>
      </p:sp>
      <p:sp>
        <p:nvSpPr>
          <p:cNvPr id="58379" name="Rectangle 3"/>
          <p:cNvSpPr txBox="1">
            <a:spLocks noGrp="1" noChangeArrowheads="1"/>
          </p:cNvSpPr>
          <p:nvPr/>
        </p:nvSpPr>
        <p:spPr bwMode="auto">
          <a:xfrm>
            <a:off x="3938079" y="5"/>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27" tIns="46463" rIns="92927" bIns="46463"/>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endParaRPr lang="en-US" altLang="en-US" sz="1200"/>
          </a:p>
        </p:txBody>
      </p:sp>
      <p:sp>
        <p:nvSpPr>
          <p:cNvPr id="58380" name="Rectangle 6"/>
          <p:cNvSpPr txBox="1">
            <a:spLocks noGrp="1" noChangeArrowheads="1"/>
          </p:cNvSpPr>
          <p:nvPr/>
        </p:nvSpPr>
        <p:spPr bwMode="auto">
          <a:xfrm>
            <a:off x="3" y="8774887"/>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27" tIns="46463" rIns="92927" bIns="46463"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endParaRPr lang="en-US" altLang="en-US" sz="1200"/>
          </a:p>
        </p:txBody>
      </p:sp>
      <p:sp>
        <p:nvSpPr>
          <p:cNvPr id="58381" name="Rectangle 7"/>
          <p:cNvSpPr txBox="1">
            <a:spLocks noGrp="1" noChangeArrowheads="1"/>
          </p:cNvSpPr>
          <p:nvPr/>
        </p:nvSpPr>
        <p:spPr bwMode="auto">
          <a:xfrm>
            <a:off x="3938079" y="8774887"/>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27" tIns="46463" rIns="92927" bIns="46463"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fld id="{F5A7E7EA-0C1E-4578-8E45-0391BE8F4CD6}" type="slidenum">
              <a:rPr lang="en-US" altLang="en-US" sz="1200"/>
              <a:pPr algn="r">
                <a:lnSpc>
                  <a:spcPct val="100000"/>
                </a:lnSpc>
                <a:spcBef>
                  <a:spcPct val="0"/>
                </a:spcBef>
              </a:pPr>
              <a:t>17</a:t>
            </a:fld>
            <a:endParaRPr lang="en-US" altLang="en-US" sz="1200"/>
          </a:p>
        </p:txBody>
      </p:sp>
      <p:sp>
        <p:nvSpPr>
          <p:cNvPr id="58382" name="Rectangle 2"/>
          <p:cNvSpPr>
            <a:spLocks noGrp="1" noRot="1" noChangeAspect="1" noChangeArrowheads="1" noTextEdit="1"/>
          </p:cNvSpPr>
          <p:nvPr>
            <p:ph type="sldImg"/>
          </p:nvPr>
        </p:nvSpPr>
        <p:spPr>
          <a:xfrm>
            <a:off x="1169988" y="693738"/>
            <a:ext cx="4614862" cy="3462337"/>
          </a:xfrm>
          <a:ln/>
        </p:spPr>
      </p:sp>
      <p:sp>
        <p:nvSpPr>
          <p:cNvPr id="583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700"/>
          </a:p>
        </p:txBody>
      </p:sp>
    </p:spTree>
    <p:extLst>
      <p:ext uri="{BB962C8B-B14F-4D97-AF65-F5344CB8AC3E}">
        <p14:creationId xmlns:p14="http://schemas.microsoft.com/office/powerpoint/2010/main" val="17927084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defRPr sz="1600">
                <a:solidFill>
                  <a:schemeClr val="tx1"/>
                </a:solidFill>
                <a:latin typeface="Times New Roman" panose="02020603050405020304" pitchFamily="18" charset="0"/>
              </a:defRPr>
            </a:lvl1pPr>
            <a:lvl2pPr marL="742950" indent="-285750" defTabSz="965200">
              <a:defRPr sz="1600">
                <a:solidFill>
                  <a:schemeClr val="tx1"/>
                </a:solidFill>
                <a:latin typeface="Times New Roman" panose="02020603050405020304" pitchFamily="18" charset="0"/>
              </a:defRPr>
            </a:lvl2pPr>
            <a:lvl3pPr marL="1143000" indent="-228600" defTabSz="965200">
              <a:defRPr sz="1600">
                <a:solidFill>
                  <a:schemeClr val="tx1"/>
                </a:solidFill>
                <a:latin typeface="Times New Roman" panose="02020603050405020304" pitchFamily="18" charset="0"/>
              </a:defRPr>
            </a:lvl3pPr>
            <a:lvl4pPr marL="1600200" indent="-228600" defTabSz="965200">
              <a:defRPr sz="1600">
                <a:solidFill>
                  <a:schemeClr val="tx1"/>
                </a:solidFill>
                <a:latin typeface="Times New Roman" panose="02020603050405020304" pitchFamily="18" charset="0"/>
              </a:defRPr>
            </a:lvl4pPr>
            <a:lvl5pPr marL="2057400" indent="-228600" defTabSz="965200">
              <a:defRPr sz="1600">
                <a:solidFill>
                  <a:schemeClr val="tx1"/>
                </a:solidFill>
                <a:latin typeface="Times New Roman" panose="02020603050405020304" pitchFamily="18" charset="0"/>
              </a:defRPr>
            </a:lvl5pPr>
            <a:lvl6pPr marL="2514600" indent="-228600" defTabSz="965200" eaLnBrk="0" fontAlgn="base" hangingPunct="0">
              <a:spcBef>
                <a:spcPct val="50000"/>
              </a:spcBef>
              <a:spcAft>
                <a:spcPct val="0"/>
              </a:spcAft>
              <a:defRPr sz="1600">
                <a:solidFill>
                  <a:schemeClr val="tx1"/>
                </a:solidFill>
                <a:latin typeface="Times New Roman" panose="02020603050405020304" pitchFamily="18" charset="0"/>
              </a:defRPr>
            </a:lvl6pPr>
            <a:lvl7pPr marL="2971800" indent="-228600" defTabSz="965200" eaLnBrk="0" fontAlgn="base" hangingPunct="0">
              <a:spcBef>
                <a:spcPct val="50000"/>
              </a:spcBef>
              <a:spcAft>
                <a:spcPct val="0"/>
              </a:spcAft>
              <a:defRPr sz="1600">
                <a:solidFill>
                  <a:schemeClr val="tx1"/>
                </a:solidFill>
                <a:latin typeface="Times New Roman" panose="02020603050405020304" pitchFamily="18" charset="0"/>
              </a:defRPr>
            </a:lvl7pPr>
            <a:lvl8pPr marL="3429000" indent="-228600" defTabSz="965200" eaLnBrk="0" fontAlgn="base" hangingPunct="0">
              <a:spcBef>
                <a:spcPct val="50000"/>
              </a:spcBef>
              <a:spcAft>
                <a:spcPct val="0"/>
              </a:spcAft>
              <a:defRPr sz="1600">
                <a:solidFill>
                  <a:schemeClr val="tx1"/>
                </a:solidFill>
                <a:latin typeface="Times New Roman" panose="02020603050405020304" pitchFamily="18" charset="0"/>
              </a:defRPr>
            </a:lvl8pPr>
            <a:lvl9pPr marL="3886200" indent="-228600" defTabSz="965200" eaLnBrk="0" fontAlgn="base" hangingPunct="0">
              <a:spcBef>
                <a:spcPct val="50000"/>
              </a:spcBef>
              <a:spcAft>
                <a:spcPct val="0"/>
              </a:spcAft>
              <a:defRPr sz="1600">
                <a:solidFill>
                  <a:schemeClr val="tx1"/>
                </a:solidFill>
                <a:latin typeface="Times New Roman" panose="02020603050405020304" pitchFamily="18" charset="0"/>
              </a:defRPr>
            </a:lvl9pPr>
          </a:lstStyle>
          <a:p>
            <a:r>
              <a:rPr lang="en-US" altLang="en-US" sz="1300" smtClean="0"/>
              <a:t>Statistical Literacy for AllTeaching Teachers Statistical Literacy OnlineTeaching Teachers Statistical Literacy OnlineStatistical Literacy Using Odysseys2Sense2008 StatLit Skills Survey</a:t>
            </a:r>
          </a:p>
        </p:txBody>
      </p:sp>
      <p:sp>
        <p:nvSpPr>
          <p:cNvPr id="50179"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defRPr sz="1600">
                <a:solidFill>
                  <a:schemeClr val="tx1"/>
                </a:solidFill>
                <a:latin typeface="Times New Roman" panose="02020603050405020304" pitchFamily="18" charset="0"/>
              </a:defRPr>
            </a:lvl1pPr>
            <a:lvl2pPr marL="742950" indent="-285750" defTabSz="965200">
              <a:defRPr sz="1600">
                <a:solidFill>
                  <a:schemeClr val="tx1"/>
                </a:solidFill>
                <a:latin typeface="Times New Roman" panose="02020603050405020304" pitchFamily="18" charset="0"/>
              </a:defRPr>
            </a:lvl2pPr>
            <a:lvl3pPr marL="1143000" indent="-228600" defTabSz="965200">
              <a:defRPr sz="1600">
                <a:solidFill>
                  <a:schemeClr val="tx1"/>
                </a:solidFill>
                <a:latin typeface="Times New Roman" panose="02020603050405020304" pitchFamily="18" charset="0"/>
              </a:defRPr>
            </a:lvl3pPr>
            <a:lvl4pPr marL="1600200" indent="-228600" defTabSz="965200">
              <a:defRPr sz="1600">
                <a:solidFill>
                  <a:schemeClr val="tx1"/>
                </a:solidFill>
                <a:latin typeface="Times New Roman" panose="02020603050405020304" pitchFamily="18" charset="0"/>
              </a:defRPr>
            </a:lvl4pPr>
            <a:lvl5pPr marL="2057400" indent="-228600" defTabSz="965200">
              <a:defRPr sz="1600">
                <a:solidFill>
                  <a:schemeClr val="tx1"/>
                </a:solidFill>
                <a:latin typeface="Times New Roman" panose="02020603050405020304" pitchFamily="18" charset="0"/>
              </a:defRPr>
            </a:lvl5pPr>
            <a:lvl6pPr marL="2514600" indent="-228600" defTabSz="965200" eaLnBrk="0" fontAlgn="base" hangingPunct="0">
              <a:spcBef>
                <a:spcPct val="50000"/>
              </a:spcBef>
              <a:spcAft>
                <a:spcPct val="0"/>
              </a:spcAft>
              <a:defRPr sz="1600">
                <a:solidFill>
                  <a:schemeClr val="tx1"/>
                </a:solidFill>
                <a:latin typeface="Times New Roman" panose="02020603050405020304" pitchFamily="18" charset="0"/>
              </a:defRPr>
            </a:lvl6pPr>
            <a:lvl7pPr marL="2971800" indent="-228600" defTabSz="965200" eaLnBrk="0" fontAlgn="base" hangingPunct="0">
              <a:spcBef>
                <a:spcPct val="50000"/>
              </a:spcBef>
              <a:spcAft>
                <a:spcPct val="0"/>
              </a:spcAft>
              <a:defRPr sz="1600">
                <a:solidFill>
                  <a:schemeClr val="tx1"/>
                </a:solidFill>
                <a:latin typeface="Times New Roman" panose="02020603050405020304" pitchFamily="18" charset="0"/>
              </a:defRPr>
            </a:lvl7pPr>
            <a:lvl8pPr marL="3429000" indent="-228600" defTabSz="965200" eaLnBrk="0" fontAlgn="base" hangingPunct="0">
              <a:spcBef>
                <a:spcPct val="50000"/>
              </a:spcBef>
              <a:spcAft>
                <a:spcPct val="0"/>
              </a:spcAft>
              <a:defRPr sz="1600">
                <a:solidFill>
                  <a:schemeClr val="tx1"/>
                </a:solidFill>
                <a:latin typeface="Times New Roman" panose="02020603050405020304" pitchFamily="18" charset="0"/>
              </a:defRPr>
            </a:lvl8pPr>
            <a:lvl9pPr marL="3886200" indent="-228600" defTabSz="965200" eaLnBrk="0" fontAlgn="base" hangingPunct="0">
              <a:spcBef>
                <a:spcPct val="50000"/>
              </a:spcBef>
              <a:spcAft>
                <a:spcPct val="0"/>
              </a:spcAft>
              <a:defRPr sz="1600">
                <a:solidFill>
                  <a:schemeClr val="tx1"/>
                </a:solidFill>
                <a:latin typeface="Times New Roman" panose="02020603050405020304" pitchFamily="18" charset="0"/>
              </a:defRPr>
            </a:lvl9pPr>
          </a:lstStyle>
          <a:p>
            <a:r>
              <a:rPr lang="en-US" altLang="en-US" sz="1300" smtClean="0"/>
              <a:t>24 February 201215 October 201115 October 2011Jan 7, 2011Fall 2008</a:t>
            </a:r>
          </a:p>
        </p:txBody>
      </p:sp>
      <p:sp>
        <p:nvSpPr>
          <p:cNvPr id="5018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defRPr sz="1600">
                <a:solidFill>
                  <a:schemeClr val="tx1"/>
                </a:solidFill>
                <a:latin typeface="Times New Roman" panose="02020603050405020304" pitchFamily="18" charset="0"/>
              </a:defRPr>
            </a:lvl1pPr>
            <a:lvl2pPr marL="742950" indent="-285750" defTabSz="965200">
              <a:defRPr sz="1600">
                <a:solidFill>
                  <a:schemeClr val="tx1"/>
                </a:solidFill>
                <a:latin typeface="Times New Roman" panose="02020603050405020304" pitchFamily="18" charset="0"/>
              </a:defRPr>
            </a:lvl2pPr>
            <a:lvl3pPr marL="1143000" indent="-228600" defTabSz="965200">
              <a:defRPr sz="1600">
                <a:solidFill>
                  <a:schemeClr val="tx1"/>
                </a:solidFill>
                <a:latin typeface="Times New Roman" panose="02020603050405020304" pitchFamily="18" charset="0"/>
              </a:defRPr>
            </a:lvl3pPr>
            <a:lvl4pPr marL="1600200" indent="-228600" defTabSz="965200">
              <a:defRPr sz="1600">
                <a:solidFill>
                  <a:schemeClr val="tx1"/>
                </a:solidFill>
                <a:latin typeface="Times New Roman" panose="02020603050405020304" pitchFamily="18" charset="0"/>
              </a:defRPr>
            </a:lvl4pPr>
            <a:lvl5pPr marL="2057400" indent="-228600" defTabSz="965200">
              <a:defRPr sz="1600">
                <a:solidFill>
                  <a:schemeClr val="tx1"/>
                </a:solidFill>
                <a:latin typeface="Times New Roman" panose="02020603050405020304" pitchFamily="18" charset="0"/>
              </a:defRPr>
            </a:lvl5pPr>
            <a:lvl6pPr marL="2514600" indent="-228600" defTabSz="965200" eaLnBrk="0" fontAlgn="base" hangingPunct="0">
              <a:spcBef>
                <a:spcPct val="50000"/>
              </a:spcBef>
              <a:spcAft>
                <a:spcPct val="0"/>
              </a:spcAft>
              <a:defRPr sz="1600">
                <a:solidFill>
                  <a:schemeClr val="tx1"/>
                </a:solidFill>
                <a:latin typeface="Times New Roman" panose="02020603050405020304" pitchFamily="18" charset="0"/>
              </a:defRPr>
            </a:lvl6pPr>
            <a:lvl7pPr marL="2971800" indent="-228600" defTabSz="965200" eaLnBrk="0" fontAlgn="base" hangingPunct="0">
              <a:spcBef>
                <a:spcPct val="50000"/>
              </a:spcBef>
              <a:spcAft>
                <a:spcPct val="0"/>
              </a:spcAft>
              <a:defRPr sz="1600">
                <a:solidFill>
                  <a:schemeClr val="tx1"/>
                </a:solidFill>
                <a:latin typeface="Times New Roman" panose="02020603050405020304" pitchFamily="18" charset="0"/>
              </a:defRPr>
            </a:lvl7pPr>
            <a:lvl8pPr marL="3429000" indent="-228600" defTabSz="965200" eaLnBrk="0" fontAlgn="base" hangingPunct="0">
              <a:spcBef>
                <a:spcPct val="50000"/>
              </a:spcBef>
              <a:spcAft>
                <a:spcPct val="0"/>
              </a:spcAft>
              <a:defRPr sz="1600">
                <a:solidFill>
                  <a:schemeClr val="tx1"/>
                </a:solidFill>
                <a:latin typeface="Times New Roman" panose="02020603050405020304" pitchFamily="18" charset="0"/>
              </a:defRPr>
            </a:lvl8pPr>
            <a:lvl9pPr marL="3886200" indent="-228600" defTabSz="965200" eaLnBrk="0" fontAlgn="base" hangingPunct="0">
              <a:spcBef>
                <a:spcPct val="50000"/>
              </a:spcBef>
              <a:spcAft>
                <a:spcPct val="0"/>
              </a:spcAft>
              <a:defRPr sz="1600">
                <a:solidFill>
                  <a:schemeClr val="tx1"/>
                </a:solidFill>
                <a:latin typeface="Times New Roman" panose="02020603050405020304" pitchFamily="18" charset="0"/>
              </a:defRPr>
            </a:lvl9pPr>
          </a:lstStyle>
          <a:p>
            <a:r>
              <a:rPr lang="en-US" altLang="en-US" sz="1300" smtClean="0"/>
              <a:t>2012Schield-Lehman6up.pdf2011SchieldNNN6up.pdf2011SchieldNNN6up.pdf2011SchieldMAA6up.pdf2008SchieldSkillsSurvey6up.pdf</a:t>
            </a:r>
          </a:p>
        </p:txBody>
      </p:sp>
      <p:sp>
        <p:nvSpPr>
          <p:cNvPr id="501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defRPr sz="1600">
                <a:solidFill>
                  <a:schemeClr val="tx1"/>
                </a:solidFill>
                <a:latin typeface="Times New Roman" panose="02020603050405020304" pitchFamily="18" charset="0"/>
              </a:defRPr>
            </a:lvl1pPr>
            <a:lvl2pPr marL="742950" indent="-285750" defTabSz="965200">
              <a:defRPr sz="1600">
                <a:solidFill>
                  <a:schemeClr val="tx1"/>
                </a:solidFill>
                <a:latin typeface="Times New Roman" panose="02020603050405020304" pitchFamily="18" charset="0"/>
              </a:defRPr>
            </a:lvl2pPr>
            <a:lvl3pPr marL="1143000" indent="-228600" defTabSz="965200">
              <a:defRPr sz="1600">
                <a:solidFill>
                  <a:schemeClr val="tx1"/>
                </a:solidFill>
                <a:latin typeface="Times New Roman" panose="02020603050405020304" pitchFamily="18" charset="0"/>
              </a:defRPr>
            </a:lvl3pPr>
            <a:lvl4pPr marL="1600200" indent="-228600" defTabSz="965200">
              <a:defRPr sz="1600">
                <a:solidFill>
                  <a:schemeClr val="tx1"/>
                </a:solidFill>
                <a:latin typeface="Times New Roman" panose="02020603050405020304" pitchFamily="18" charset="0"/>
              </a:defRPr>
            </a:lvl4pPr>
            <a:lvl5pPr marL="2057400" indent="-228600" defTabSz="965200">
              <a:defRPr sz="1600">
                <a:solidFill>
                  <a:schemeClr val="tx1"/>
                </a:solidFill>
                <a:latin typeface="Times New Roman" panose="02020603050405020304" pitchFamily="18" charset="0"/>
              </a:defRPr>
            </a:lvl5pPr>
            <a:lvl6pPr marL="2514600" indent="-228600" defTabSz="965200" eaLnBrk="0" fontAlgn="base" hangingPunct="0">
              <a:spcBef>
                <a:spcPct val="50000"/>
              </a:spcBef>
              <a:spcAft>
                <a:spcPct val="0"/>
              </a:spcAft>
              <a:defRPr sz="1600">
                <a:solidFill>
                  <a:schemeClr val="tx1"/>
                </a:solidFill>
                <a:latin typeface="Times New Roman" panose="02020603050405020304" pitchFamily="18" charset="0"/>
              </a:defRPr>
            </a:lvl6pPr>
            <a:lvl7pPr marL="2971800" indent="-228600" defTabSz="965200" eaLnBrk="0" fontAlgn="base" hangingPunct="0">
              <a:spcBef>
                <a:spcPct val="50000"/>
              </a:spcBef>
              <a:spcAft>
                <a:spcPct val="0"/>
              </a:spcAft>
              <a:defRPr sz="1600">
                <a:solidFill>
                  <a:schemeClr val="tx1"/>
                </a:solidFill>
                <a:latin typeface="Times New Roman" panose="02020603050405020304" pitchFamily="18" charset="0"/>
              </a:defRPr>
            </a:lvl7pPr>
            <a:lvl8pPr marL="3429000" indent="-228600" defTabSz="965200" eaLnBrk="0" fontAlgn="base" hangingPunct="0">
              <a:spcBef>
                <a:spcPct val="50000"/>
              </a:spcBef>
              <a:spcAft>
                <a:spcPct val="0"/>
              </a:spcAft>
              <a:defRPr sz="1600">
                <a:solidFill>
                  <a:schemeClr val="tx1"/>
                </a:solidFill>
                <a:latin typeface="Times New Roman" panose="02020603050405020304" pitchFamily="18" charset="0"/>
              </a:defRPr>
            </a:lvl8pPr>
            <a:lvl9pPr marL="3886200" indent="-228600" defTabSz="965200" eaLnBrk="0" fontAlgn="base" hangingPunct="0">
              <a:spcBef>
                <a:spcPct val="50000"/>
              </a:spcBef>
              <a:spcAft>
                <a:spcPct val="0"/>
              </a:spcAft>
              <a:defRPr sz="1600">
                <a:solidFill>
                  <a:schemeClr val="tx1"/>
                </a:solidFill>
                <a:latin typeface="Times New Roman" panose="02020603050405020304" pitchFamily="18" charset="0"/>
              </a:defRPr>
            </a:lvl9pPr>
          </a:lstStyle>
          <a:p>
            <a:fld id="{797C8942-6900-4F8E-8D6D-206D1F569F62}" type="slidenum">
              <a:rPr lang="en-US" altLang="en-US" sz="1300"/>
              <a:pPr/>
              <a:t>18</a:t>
            </a:fld>
            <a:endParaRPr lang="en-US" altLang="en-US" sz="1300"/>
          </a:p>
        </p:txBody>
      </p:sp>
      <p:sp>
        <p:nvSpPr>
          <p:cNvPr id="50182" name="Rectangle 2"/>
          <p:cNvSpPr>
            <a:spLocks noGrp="1" noRot="1" noChangeAspect="1" noChangeArrowheads="1" noTextEdit="1"/>
          </p:cNvSpPr>
          <p:nvPr>
            <p:ph type="sldImg"/>
          </p:nvPr>
        </p:nvSpPr>
        <p:spPr>
          <a:xfrm>
            <a:off x="2212975" y="720725"/>
            <a:ext cx="3070225" cy="2303463"/>
          </a:xfrm>
          <a:ln/>
        </p:spPr>
      </p:sp>
      <p:sp>
        <p:nvSpPr>
          <p:cNvPr id="50183" name="Rectangle 3"/>
          <p:cNvSpPr>
            <a:spLocks noGrp="1" noChangeArrowheads="1"/>
          </p:cNvSpPr>
          <p:nvPr>
            <p:ph type="body" idx="1"/>
          </p:nvPr>
        </p:nvSpPr>
        <p:spPr>
          <a:xfrm>
            <a:off x="217488" y="3051175"/>
            <a:ext cx="7097712" cy="59896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26726159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defRPr sz="1600">
                <a:solidFill>
                  <a:schemeClr val="tx1"/>
                </a:solidFill>
                <a:latin typeface="Times New Roman" panose="02020603050405020304" pitchFamily="18" charset="0"/>
              </a:defRPr>
            </a:lvl1pPr>
            <a:lvl2pPr marL="742950" indent="-285750" defTabSz="965200">
              <a:defRPr sz="1600">
                <a:solidFill>
                  <a:schemeClr val="tx1"/>
                </a:solidFill>
                <a:latin typeface="Times New Roman" panose="02020603050405020304" pitchFamily="18" charset="0"/>
              </a:defRPr>
            </a:lvl2pPr>
            <a:lvl3pPr marL="1143000" indent="-228600" defTabSz="965200">
              <a:defRPr sz="1600">
                <a:solidFill>
                  <a:schemeClr val="tx1"/>
                </a:solidFill>
                <a:latin typeface="Times New Roman" panose="02020603050405020304" pitchFamily="18" charset="0"/>
              </a:defRPr>
            </a:lvl3pPr>
            <a:lvl4pPr marL="1600200" indent="-228600" defTabSz="965200">
              <a:defRPr sz="1600">
                <a:solidFill>
                  <a:schemeClr val="tx1"/>
                </a:solidFill>
                <a:latin typeface="Times New Roman" panose="02020603050405020304" pitchFamily="18" charset="0"/>
              </a:defRPr>
            </a:lvl4pPr>
            <a:lvl5pPr marL="2057400" indent="-228600" defTabSz="965200">
              <a:defRPr sz="1600">
                <a:solidFill>
                  <a:schemeClr val="tx1"/>
                </a:solidFill>
                <a:latin typeface="Times New Roman" panose="02020603050405020304" pitchFamily="18" charset="0"/>
              </a:defRPr>
            </a:lvl5pPr>
            <a:lvl6pPr marL="2514600" indent="-228600" defTabSz="965200" eaLnBrk="0" fontAlgn="base" hangingPunct="0">
              <a:spcBef>
                <a:spcPct val="50000"/>
              </a:spcBef>
              <a:spcAft>
                <a:spcPct val="0"/>
              </a:spcAft>
              <a:defRPr sz="1600">
                <a:solidFill>
                  <a:schemeClr val="tx1"/>
                </a:solidFill>
                <a:latin typeface="Times New Roman" panose="02020603050405020304" pitchFamily="18" charset="0"/>
              </a:defRPr>
            </a:lvl6pPr>
            <a:lvl7pPr marL="2971800" indent="-228600" defTabSz="965200" eaLnBrk="0" fontAlgn="base" hangingPunct="0">
              <a:spcBef>
                <a:spcPct val="50000"/>
              </a:spcBef>
              <a:spcAft>
                <a:spcPct val="0"/>
              </a:spcAft>
              <a:defRPr sz="1600">
                <a:solidFill>
                  <a:schemeClr val="tx1"/>
                </a:solidFill>
                <a:latin typeface="Times New Roman" panose="02020603050405020304" pitchFamily="18" charset="0"/>
              </a:defRPr>
            </a:lvl7pPr>
            <a:lvl8pPr marL="3429000" indent="-228600" defTabSz="965200" eaLnBrk="0" fontAlgn="base" hangingPunct="0">
              <a:spcBef>
                <a:spcPct val="50000"/>
              </a:spcBef>
              <a:spcAft>
                <a:spcPct val="0"/>
              </a:spcAft>
              <a:defRPr sz="1600">
                <a:solidFill>
                  <a:schemeClr val="tx1"/>
                </a:solidFill>
                <a:latin typeface="Times New Roman" panose="02020603050405020304" pitchFamily="18" charset="0"/>
              </a:defRPr>
            </a:lvl8pPr>
            <a:lvl9pPr marL="3886200" indent="-228600" defTabSz="965200" eaLnBrk="0" fontAlgn="base" hangingPunct="0">
              <a:spcBef>
                <a:spcPct val="50000"/>
              </a:spcBef>
              <a:spcAft>
                <a:spcPct val="0"/>
              </a:spcAft>
              <a:defRPr sz="1600">
                <a:solidFill>
                  <a:schemeClr val="tx1"/>
                </a:solidFill>
                <a:latin typeface="Times New Roman" panose="02020603050405020304" pitchFamily="18" charset="0"/>
              </a:defRPr>
            </a:lvl9pPr>
          </a:lstStyle>
          <a:p>
            <a:r>
              <a:rPr lang="en-US" altLang="en-US" sz="1300" smtClean="0"/>
              <a:t>Statistical Literacy for AllTeaching Teachers Statistical Literacy OnlineTeaching Teachers Statistical Literacy OnlineStatistical Literacy Using Odysseys2Sense2008 StatLit Skills Survey</a:t>
            </a:r>
          </a:p>
        </p:txBody>
      </p:sp>
      <p:sp>
        <p:nvSpPr>
          <p:cNvPr id="5120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defRPr sz="1600">
                <a:solidFill>
                  <a:schemeClr val="tx1"/>
                </a:solidFill>
                <a:latin typeface="Times New Roman" panose="02020603050405020304" pitchFamily="18" charset="0"/>
              </a:defRPr>
            </a:lvl1pPr>
            <a:lvl2pPr marL="742950" indent="-285750" defTabSz="965200">
              <a:defRPr sz="1600">
                <a:solidFill>
                  <a:schemeClr val="tx1"/>
                </a:solidFill>
                <a:latin typeface="Times New Roman" panose="02020603050405020304" pitchFamily="18" charset="0"/>
              </a:defRPr>
            </a:lvl2pPr>
            <a:lvl3pPr marL="1143000" indent="-228600" defTabSz="965200">
              <a:defRPr sz="1600">
                <a:solidFill>
                  <a:schemeClr val="tx1"/>
                </a:solidFill>
                <a:latin typeface="Times New Roman" panose="02020603050405020304" pitchFamily="18" charset="0"/>
              </a:defRPr>
            </a:lvl3pPr>
            <a:lvl4pPr marL="1600200" indent="-228600" defTabSz="965200">
              <a:defRPr sz="1600">
                <a:solidFill>
                  <a:schemeClr val="tx1"/>
                </a:solidFill>
                <a:latin typeface="Times New Roman" panose="02020603050405020304" pitchFamily="18" charset="0"/>
              </a:defRPr>
            </a:lvl4pPr>
            <a:lvl5pPr marL="2057400" indent="-228600" defTabSz="965200">
              <a:defRPr sz="1600">
                <a:solidFill>
                  <a:schemeClr val="tx1"/>
                </a:solidFill>
                <a:latin typeface="Times New Roman" panose="02020603050405020304" pitchFamily="18" charset="0"/>
              </a:defRPr>
            </a:lvl5pPr>
            <a:lvl6pPr marL="2514600" indent="-228600" defTabSz="965200" eaLnBrk="0" fontAlgn="base" hangingPunct="0">
              <a:spcBef>
                <a:spcPct val="50000"/>
              </a:spcBef>
              <a:spcAft>
                <a:spcPct val="0"/>
              </a:spcAft>
              <a:defRPr sz="1600">
                <a:solidFill>
                  <a:schemeClr val="tx1"/>
                </a:solidFill>
                <a:latin typeface="Times New Roman" panose="02020603050405020304" pitchFamily="18" charset="0"/>
              </a:defRPr>
            </a:lvl6pPr>
            <a:lvl7pPr marL="2971800" indent="-228600" defTabSz="965200" eaLnBrk="0" fontAlgn="base" hangingPunct="0">
              <a:spcBef>
                <a:spcPct val="50000"/>
              </a:spcBef>
              <a:spcAft>
                <a:spcPct val="0"/>
              </a:spcAft>
              <a:defRPr sz="1600">
                <a:solidFill>
                  <a:schemeClr val="tx1"/>
                </a:solidFill>
                <a:latin typeface="Times New Roman" panose="02020603050405020304" pitchFamily="18" charset="0"/>
              </a:defRPr>
            </a:lvl7pPr>
            <a:lvl8pPr marL="3429000" indent="-228600" defTabSz="965200" eaLnBrk="0" fontAlgn="base" hangingPunct="0">
              <a:spcBef>
                <a:spcPct val="50000"/>
              </a:spcBef>
              <a:spcAft>
                <a:spcPct val="0"/>
              </a:spcAft>
              <a:defRPr sz="1600">
                <a:solidFill>
                  <a:schemeClr val="tx1"/>
                </a:solidFill>
                <a:latin typeface="Times New Roman" panose="02020603050405020304" pitchFamily="18" charset="0"/>
              </a:defRPr>
            </a:lvl8pPr>
            <a:lvl9pPr marL="3886200" indent="-228600" defTabSz="965200" eaLnBrk="0" fontAlgn="base" hangingPunct="0">
              <a:spcBef>
                <a:spcPct val="50000"/>
              </a:spcBef>
              <a:spcAft>
                <a:spcPct val="0"/>
              </a:spcAft>
              <a:defRPr sz="1600">
                <a:solidFill>
                  <a:schemeClr val="tx1"/>
                </a:solidFill>
                <a:latin typeface="Times New Roman" panose="02020603050405020304" pitchFamily="18" charset="0"/>
              </a:defRPr>
            </a:lvl9pPr>
          </a:lstStyle>
          <a:p>
            <a:r>
              <a:rPr lang="en-US" altLang="en-US" sz="1300" smtClean="0"/>
              <a:t>24 February 201215 October 201115 October 2011Jan 7, 2011Fall 2008</a:t>
            </a:r>
          </a:p>
        </p:txBody>
      </p:sp>
      <p:sp>
        <p:nvSpPr>
          <p:cNvPr id="5120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defRPr sz="1600">
                <a:solidFill>
                  <a:schemeClr val="tx1"/>
                </a:solidFill>
                <a:latin typeface="Times New Roman" panose="02020603050405020304" pitchFamily="18" charset="0"/>
              </a:defRPr>
            </a:lvl1pPr>
            <a:lvl2pPr marL="742950" indent="-285750" defTabSz="965200">
              <a:defRPr sz="1600">
                <a:solidFill>
                  <a:schemeClr val="tx1"/>
                </a:solidFill>
                <a:latin typeface="Times New Roman" panose="02020603050405020304" pitchFamily="18" charset="0"/>
              </a:defRPr>
            </a:lvl2pPr>
            <a:lvl3pPr marL="1143000" indent="-228600" defTabSz="965200">
              <a:defRPr sz="1600">
                <a:solidFill>
                  <a:schemeClr val="tx1"/>
                </a:solidFill>
                <a:latin typeface="Times New Roman" panose="02020603050405020304" pitchFamily="18" charset="0"/>
              </a:defRPr>
            </a:lvl3pPr>
            <a:lvl4pPr marL="1600200" indent="-228600" defTabSz="965200">
              <a:defRPr sz="1600">
                <a:solidFill>
                  <a:schemeClr val="tx1"/>
                </a:solidFill>
                <a:latin typeface="Times New Roman" panose="02020603050405020304" pitchFamily="18" charset="0"/>
              </a:defRPr>
            </a:lvl4pPr>
            <a:lvl5pPr marL="2057400" indent="-228600" defTabSz="965200">
              <a:defRPr sz="1600">
                <a:solidFill>
                  <a:schemeClr val="tx1"/>
                </a:solidFill>
                <a:latin typeface="Times New Roman" panose="02020603050405020304" pitchFamily="18" charset="0"/>
              </a:defRPr>
            </a:lvl5pPr>
            <a:lvl6pPr marL="2514600" indent="-228600" defTabSz="965200" eaLnBrk="0" fontAlgn="base" hangingPunct="0">
              <a:spcBef>
                <a:spcPct val="50000"/>
              </a:spcBef>
              <a:spcAft>
                <a:spcPct val="0"/>
              </a:spcAft>
              <a:defRPr sz="1600">
                <a:solidFill>
                  <a:schemeClr val="tx1"/>
                </a:solidFill>
                <a:latin typeface="Times New Roman" panose="02020603050405020304" pitchFamily="18" charset="0"/>
              </a:defRPr>
            </a:lvl6pPr>
            <a:lvl7pPr marL="2971800" indent="-228600" defTabSz="965200" eaLnBrk="0" fontAlgn="base" hangingPunct="0">
              <a:spcBef>
                <a:spcPct val="50000"/>
              </a:spcBef>
              <a:spcAft>
                <a:spcPct val="0"/>
              </a:spcAft>
              <a:defRPr sz="1600">
                <a:solidFill>
                  <a:schemeClr val="tx1"/>
                </a:solidFill>
                <a:latin typeface="Times New Roman" panose="02020603050405020304" pitchFamily="18" charset="0"/>
              </a:defRPr>
            </a:lvl7pPr>
            <a:lvl8pPr marL="3429000" indent="-228600" defTabSz="965200" eaLnBrk="0" fontAlgn="base" hangingPunct="0">
              <a:spcBef>
                <a:spcPct val="50000"/>
              </a:spcBef>
              <a:spcAft>
                <a:spcPct val="0"/>
              </a:spcAft>
              <a:defRPr sz="1600">
                <a:solidFill>
                  <a:schemeClr val="tx1"/>
                </a:solidFill>
                <a:latin typeface="Times New Roman" panose="02020603050405020304" pitchFamily="18" charset="0"/>
              </a:defRPr>
            </a:lvl8pPr>
            <a:lvl9pPr marL="3886200" indent="-228600" defTabSz="965200" eaLnBrk="0" fontAlgn="base" hangingPunct="0">
              <a:spcBef>
                <a:spcPct val="50000"/>
              </a:spcBef>
              <a:spcAft>
                <a:spcPct val="0"/>
              </a:spcAft>
              <a:defRPr sz="1600">
                <a:solidFill>
                  <a:schemeClr val="tx1"/>
                </a:solidFill>
                <a:latin typeface="Times New Roman" panose="02020603050405020304" pitchFamily="18" charset="0"/>
              </a:defRPr>
            </a:lvl9pPr>
          </a:lstStyle>
          <a:p>
            <a:r>
              <a:rPr lang="en-US" altLang="en-US" sz="1300" smtClean="0"/>
              <a:t>2012Schield-Lehman6up.pdf2011SchieldNNN6up.pdf2011SchieldNNN6up.pdf2011SchieldMAA6up.pdf2008SchieldSkillsSurvey6up.pdf</a:t>
            </a:r>
          </a:p>
        </p:txBody>
      </p:sp>
      <p:sp>
        <p:nvSpPr>
          <p:cNvPr id="512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defRPr sz="1600">
                <a:solidFill>
                  <a:schemeClr val="tx1"/>
                </a:solidFill>
                <a:latin typeface="Times New Roman" panose="02020603050405020304" pitchFamily="18" charset="0"/>
              </a:defRPr>
            </a:lvl1pPr>
            <a:lvl2pPr marL="742950" indent="-285750" defTabSz="965200">
              <a:defRPr sz="1600">
                <a:solidFill>
                  <a:schemeClr val="tx1"/>
                </a:solidFill>
                <a:latin typeface="Times New Roman" panose="02020603050405020304" pitchFamily="18" charset="0"/>
              </a:defRPr>
            </a:lvl2pPr>
            <a:lvl3pPr marL="1143000" indent="-228600" defTabSz="965200">
              <a:defRPr sz="1600">
                <a:solidFill>
                  <a:schemeClr val="tx1"/>
                </a:solidFill>
                <a:latin typeface="Times New Roman" panose="02020603050405020304" pitchFamily="18" charset="0"/>
              </a:defRPr>
            </a:lvl3pPr>
            <a:lvl4pPr marL="1600200" indent="-228600" defTabSz="965200">
              <a:defRPr sz="1600">
                <a:solidFill>
                  <a:schemeClr val="tx1"/>
                </a:solidFill>
                <a:latin typeface="Times New Roman" panose="02020603050405020304" pitchFamily="18" charset="0"/>
              </a:defRPr>
            </a:lvl4pPr>
            <a:lvl5pPr marL="2057400" indent="-228600" defTabSz="965200">
              <a:defRPr sz="1600">
                <a:solidFill>
                  <a:schemeClr val="tx1"/>
                </a:solidFill>
                <a:latin typeface="Times New Roman" panose="02020603050405020304" pitchFamily="18" charset="0"/>
              </a:defRPr>
            </a:lvl5pPr>
            <a:lvl6pPr marL="2514600" indent="-228600" defTabSz="965200" eaLnBrk="0" fontAlgn="base" hangingPunct="0">
              <a:spcBef>
                <a:spcPct val="50000"/>
              </a:spcBef>
              <a:spcAft>
                <a:spcPct val="0"/>
              </a:spcAft>
              <a:defRPr sz="1600">
                <a:solidFill>
                  <a:schemeClr val="tx1"/>
                </a:solidFill>
                <a:latin typeface="Times New Roman" panose="02020603050405020304" pitchFamily="18" charset="0"/>
              </a:defRPr>
            </a:lvl6pPr>
            <a:lvl7pPr marL="2971800" indent="-228600" defTabSz="965200" eaLnBrk="0" fontAlgn="base" hangingPunct="0">
              <a:spcBef>
                <a:spcPct val="50000"/>
              </a:spcBef>
              <a:spcAft>
                <a:spcPct val="0"/>
              </a:spcAft>
              <a:defRPr sz="1600">
                <a:solidFill>
                  <a:schemeClr val="tx1"/>
                </a:solidFill>
                <a:latin typeface="Times New Roman" panose="02020603050405020304" pitchFamily="18" charset="0"/>
              </a:defRPr>
            </a:lvl7pPr>
            <a:lvl8pPr marL="3429000" indent="-228600" defTabSz="965200" eaLnBrk="0" fontAlgn="base" hangingPunct="0">
              <a:spcBef>
                <a:spcPct val="50000"/>
              </a:spcBef>
              <a:spcAft>
                <a:spcPct val="0"/>
              </a:spcAft>
              <a:defRPr sz="1600">
                <a:solidFill>
                  <a:schemeClr val="tx1"/>
                </a:solidFill>
                <a:latin typeface="Times New Roman" panose="02020603050405020304" pitchFamily="18" charset="0"/>
              </a:defRPr>
            </a:lvl8pPr>
            <a:lvl9pPr marL="3886200" indent="-228600" defTabSz="965200" eaLnBrk="0" fontAlgn="base" hangingPunct="0">
              <a:spcBef>
                <a:spcPct val="50000"/>
              </a:spcBef>
              <a:spcAft>
                <a:spcPct val="0"/>
              </a:spcAft>
              <a:defRPr sz="1600">
                <a:solidFill>
                  <a:schemeClr val="tx1"/>
                </a:solidFill>
                <a:latin typeface="Times New Roman" panose="02020603050405020304" pitchFamily="18" charset="0"/>
              </a:defRPr>
            </a:lvl9pPr>
          </a:lstStyle>
          <a:p>
            <a:fld id="{9AC5E9B6-8C1E-4379-9C3A-4CA5B7EE94E1}" type="slidenum">
              <a:rPr lang="en-US" altLang="en-US" sz="1300"/>
              <a:pPr/>
              <a:t>19</a:t>
            </a:fld>
            <a:endParaRPr lang="en-US" altLang="en-US" sz="1300"/>
          </a:p>
        </p:txBody>
      </p:sp>
      <p:sp>
        <p:nvSpPr>
          <p:cNvPr id="51206" name="Rectangle 2"/>
          <p:cNvSpPr>
            <a:spLocks noGrp="1" noRot="1" noChangeAspect="1" noChangeArrowheads="1" noTextEdit="1"/>
          </p:cNvSpPr>
          <p:nvPr>
            <p:ph type="sldImg"/>
          </p:nvPr>
        </p:nvSpPr>
        <p:spPr>
          <a:xfrm>
            <a:off x="2212975" y="720725"/>
            <a:ext cx="3070225" cy="2303463"/>
          </a:xfrm>
          <a:ln/>
        </p:spPr>
      </p:sp>
      <p:sp>
        <p:nvSpPr>
          <p:cNvPr id="51207" name="Rectangle 3"/>
          <p:cNvSpPr>
            <a:spLocks noGrp="1" noChangeArrowheads="1"/>
          </p:cNvSpPr>
          <p:nvPr>
            <p:ph type="body" idx="1"/>
          </p:nvPr>
        </p:nvSpPr>
        <p:spPr>
          <a:xfrm>
            <a:off x="217488" y="3051175"/>
            <a:ext cx="7097712" cy="59896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1082209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p:cNvSpPr>
            <a:spLocks noGrp="1" noChangeArrowheads="1"/>
          </p:cNvSpPr>
          <p:nvPr>
            <p:ph type="hdr" sz="quarter"/>
          </p:nvPr>
        </p:nvSpPr>
        <p:spPr>
          <a:ln/>
        </p:spPr>
        <p:txBody>
          <a:bodyPr/>
          <a:lstStyle/>
          <a:p>
            <a:r>
              <a:rPr lang="en-US" altLang="en-US"/>
              <a:t>Statistical Literacy for ManagersStatLit for Managers</a:t>
            </a:r>
          </a:p>
        </p:txBody>
      </p:sp>
      <p:sp>
        <p:nvSpPr>
          <p:cNvPr id="17" name="Rectangle 3"/>
          <p:cNvSpPr>
            <a:spLocks noGrp="1" noChangeArrowheads="1"/>
          </p:cNvSpPr>
          <p:nvPr>
            <p:ph type="dt" idx="1"/>
          </p:nvPr>
        </p:nvSpPr>
        <p:spPr>
          <a:ln/>
        </p:spPr>
        <p:txBody>
          <a:bodyPr/>
          <a:lstStyle/>
          <a:p>
            <a:r>
              <a:rPr lang="en-US" altLang="en-US"/>
              <a:t>1 March 20132013</a:t>
            </a:r>
          </a:p>
        </p:txBody>
      </p:sp>
      <p:sp>
        <p:nvSpPr>
          <p:cNvPr id="18" name="Rectangle 6"/>
          <p:cNvSpPr>
            <a:spLocks noGrp="1" noChangeArrowheads="1"/>
          </p:cNvSpPr>
          <p:nvPr>
            <p:ph type="ftr" sz="quarter" idx="4"/>
          </p:nvPr>
        </p:nvSpPr>
        <p:spPr>
          <a:ln/>
        </p:spPr>
        <p:txBody>
          <a:bodyPr/>
          <a:lstStyle/>
          <a:p>
            <a:r>
              <a:rPr lang="en-US" altLang="en-US"/>
              <a:t>www.StatLit.org/pdf/2013-Schield-MBAA-6up.pdf2013Schield-MBAA</a:t>
            </a:r>
          </a:p>
        </p:txBody>
      </p:sp>
      <p:sp>
        <p:nvSpPr>
          <p:cNvPr id="19" name="Rectangle 7"/>
          <p:cNvSpPr>
            <a:spLocks noGrp="1" noChangeArrowheads="1"/>
          </p:cNvSpPr>
          <p:nvPr>
            <p:ph type="sldNum" sz="quarter" idx="5"/>
          </p:nvPr>
        </p:nvSpPr>
        <p:spPr>
          <a:ln/>
        </p:spPr>
        <p:txBody>
          <a:bodyPr/>
          <a:lstStyle/>
          <a:p>
            <a:fld id="{D988D78D-5974-43E7-BB74-CAE453079FAC}" type="slidenum">
              <a:rPr lang="en-US" altLang="en-US"/>
              <a:pPr/>
              <a:t>2</a:t>
            </a:fld>
            <a:endParaRPr lang="en-US" altLang="en-US"/>
          </a:p>
        </p:txBody>
      </p:sp>
      <p:sp>
        <p:nvSpPr>
          <p:cNvPr id="53250" name="Rectangle 2"/>
          <p:cNvSpPr txBox="1">
            <a:spLocks noGrp="1" noChangeArrowheads="1"/>
          </p:cNvSpPr>
          <p:nvPr/>
        </p:nvSpPr>
        <p:spPr bwMode="auto">
          <a:xfrm>
            <a:off x="4" y="7"/>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16" tIns="46457" rIns="92916" bIns="46457"/>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200"/>
              <a:t>StatLit for Managers</a:t>
            </a:r>
          </a:p>
        </p:txBody>
      </p:sp>
      <p:sp>
        <p:nvSpPr>
          <p:cNvPr id="53251" name="Rectangle 3"/>
          <p:cNvSpPr txBox="1">
            <a:spLocks noGrp="1" noChangeArrowheads="1"/>
          </p:cNvSpPr>
          <p:nvPr/>
        </p:nvSpPr>
        <p:spPr bwMode="auto">
          <a:xfrm>
            <a:off x="3938081" y="7"/>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16" tIns="46457" rIns="92916" bIns="46457"/>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r>
              <a:rPr lang="en-US" altLang="en-US" sz="1200"/>
              <a:t>2013</a:t>
            </a:r>
          </a:p>
        </p:txBody>
      </p:sp>
      <p:sp>
        <p:nvSpPr>
          <p:cNvPr id="53252" name="Rectangle 6"/>
          <p:cNvSpPr txBox="1">
            <a:spLocks noGrp="1" noChangeArrowheads="1"/>
          </p:cNvSpPr>
          <p:nvPr/>
        </p:nvSpPr>
        <p:spPr bwMode="auto">
          <a:xfrm>
            <a:off x="4" y="8774889"/>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16" tIns="46457" rIns="92916" bIns="46457"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200"/>
              <a:t>2013Schield-MBAA</a:t>
            </a:r>
          </a:p>
        </p:txBody>
      </p:sp>
      <p:sp>
        <p:nvSpPr>
          <p:cNvPr id="53253" name="Rectangle 7"/>
          <p:cNvSpPr txBox="1">
            <a:spLocks noGrp="1" noChangeArrowheads="1"/>
          </p:cNvSpPr>
          <p:nvPr/>
        </p:nvSpPr>
        <p:spPr bwMode="auto">
          <a:xfrm>
            <a:off x="3938081" y="8774889"/>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16" tIns="46457" rIns="92916" bIns="46457"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fld id="{91ACC686-3D74-448B-9EFE-BCAE24CE23BD}" type="slidenum">
              <a:rPr lang="en-US" altLang="en-US" sz="1200"/>
              <a:pPr algn="r">
                <a:lnSpc>
                  <a:spcPct val="100000"/>
                </a:lnSpc>
                <a:spcBef>
                  <a:spcPct val="0"/>
                </a:spcBef>
              </a:pPr>
              <a:t>2</a:t>
            </a:fld>
            <a:endParaRPr lang="en-US" altLang="en-US" sz="1200"/>
          </a:p>
        </p:txBody>
      </p:sp>
      <p:sp>
        <p:nvSpPr>
          <p:cNvPr id="53254" name="Rectangle 2"/>
          <p:cNvSpPr txBox="1">
            <a:spLocks noGrp="1" noChangeArrowheads="1"/>
          </p:cNvSpPr>
          <p:nvPr/>
        </p:nvSpPr>
        <p:spPr bwMode="auto">
          <a:xfrm>
            <a:off x="4" y="7"/>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16" tIns="46457" rIns="92916" bIns="46457"/>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200"/>
              <a:t>Analyzing Numbers in the News</a:t>
            </a:r>
          </a:p>
        </p:txBody>
      </p:sp>
      <p:sp>
        <p:nvSpPr>
          <p:cNvPr id="53255" name="Rectangle 3"/>
          <p:cNvSpPr txBox="1">
            <a:spLocks noGrp="1" noChangeArrowheads="1"/>
          </p:cNvSpPr>
          <p:nvPr/>
        </p:nvSpPr>
        <p:spPr bwMode="auto">
          <a:xfrm>
            <a:off x="3938081" y="7"/>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16" tIns="46457" rIns="92916" bIns="46457"/>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r>
              <a:rPr lang="en-US" altLang="en-US" sz="1200"/>
              <a:t>15 May 2008</a:t>
            </a:r>
          </a:p>
        </p:txBody>
      </p:sp>
      <p:sp>
        <p:nvSpPr>
          <p:cNvPr id="53256" name="Rectangle 6"/>
          <p:cNvSpPr txBox="1">
            <a:spLocks noGrp="1" noChangeArrowheads="1"/>
          </p:cNvSpPr>
          <p:nvPr/>
        </p:nvSpPr>
        <p:spPr bwMode="auto">
          <a:xfrm>
            <a:off x="4" y="8774889"/>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16" tIns="46457" rIns="92916" bIns="46457"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200"/>
              <a:t>2008SchieldNNN6up.pdf</a:t>
            </a:r>
          </a:p>
        </p:txBody>
      </p:sp>
      <p:sp>
        <p:nvSpPr>
          <p:cNvPr id="53257" name="Rectangle 7"/>
          <p:cNvSpPr txBox="1">
            <a:spLocks noGrp="1" noChangeArrowheads="1"/>
          </p:cNvSpPr>
          <p:nvPr/>
        </p:nvSpPr>
        <p:spPr bwMode="auto">
          <a:xfrm>
            <a:off x="3938081" y="8774889"/>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16" tIns="46457" rIns="92916" bIns="46457"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fld id="{A98DA9E7-7315-4672-9781-D272DA2266C7}" type="slidenum">
              <a:rPr lang="en-US" altLang="en-US" sz="1200"/>
              <a:pPr algn="r">
                <a:lnSpc>
                  <a:spcPct val="100000"/>
                </a:lnSpc>
                <a:spcBef>
                  <a:spcPct val="0"/>
                </a:spcBef>
              </a:pPr>
              <a:t>2</a:t>
            </a:fld>
            <a:endParaRPr lang="en-US" altLang="en-US" sz="1200"/>
          </a:p>
        </p:txBody>
      </p:sp>
      <p:sp>
        <p:nvSpPr>
          <p:cNvPr id="53258" name="Rectangle 2"/>
          <p:cNvSpPr txBox="1">
            <a:spLocks noGrp="1" noChangeArrowheads="1"/>
          </p:cNvSpPr>
          <p:nvPr/>
        </p:nvSpPr>
        <p:spPr bwMode="auto">
          <a:xfrm>
            <a:off x="12068" y="7"/>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16" tIns="46457" rIns="92916" bIns="46457"/>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endParaRPr lang="en-US" altLang="en-US" sz="1200"/>
          </a:p>
        </p:txBody>
      </p:sp>
      <p:sp>
        <p:nvSpPr>
          <p:cNvPr id="53259" name="Rectangle 3"/>
          <p:cNvSpPr txBox="1">
            <a:spLocks noGrp="1" noChangeArrowheads="1"/>
          </p:cNvSpPr>
          <p:nvPr/>
        </p:nvSpPr>
        <p:spPr bwMode="auto">
          <a:xfrm>
            <a:off x="3938081" y="7"/>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16" tIns="46457" rIns="92916" bIns="46457"/>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endParaRPr lang="en-US" altLang="en-US" sz="1200"/>
          </a:p>
        </p:txBody>
      </p:sp>
      <p:sp>
        <p:nvSpPr>
          <p:cNvPr id="53260" name="Rectangle 6"/>
          <p:cNvSpPr txBox="1">
            <a:spLocks noGrp="1" noChangeArrowheads="1"/>
          </p:cNvSpPr>
          <p:nvPr/>
        </p:nvSpPr>
        <p:spPr bwMode="auto">
          <a:xfrm>
            <a:off x="4" y="8774889"/>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16" tIns="46457" rIns="92916" bIns="46457"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endParaRPr lang="en-US" altLang="en-US" sz="1200"/>
          </a:p>
        </p:txBody>
      </p:sp>
      <p:sp>
        <p:nvSpPr>
          <p:cNvPr id="53261" name="Rectangle 7"/>
          <p:cNvSpPr txBox="1">
            <a:spLocks noGrp="1" noChangeArrowheads="1"/>
          </p:cNvSpPr>
          <p:nvPr/>
        </p:nvSpPr>
        <p:spPr bwMode="auto">
          <a:xfrm>
            <a:off x="3938081" y="8774889"/>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16" tIns="46457" rIns="92916" bIns="46457"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fld id="{09EB9BEE-2A39-45D5-AA60-43A782725BF9}" type="slidenum">
              <a:rPr lang="en-US" altLang="en-US" sz="1200"/>
              <a:pPr algn="r">
                <a:lnSpc>
                  <a:spcPct val="100000"/>
                </a:lnSpc>
                <a:spcBef>
                  <a:spcPct val="0"/>
                </a:spcBef>
              </a:pPr>
              <a:t>2</a:t>
            </a:fld>
            <a:endParaRPr lang="en-US" altLang="en-US" sz="1200"/>
          </a:p>
        </p:txBody>
      </p:sp>
      <p:sp>
        <p:nvSpPr>
          <p:cNvPr id="53262" name="Rectangle 2"/>
          <p:cNvSpPr>
            <a:spLocks noGrp="1" noRot="1" noChangeAspect="1" noChangeArrowheads="1" noTextEdit="1"/>
          </p:cNvSpPr>
          <p:nvPr>
            <p:ph type="sldImg"/>
          </p:nvPr>
        </p:nvSpPr>
        <p:spPr>
          <a:ln/>
        </p:spPr>
      </p:sp>
      <p:sp>
        <p:nvSpPr>
          <p:cNvPr id="532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val="41182312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defRPr sz="1600">
                <a:solidFill>
                  <a:schemeClr val="tx1"/>
                </a:solidFill>
                <a:latin typeface="Times New Roman" panose="02020603050405020304" pitchFamily="18" charset="0"/>
              </a:defRPr>
            </a:lvl1pPr>
            <a:lvl2pPr marL="742950" indent="-285750" defTabSz="965200">
              <a:defRPr sz="1600">
                <a:solidFill>
                  <a:schemeClr val="tx1"/>
                </a:solidFill>
                <a:latin typeface="Times New Roman" panose="02020603050405020304" pitchFamily="18" charset="0"/>
              </a:defRPr>
            </a:lvl2pPr>
            <a:lvl3pPr marL="1143000" indent="-228600" defTabSz="965200">
              <a:defRPr sz="1600">
                <a:solidFill>
                  <a:schemeClr val="tx1"/>
                </a:solidFill>
                <a:latin typeface="Times New Roman" panose="02020603050405020304" pitchFamily="18" charset="0"/>
              </a:defRPr>
            </a:lvl3pPr>
            <a:lvl4pPr marL="1600200" indent="-228600" defTabSz="965200">
              <a:defRPr sz="1600">
                <a:solidFill>
                  <a:schemeClr val="tx1"/>
                </a:solidFill>
                <a:latin typeface="Times New Roman" panose="02020603050405020304" pitchFamily="18" charset="0"/>
              </a:defRPr>
            </a:lvl4pPr>
            <a:lvl5pPr marL="2057400" indent="-228600" defTabSz="965200">
              <a:defRPr sz="1600">
                <a:solidFill>
                  <a:schemeClr val="tx1"/>
                </a:solidFill>
                <a:latin typeface="Times New Roman" panose="02020603050405020304" pitchFamily="18" charset="0"/>
              </a:defRPr>
            </a:lvl5pPr>
            <a:lvl6pPr marL="2514600" indent="-228600" defTabSz="965200" eaLnBrk="0" fontAlgn="base" hangingPunct="0">
              <a:spcBef>
                <a:spcPct val="50000"/>
              </a:spcBef>
              <a:spcAft>
                <a:spcPct val="0"/>
              </a:spcAft>
              <a:defRPr sz="1600">
                <a:solidFill>
                  <a:schemeClr val="tx1"/>
                </a:solidFill>
                <a:latin typeface="Times New Roman" panose="02020603050405020304" pitchFamily="18" charset="0"/>
              </a:defRPr>
            </a:lvl6pPr>
            <a:lvl7pPr marL="2971800" indent="-228600" defTabSz="965200" eaLnBrk="0" fontAlgn="base" hangingPunct="0">
              <a:spcBef>
                <a:spcPct val="50000"/>
              </a:spcBef>
              <a:spcAft>
                <a:spcPct val="0"/>
              </a:spcAft>
              <a:defRPr sz="1600">
                <a:solidFill>
                  <a:schemeClr val="tx1"/>
                </a:solidFill>
                <a:latin typeface="Times New Roman" panose="02020603050405020304" pitchFamily="18" charset="0"/>
              </a:defRPr>
            </a:lvl7pPr>
            <a:lvl8pPr marL="3429000" indent="-228600" defTabSz="965200" eaLnBrk="0" fontAlgn="base" hangingPunct="0">
              <a:spcBef>
                <a:spcPct val="50000"/>
              </a:spcBef>
              <a:spcAft>
                <a:spcPct val="0"/>
              </a:spcAft>
              <a:defRPr sz="1600">
                <a:solidFill>
                  <a:schemeClr val="tx1"/>
                </a:solidFill>
                <a:latin typeface="Times New Roman" panose="02020603050405020304" pitchFamily="18" charset="0"/>
              </a:defRPr>
            </a:lvl8pPr>
            <a:lvl9pPr marL="3886200" indent="-228600" defTabSz="965200" eaLnBrk="0" fontAlgn="base" hangingPunct="0">
              <a:spcBef>
                <a:spcPct val="50000"/>
              </a:spcBef>
              <a:spcAft>
                <a:spcPct val="0"/>
              </a:spcAft>
              <a:defRPr sz="1600">
                <a:solidFill>
                  <a:schemeClr val="tx1"/>
                </a:solidFill>
                <a:latin typeface="Times New Roman" panose="02020603050405020304" pitchFamily="18" charset="0"/>
              </a:defRPr>
            </a:lvl9pPr>
          </a:lstStyle>
          <a:p>
            <a:r>
              <a:rPr lang="en-US" altLang="en-US" sz="1300" smtClean="0"/>
              <a:t>Statistical Literacy for AllTeaching Teachers Statistical Literacy OnlineTeaching Teachers Statistical Literacy OnlineStatistical Literacy Using Odysseys2Sense2008 StatLit Skills Survey</a:t>
            </a:r>
          </a:p>
        </p:txBody>
      </p:sp>
      <p:sp>
        <p:nvSpPr>
          <p:cNvPr id="52227"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defRPr sz="1600">
                <a:solidFill>
                  <a:schemeClr val="tx1"/>
                </a:solidFill>
                <a:latin typeface="Times New Roman" panose="02020603050405020304" pitchFamily="18" charset="0"/>
              </a:defRPr>
            </a:lvl1pPr>
            <a:lvl2pPr marL="742950" indent="-285750" defTabSz="965200">
              <a:defRPr sz="1600">
                <a:solidFill>
                  <a:schemeClr val="tx1"/>
                </a:solidFill>
                <a:latin typeface="Times New Roman" panose="02020603050405020304" pitchFamily="18" charset="0"/>
              </a:defRPr>
            </a:lvl2pPr>
            <a:lvl3pPr marL="1143000" indent="-228600" defTabSz="965200">
              <a:defRPr sz="1600">
                <a:solidFill>
                  <a:schemeClr val="tx1"/>
                </a:solidFill>
                <a:latin typeface="Times New Roman" panose="02020603050405020304" pitchFamily="18" charset="0"/>
              </a:defRPr>
            </a:lvl3pPr>
            <a:lvl4pPr marL="1600200" indent="-228600" defTabSz="965200">
              <a:defRPr sz="1600">
                <a:solidFill>
                  <a:schemeClr val="tx1"/>
                </a:solidFill>
                <a:latin typeface="Times New Roman" panose="02020603050405020304" pitchFamily="18" charset="0"/>
              </a:defRPr>
            </a:lvl4pPr>
            <a:lvl5pPr marL="2057400" indent="-228600" defTabSz="965200">
              <a:defRPr sz="1600">
                <a:solidFill>
                  <a:schemeClr val="tx1"/>
                </a:solidFill>
                <a:latin typeface="Times New Roman" panose="02020603050405020304" pitchFamily="18" charset="0"/>
              </a:defRPr>
            </a:lvl5pPr>
            <a:lvl6pPr marL="2514600" indent="-228600" defTabSz="965200" eaLnBrk="0" fontAlgn="base" hangingPunct="0">
              <a:spcBef>
                <a:spcPct val="50000"/>
              </a:spcBef>
              <a:spcAft>
                <a:spcPct val="0"/>
              </a:spcAft>
              <a:defRPr sz="1600">
                <a:solidFill>
                  <a:schemeClr val="tx1"/>
                </a:solidFill>
                <a:latin typeface="Times New Roman" panose="02020603050405020304" pitchFamily="18" charset="0"/>
              </a:defRPr>
            </a:lvl6pPr>
            <a:lvl7pPr marL="2971800" indent="-228600" defTabSz="965200" eaLnBrk="0" fontAlgn="base" hangingPunct="0">
              <a:spcBef>
                <a:spcPct val="50000"/>
              </a:spcBef>
              <a:spcAft>
                <a:spcPct val="0"/>
              </a:spcAft>
              <a:defRPr sz="1600">
                <a:solidFill>
                  <a:schemeClr val="tx1"/>
                </a:solidFill>
                <a:latin typeface="Times New Roman" panose="02020603050405020304" pitchFamily="18" charset="0"/>
              </a:defRPr>
            </a:lvl7pPr>
            <a:lvl8pPr marL="3429000" indent="-228600" defTabSz="965200" eaLnBrk="0" fontAlgn="base" hangingPunct="0">
              <a:spcBef>
                <a:spcPct val="50000"/>
              </a:spcBef>
              <a:spcAft>
                <a:spcPct val="0"/>
              </a:spcAft>
              <a:defRPr sz="1600">
                <a:solidFill>
                  <a:schemeClr val="tx1"/>
                </a:solidFill>
                <a:latin typeface="Times New Roman" panose="02020603050405020304" pitchFamily="18" charset="0"/>
              </a:defRPr>
            </a:lvl8pPr>
            <a:lvl9pPr marL="3886200" indent="-228600" defTabSz="965200" eaLnBrk="0" fontAlgn="base" hangingPunct="0">
              <a:spcBef>
                <a:spcPct val="50000"/>
              </a:spcBef>
              <a:spcAft>
                <a:spcPct val="0"/>
              </a:spcAft>
              <a:defRPr sz="1600">
                <a:solidFill>
                  <a:schemeClr val="tx1"/>
                </a:solidFill>
                <a:latin typeface="Times New Roman" panose="02020603050405020304" pitchFamily="18" charset="0"/>
              </a:defRPr>
            </a:lvl9pPr>
          </a:lstStyle>
          <a:p>
            <a:r>
              <a:rPr lang="en-US" altLang="en-US" sz="1300" smtClean="0"/>
              <a:t>24 February 201215 October 201115 October 2011Jan 7, 2011Fall 2008</a:t>
            </a:r>
          </a:p>
        </p:txBody>
      </p:sp>
      <p:sp>
        <p:nvSpPr>
          <p:cNvPr id="5222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defRPr sz="1600">
                <a:solidFill>
                  <a:schemeClr val="tx1"/>
                </a:solidFill>
                <a:latin typeface="Times New Roman" panose="02020603050405020304" pitchFamily="18" charset="0"/>
              </a:defRPr>
            </a:lvl1pPr>
            <a:lvl2pPr marL="742950" indent="-285750" defTabSz="965200">
              <a:defRPr sz="1600">
                <a:solidFill>
                  <a:schemeClr val="tx1"/>
                </a:solidFill>
                <a:latin typeface="Times New Roman" panose="02020603050405020304" pitchFamily="18" charset="0"/>
              </a:defRPr>
            </a:lvl2pPr>
            <a:lvl3pPr marL="1143000" indent="-228600" defTabSz="965200">
              <a:defRPr sz="1600">
                <a:solidFill>
                  <a:schemeClr val="tx1"/>
                </a:solidFill>
                <a:latin typeface="Times New Roman" panose="02020603050405020304" pitchFamily="18" charset="0"/>
              </a:defRPr>
            </a:lvl3pPr>
            <a:lvl4pPr marL="1600200" indent="-228600" defTabSz="965200">
              <a:defRPr sz="1600">
                <a:solidFill>
                  <a:schemeClr val="tx1"/>
                </a:solidFill>
                <a:latin typeface="Times New Roman" panose="02020603050405020304" pitchFamily="18" charset="0"/>
              </a:defRPr>
            </a:lvl4pPr>
            <a:lvl5pPr marL="2057400" indent="-228600" defTabSz="965200">
              <a:defRPr sz="1600">
                <a:solidFill>
                  <a:schemeClr val="tx1"/>
                </a:solidFill>
                <a:latin typeface="Times New Roman" panose="02020603050405020304" pitchFamily="18" charset="0"/>
              </a:defRPr>
            </a:lvl5pPr>
            <a:lvl6pPr marL="2514600" indent="-228600" defTabSz="965200" eaLnBrk="0" fontAlgn="base" hangingPunct="0">
              <a:spcBef>
                <a:spcPct val="50000"/>
              </a:spcBef>
              <a:spcAft>
                <a:spcPct val="0"/>
              </a:spcAft>
              <a:defRPr sz="1600">
                <a:solidFill>
                  <a:schemeClr val="tx1"/>
                </a:solidFill>
                <a:latin typeface="Times New Roman" panose="02020603050405020304" pitchFamily="18" charset="0"/>
              </a:defRPr>
            </a:lvl6pPr>
            <a:lvl7pPr marL="2971800" indent="-228600" defTabSz="965200" eaLnBrk="0" fontAlgn="base" hangingPunct="0">
              <a:spcBef>
                <a:spcPct val="50000"/>
              </a:spcBef>
              <a:spcAft>
                <a:spcPct val="0"/>
              </a:spcAft>
              <a:defRPr sz="1600">
                <a:solidFill>
                  <a:schemeClr val="tx1"/>
                </a:solidFill>
                <a:latin typeface="Times New Roman" panose="02020603050405020304" pitchFamily="18" charset="0"/>
              </a:defRPr>
            </a:lvl7pPr>
            <a:lvl8pPr marL="3429000" indent="-228600" defTabSz="965200" eaLnBrk="0" fontAlgn="base" hangingPunct="0">
              <a:spcBef>
                <a:spcPct val="50000"/>
              </a:spcBef>
              <a:spcAft>
                <a:spcPct val="0"/>
              </a:spcAft>
              <a:defRPr sz="1600">
                <a:solidFill>
                  <a:schemeClr val="tx1"/>
                </a:solidFill>
                <a:latin typeface="Times New Roman" panose="02020603050405020304" pitchFamily="18" charset="0"/>
              </a:defRPr>
            </a:lvl8pPr>
            <a:lvl9pPr marL="3886200" indent="-228600" defTabSz="965200" eaLnBrk="0" fontAlgn="base" hangingPunct="0">
              <a:spcBef>
                <a:spcPct val="50000"/>
              </a:spcBef>
              <a:spcAft>
                <a:spcPct val="0"/>
              </a:spcAft>
              <a:defRPr sz="1600">
                <a:solidFill>
                  <a:schemeClr val="tx1"/>
                </a:solidFill>
                <a:latin typeface="Times New Roman" panose="02020603050405020304" pitchFamily="18" charset="0"/>
              </a:defRPr>
            </a:lvl9pPr>
          </a:lstStyle>
          <a:p>
            <a:r>
              <a:rPr lang="en-US" altLang="en-US" sz="1300" smtClean="0"/>
              <a:t>2012Schield-Lehman6up.pdf2011SchieldNNN6up.pdf2011SchieldNNN6up.pdf2011SchieldMAA6up.pdf2008SchieldSkillsSurvey6up.pdf</a:t>
            </a:r>
          </a:p>
        </p:txBody>
      </p:sp>
      <p:sp>
        <p:nvSpPr>
          <p:cNvPr id="522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defRPr sz="1600">
                <a:solidFill>
                  <a:schemeClr val="tx1"/>
                </a:solidFill>
                <a:latin typeface="Times New Roman" panose="02020603050405020304" pitchFamily="18" charset="0"/>
              </a:defRPr>
            </a:lvl1pPr>
            <a:lvl2pPr marL="742950" indent="-285750" defTabSz="965200">
              <a:defRPr sz="1600">
                <a:solidFill>
                  <a:schemeClr val="tx1"/>
                </a:solidFill>
                <a:latin typeface="Times New Roman" panose="02020603050405020304" pitchFamily="18" charset="0"/>
              </a:defRPr>
            </a:lvl2pPr>
            <a:lvl3pPr marL="1143000" indent="-228600" defTabSz="965200">
              <a:defRPr sz="1600">
                <a:solidFill>
                  <a:schemeClr val="tx1"/>
                </a:solidFill>
                <a:latin typeface="Times New Roman" panose="02020603050405020304" pitchFamily="18" charset="0"/>
              </a:defRPr>
            </a:lvl3pPr>
            <a:lvl4pPr marL="1600200" indent="-228600" defTabSz="965200">
              <a:defRPr sz="1600">
                <a:solidFill>
                  <a:schemeClr val="tx1"/>
                </a:solidFill>
                <a:latin typeface="Times New Roman" panose="02020603050405020304" pitchFamily="18" charset="0"/>
              </a:defRPr>
            </a:lvl4pPr>
            <a:lvl5pPr marL="2057400" indent="-228600" defTabSz="965200">
              <a:defRPr sz="1600">
                <a:solidFill>
                  <a:schemeClr val="tx1"/>
                </a:solidFill>
                <a:latin typeface="Times New Roman" panose="02020603050405020304" pitchFamily="18" charset="0"/>
              </a:defRPr>
            </a:lvl5pPr>
            <a:lvl6pPr marL="2514600" indent="-228600" defTabSz="965200" eaLnBrk="0" fontAlgn="base" hangingPunct="0">
              <a:spcBef>
                <a:spcPct val="50000"/>
              </a:spcBef>
              <a:spcAft>
                <a:spcPct val="0"/>
              </a:spcAft>
              <a:defRPr sz="1600">
                <a:solidFill>
                  <a:schemeClr val="tx1"/>
                </a:solidFill>
                <a:latin typeface="Times New Roman" panose="02020603050405020304" pitchFamily="18" charset="0"/>
              </a:defRPr>
            </a:lvl6pPr>
            <a:lvl7pPr marL="2971800" indent="-228600" defTabSz="965200" eaLnBrk="0" fontAlgn="base" hangingPunct="0">
              <a:spcBef>
                <a:spcPct val="50000"/>
              </a:spcBef>
              <a:spcAft>
                <a:spcPct val="0"/>
              </a:spcAft>
              <a:defRPr sz="1600">
                <a:solidFill>
                  <a:schemeClr val="tx1"/>
                </a:solidFill>
                <a:latin typeface="Times New Roman" panose="02020603050405020304" pitchFamily="18" charset="0"/>
              </a:defRPr>
            </a:lvl7pPr>
            <a:lvl8pPr marL="3429000" indent="-228600" defTabSz="965200" eaLnBrk="0" fontAlgn="base" hangingPunct="0">
              <a:spcBef>
                <a:spcPct val="50000"/>
              </a:spcBef>
              <a:spcAft>
                <a:spcPct val="0"/>
              </a:spcAft>
              <a:defRPr sz="1600">
                <a:solidFill>
                  <a:schemeClr val="tx1"/>
                </a:solidFill>
                <a:latin typeface="Times New Roman" panose="02020603050405020304" pitchFamily="18" charset="0"/>
              </a:defRPr>
            </a:lvl8pPr>
            <a:lvl9pPr marL="3886200" indent="-228600" defTabSz="965200" eaLnBrk="0" fontAlgn="base" hangingPunct="0">
              <a:spcBef>
                <a:spcPct val="50000"/>
              </a:spcBef>
              <a:spcAft>
                <a:spcPct val="0"/>
              </a:spcAft>
              <a:defRPr sz="1600">
                <a:solidFill>
                  <a:schemeClr val="tx1"/>
                </a:solidFill>
                <a:latin typeface="Times New Roman" panose="02020603050405020304" pitchFamily="18" charset="0"/>
              </a:defRPr>
            </a:lvl9pPr>
          </a:lstStyle>
          <a:p>
            <a:fld id="{51022E35-CB21-416C-BDE3-4253231F147B}" type="slidenum">
              <a:rPr lang="en-US" altLang="en-US" sz="1300"/>
              <a:pPr/>
              <a:t>20</a:t>
            </a:fld>
            <a:endParaRPr lang="en-US" altLang="en-US" sz="1300"/>
          </a:p>
        </p:txBody>
      </p:sp>
      <p:sp>
        <p:nvSpPr>
          <p:cNvPr id="52230" name="Rectangle 2"/>
          <p:cNvSpPr>
            <a:spLocks noGrp="1" noRot="1" noChangeAspect="1" noChangeArrowheads="1" noTextEdit="1"/>
          </p:cNvSpPr>
          <p:nvPr>
            <p:ph type="sldImg"/>
          </p:nvPr>
        </p:nvSpPr>
        <p:spPr>
          <a:xfrm>
            <a:off x="2212975" y="720725"/>
            <a:ext cx="3070225" cy="2303463"/>
          </a:xfrm>
          <a:ln/>
        </p:spPr>
      </p:sp>
      <p:sp>
        <p:nvSpPr>
          <p:cNvPr id="52231" name="Rectangle 3"/>
          <p:cNvSpPr>
            <a:spLocks noGrp="1" noChangeArrowheads="1"/>
          </p:cNvSpPr>
          <p:nvPr>
            <p:ph type="body" idx="1"/>
          </p:nvPr>
        </p:nvSpPr>
        <p:spPr>
          <a:xfrm>
            <a:off x="217488" y="3051175"/>
            <a:ext cx="7097712" cy="59896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11468421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txBox="1">
            <a:spLocks noGrp="1" noChangeArrowheads="1"/>
          </p:cNvSpPr>
          <p:nvPr/>
        </p:nvSpPr>
        <p:spPr bwMode="auto">
          <a:xfrm>
            <a:off x="0" y="0"/>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16" tIns="48308" rIns="96616" bIns="48308"/>
          <a:lstStyle>
            <a:lvl1pPr defTabSz="965200">
              <a:defRPr sz="3400">
                <a:solidFill>
                  <a:schemeClr val="tx1"/>
                </a:solidFill>
                <a:latin typeface="Times New Roman" panose="02020603050405020304" pitchFamily="18" charset="0"/>
              </a:defRPr>
            </a:lvl1pPr>
            <a:lvl2pPr marL="742950" indent="-285750" defTabSz="965200">
              <a:defRPr sz="3400">
                <a:solidFill>
                  <a:schemeClr val="tx1"/>
                </a:solidFill>
                <a:latin typeface="Times New Roman" panose="02020603050405020304" pitchFamily="18" charset="0"/>
              </a:defRPr>
            </a:lvl2pPr>
            <a:lvl3pPr marL="1143000" indent="-228600" defTabSz="965200">
              <a:defRPr sz="3400">
                <a:solidFill>
                  <a:schemeClr val="tx1"/>
                </a:solidFill>
                <a:latin typeface="Times New Roman" panose="02020603050405020304" pitchFamily="18" charset="0"/>
              </a:defRPr>
            </a:lvl3pPr>
            <a:lvl4pPr marL="1600200" indent="-228600" defTabSz="965200">
              <a:defRPr sz="3400">
                <a:solidFill>
                  <a:schemeClr val="tx1"/>
                </a:solidFill>
                <a:latin typeface="Times New Roman" panose="02020603050405020304" pitchFamily="18" charset="0"/>
              </a:defRPr>
            </a:lvl4pPr>
            <a:lvl5pPr marL="2057400" indent="-228600" defTabSz="965200">
              <a:defRPr sz="3400">
                <a:solidFill>
                  <a:schemeClr val="tx1"/>
                </a:solidFill>
                <a:latin typeface="Times New Roman" panose="02020603050405020304" pitchFamily="18" charset="0"/>
              </a:defRPr>
            </a:lvl5pPr>
            <a:lvl6pPr marL="2514600" indent="-228600" algn="ctr" defTabSz="965200" eaLnBrk="0" fontAlgn="base" hangingPunct="0">
              <a:spcBef>
                <a:spcPct val="0"/>
              </a:spcBef>
              <a:spcAft>
                <a:spcPct val="0"/>
              </a:spcAft>
              <a:defRPr sz="3400">
                <a:solidFill>
                  <a:schemeClr val="tx1"/>
                </a:solidFill>
                <a:latin typeface="Times New Roman" panose="02020603050405020304" pitchFamily="18" charset="0"/>
              </a:defRPr>
            </a:lvl6pPr>
            <a:lvl7pPr marL="2971800" indent="-228600" algn="ctr" defTabSz="965200" eaLnBrk="0" fontAlgn="base" hangingPunct="0">
              <a:spcBef>
                <a:spcPct val="0"/>
              </a:spcBef>
              <a:spcAft>
                <a:spcPct val="0"/>
              </a:spcAft>
              <a:defRPr sz="3400">
                <a:solidFill>
                  <a:schemeClr val="tx1"/>
                </a:solidFill>
                <a:latin typeface="Times New Roman" panose="02020603050405020304" pitchFamily="18" charset="0"/>
              </a:defRPr>
            </a:lvl7pPr>
            <a:lvl8pPr marL="3429000" indent="-228600" algn="ctr" defTabSz="965200" eaLnBrk="0" fontAlgn="base" hangingPunct="0">
              <a:spcBef>
                <a:spcPct val="0"/>
              </a:spcBef>
              <a:spcAft>
                <a:spcPct val="0"/>
              </a:spcAft>
              <a:defRPr sz="3400">
                <a:solidFill>
                  <a:schemeClr val="tx1"/>
                </a:solidFill>
                <a:latin typeface="Times New Roman" panose="02020603050405020304" pitchFamily="18" charset="0"/>
              </a:defRPr>
            </a:lvl8pPr>
            <a:lvl9pPr marL="3886200" indent="-228600" algn="ctr" defTabSz="965200" eaLnBrk="0" fontAlgn="base" hangingPunct="0">
              <a:spcBef>
                <a:spcPct val="0"/>
              </a:spcBef>
              <a:spcAft>
                <a:spcPct val="0"/>
              </a:spcAft>
              <a:defRPr sz="3400">
                <a:solidFill>
                  <a:schemeClr val="tx1"/>
                </a:solidFill>
                <a:latin typeface="Times New Roman" panose="02020603050405020304" pitchFamily="18" charset="0"/>
              </a:defRPr>
            </a:lvl9pPr>
          </a:lstStyle>
          <a:p>
            <a:pPr algn="l"/>
            <a:r>
              <a:rPr lang="en-US" altLang="en-US" sz="1300"/>
              <a:t>Causation vs. Association: News Titles</a:t>
            </a:r>
          </a:p>
        </p:txBody>
      </p:sp>
      <p:sp>
        <p:nvSpPr>
          <p:cNvPr id="49155" name="Rectangle 3"/>
          <p:cNvSpPr txBox="1">
            <a:spLocks noGrp="1" noChangeArrowheads="1"/>
          </p:cNvSpPr>
          <p:nvPr/>
        </p:nvSpPr>
        <p:spPr bwMode="auto">
          <a:xfrm>
            <a:off x="4144963" y="0"/>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16" tIns="48308" rIns="96616" bIns="48308"/>
          <a:lstStyle>
            <a:lvl1pPr defTabSz="965200">
              <a:defRPr sz="3400">
                <a:solidFill>
                  <a:schemeClr val="tx1"/>
                </a:solidFill>
                <a:latin typeface="Times New Roman" panose="02020603050405020304" pitchFamily="18" charset="0"/>
              </a:defRPr>
            </a:lvl1pPr>
            <a:lvl2pPr marL="742950" indent="-285750" defTabSz="965200">
              <a:defRPr sz="3400">
                <a:solidFill>
                  <a:schemeClr val="tx1"/>
                </a:solidFill>
                <a:latin typeface="Times New Roman" panose="02020603050405020304" pitchFamily="18" charset="0"/>
              </a:defRPr>
            </a:lvl2pPr>
            <a:lvl3pPr marL="1143000" indent="-228600" defTabSz="965200">
              <a:defRPr sz="3400">
                <a:solidFill>
                  <a:schemeClr val="tx1"/>
                </a:solidFill>
                <a:latin typeface="Times New Roman" panose="02020603050405020304" pitchFamily="18" charset="0"/>
              </a:defRPr>
            </a:lvl3pPr>
            <a:lvl4pPr marL="1600200" indent="-228600" defTabSz="965200">
              <a:defRPr sz="3400">
                <a:solidFill>
                  <a:schemeClr val="tx1"/>
                </a:solidFill>
                <a:latin typeface="Times New Roman" panose="02020603050405020304" pitchFamily="18" charset="0"/>
              </a:defRPr>
            </a:lvl4pPr>
            <a:lvl5pPr marL="2057400" indent="-228600" defTabSz="965200">
              <a:defRPr sz="3400">
                <a:solidFill>
                  <a:schemeClr val="tx1"/>
                </a:solidFill>
                <a:latin typeface="Times New Roman" panose="02020603050405020304" pitchFamily="18" charset="0"/>
              </a:defRPr>
            </a:lvl5pPr>
            <a:lvl6pPr marL="2514600" indent="-228600" algn="ctr" defTabSz="965200" eaLnBrk="0" fontAlgn="base" hangingPunct="0">
              <a:spcBef>
                <a:spcPct val="0"/>
              </a:spcBef>
              <a:spcAft>
                <a:spcPct val="0"/>
              </a:spcAft>
              <a:defRPr sz="3400">
                <a:solidFill>
                  <a:schemeClr val="tx1"/>
                </a:solidFill>
                <a:latin typeface="Times New Roman" panose="02020603050405020304" pitchFamily="18" charset="0"/>
              </a:defRPr>
            </a:lvl6pPr>
            <a:lvl7pPr marL="2971800" indent="-228600" algn="ctr" defTabSz="965200" eaLnBrk="0" fontAlgn="base" hangingPunct="0">
              <a:spcBef>
                <a:spcPct val="0"/>
              </a:spcBef>
              <a:spcAft>
                <a:spcPct val="0"/>
              </a:spcAft>
              <a:defRPr sz="3400">
                <a:solidFill>
                  <a:schemeClr val="tx1"/>
                </a:solidFill>
                <a:latin typeface="Times New Roman" panose="02020603050405020304" pitchFamily="18" charset="0"/>
              </a:defRPr>
            </a:lvl7pPr>
            <a:lvl8pPr marL="3429000" indent="-228600" algn="ctr" defTabSz="965200" eaLnBrk="0" fontAlgn="base" hangingPunct="0">
              <a:spcBef>
                <a:spcPct val="0"/>
              </a:spcBef>
              <a:spcAft>
                <a:spcPct val="0"/>
              </a:spcAft>
              <a:defRPr sz="3400">
                <a:solidFill>
                  <a:schemeClr val="tx1"/>
                </a:solidFill>
                <a:latin typeface="Times New Roman" panose="02020603050405020304" pitchFamily="18" charset="0"/>
              </a:defRPr>
            </a:lvl8pPr>
            <a:lvl9pPr marL="3886200" indent="-228600" algn="ctr" defTabSz="965200" eaLnBrk="0" fontAlgn="base" hangingPunct="0">
              <a:spcBef>
                <a:spcPct val="0"/>
              </a:spcBef>
              <a:spcAft>
                <a:spcPct val="0"/>
              </a:spcAft>
              <a:defRPr sz="3400">
                <a:solidFill>
                  <a:schemeClr val="tx1"/>
                </a:solidFill>
                <a:latin typeface="Times New Roman" panose="02020603050405020304" pitchFamily="18" charset="0"/>
              </a:defRPr>
            </a:lvl9pPr>
          </a:lstStyle>
          <a:p>
            <a:pPr algn="r"/>
            <a:r>
              <a:rPr lang="en-US" altLang="en-US" sz="1300"/>
              <a:t>August 5 2009</a:t>
            </a:r>
          </a:p>
        </p:txBody>
      </p:sp>
      <p:sp>
        <p:nvSpPr>
          <p:cNvPr id="49156" name="Rectangle 6"/>
          <p:cNvSpPr txBox="1">
            <a:spLocks noGrp="1" noChangeArrowheads="1"/>
          </p:cNvSpPr>
          <p:nvPr/>
        </p:nvSpPr>
        <p:spPr bwMode="auto">
          <a:xfrm>
            <a:off x="0" y="9121775"/>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16" tIns="48308" rIns="96616" bIns="48308" anchor="b"/>
          <a:lstStyle>
            <a:lvl1pPr defTabSz="965200">
              <a:defRPr sz="3400">
                <a:solidFill>
                  <a:schemeClr val="tx1"/>
                </a:solidFill>
                <a:latin typeface="Times New Roman" panose="02020603050405020304" pitchFamily="18" charset="0"/>
              </a:defRPr>
            </a:lvl1pPr>
            <a:lvl2pPr marL="742950" indent="-285750" defTabSz="965200">
              <a:defRPr sz="3400">
                <a:solidFill>
                  <a:schemeClr val="tx1"/>
                </a:solidFill>
                <a:latin typeface="Times New Roman" panose="02020603050405020304" pitchFamily="18" charset="0"/>
              </a:defRPr>
            </a:lvl2pPr>
            <a:lvl3pPr marL="1143000" indent="-228600" defTabSz="965200">
              <a:defRPr sz="3400">
                <a:solidFill>
                  <a:schemeClr val="tx1"/>
                </a:solidFill>
                <a:latin typeface="Times New Roman" panose="02020603050405020304" pitchFamily="18" charset="0"/>
              </a:defRPr>
            </a:lvl3pPr>
            <a:lvl4pPr marL="1600200" indent="-228600" defTabSz="965200">
              <a:defRPr sz="3400">
                <a:solidFill>
                  <a:schemeClr val="tx1"/>
                </a:solidFill>
                <a:latin typeface="Times New Roman" panose="02020603050405020304" pitchFamily="18" charset="0"/>
              </a:defRPr>
            </a:lvl4pPr>
            <a:lvl5pPr marL="2057400" indent="-228600" defTabSz="965200">
              <a:defRPr sz="3400">
                <a:solidFill>
                  <a:schemeClr val="tx1"/>
                </a:solidFill>
                <a:latin typeface="Times New Roman" panose="02020603050405020304" pitchFamily="18" charset="0"/>
              </a:defRPr>
            </a:lvl5pPr>
            <a:lvl6pPr marL="2514600" indent="-228600" algn="ctr" defTabSz="965200" eaLnBrk="0" fontAlgn="base" hangingPunct="0">
              <a:spcBef>
                <a:spcPct val="0"/>
              </a:spcBef>
              <a:spcAft>
                <a:spcPct val="0"/>
              </a:spcAft>
              <a:defRPr sz="3400">
                <a:solidFill>
                  <a:schemeClr val="tx1"/>
                </a:solidFill>
                <a:latin typeface="Times New Roman" panose="02020603050405020304" pitchFamily="18" charset="0"/>
              </a:defRPr>
            </a:lvl6pPr>
            <a:lvl7pPr marL="2971800" indent="-228600" algn="ctr" defTabSz="965200" eaLnBrk="0" fontAlgn="base" hangingPunct="0">
              <a:spcBef>
                <a:spcPct val="0"/>
              </a:spcBef>
              <a:spcAft>
                <a:spcPct val="0"/>
              </a:spcAft>
              <a:defRPr sz="3400">
                <a:solidFill>
                  <a:schemeClr val="tx1"/>
                </a:solidFill>
                <a:latin typeface="Times New Roman" panose="02020603050405020304" pitchFamily="18" charset="0"/>
              </a:defRPr>
            </a:lvl7pPr>
            <a:lvl8pPr marL="3429000" indent="-228600" algn="ctr" defTabSz="965200" eaLnBrk="0" fontAlgn="base" hangingPunct="0">
              <a:spcBef>
                <a:spcPct val="0"/>
              </a:spcBef>
              <a:spcAft>
                <a:spcPct val="0"/>
              </a:spcAft>
              <a:defRPr sz="3400">
                <a:solidFill>
                  <a:schemeClr val="tx1"/>
                </a:solidFill>
                <a:latin typeface="Times New Roman" panose="02020603050405020304" pitchFamily="18" charset="0"/>
              </a:defRPr>
            </a:lvl8pPr>
            <a:lvl9pPr marL="3886200" indent="-228600" algn="ctr" defTabSz="965200" eaLnBrk="0" fontAlgn="base" hangingPunct="0">
              <a:spcBef>
                <a:spcPct val="0"/>
              </a:spcBef>
              <a:spcAft>
                <a:spcPct val="0"/>
              </a:spcAft>
              <a:defRPr sz="3400">
                <a:solidFill>
                  <a:schemeClr val="tx1"/>
                </a:solidFill>
                <a:latin typeface="Times New Roman" panose="02020603050405020304" pitchFamily="18" charset="0"/>
              </a:defRPr>
            </a:lvl9pPr>
          </a:lstStyle>
          <a:p>
            <a:pPr algn="l"/>
            <a:r>
              <a:rPr lang="en-US" altLang="en-US" sz="1300"/>
              <a:t>2009SchieldRaymondASA6Up.pdf</a:t>
            </a:r>
          </a:p>
        </p:txBody>
      </p:sp>
      <p:sp>
        <p:nvSpPr>
          <p:cNvPr id="49157"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16" tIns="48308" rIns="96616" bIns="48308" anchor="b"/>
          <a:lstStyle>
            <a:lvl1pPr defTabSz="965200">
              <a:defRPr sz="3400">
                <a:solidFill>
                  <a:schemeClr val="tx1"/>
                </a:solidFill>
                <a:latin typeface="Times New Roman" panose="02020603050405020304" pitchFamily="18" charset="0"/>
              </a:defRPr>
            </a:lvl1pPr>
            <a:lvl2pPr marL="742950" indent="-285750" defTabSz="965200">
              <a:defRPr sz="3400">
                <a:solidFill>
                  <a:schemeClr val="tx1"/>
                </a:solidFill>
                <a:latin typeface="Times New Roman" panose="02020603050405020304" pitchFamily="18" charset="0"/>
              </a:defRPr>
            </a:lvl2pPr>
            <a:lvl3pPr marL="1143000" indent="-228600" defTabSz="965200">
              <a:defRPr sz="3400">
                <a:solidFill>
                  <a:schemeClr val="tx1"/>
                </a:solidFill>
                <a:latin typeface="Times New Roman" panose="02020603050405020304" pitchFamily="18" charset="0"/>
              </a:defRPr>
            </a:lvl3pPr>
            <a:lvl4pPr marL="1600200" indent="-228600" defTabSz="965200">
              <a:defRPr sz="3400">
                <a:solidFill>
                  <a:schemeClr val="tx1"/>
                </a:solidFill>
                <a:latin typeface="Times New Roman" panose="02020603050405020304" pitchFamily="18" charset="0"/>
              </a:defRPr>
            </a:lvl4pPr>
            <a:lvl5pPr marL="2057400" indent="-228600" defTabSz="965200">
              <a:defRPr sz="3400">
                <a:solidFill>
                  <a:schemeClr val="tx1"/>
                </a:solidFill>
                <a:latin typeface="Times New Roman" panose="02020603050405020304" pitchFamily="18" charset="0"/>
              </a:defRPr>
            </a:lvl5pPr>
            <a:lvl6pPr marL="2514600" indent="-228600" algn="ctr" defTabSz="965200" eaLnBrk="0" fontAlgn="base" hangingPunct="0">
              <a:spcBef>
                <a:spcPct val="0"/>
              </a:spcBef>
              <a:spcAft>
                <a:spcPct val="0"/>
              </a:spcAft>
              <a:defRPr sz="3400">
                <a:solidFill>
                  <a:schemeClr val="tx1"/>
                </a:solidFill>
                <a:latin typeface="Times New Roman" panose="02020603050405020304" pitchFamily="18" charset="0"/>
              </a:defRPr>
            </a:lvl6pPr>
            <a:lvl7pPr marL="2971800" indent="-228600" algn="ctr" defTabSz="965200" eaLnBrk="0" fontAlgn="base" hangingPunct="0">
              <a:spcBef>
                <a:spcPct val="0"/>
              </a:spcBef>
              <a:spcAft>
                <a:spcPct val="0"/>
              </a:spcAft>
              <a:defRPr sz="3400">
                <a:solidFill>
                  <a:schemeClr val="tx1"/>
                </a:solidFill>
                <a:latin typeface="Times New Roman" panose="02020603050405020304" pitchFamily="18" charset="0"/>
              </a:defRPr>
            </a:lvl7pPr>
            <a:lvl8pPr marL="3429000" indent="-228600" algn="ctr" defTabSz="965200" eaLnBrk="0" fontAlgn="base" hangingPunct="0">
              <a:spcBef>
                <a:spcPct val="0"/>
              </a:spcBef>
              <a:spcAft>
                <a:spcPct val="0"/>
              </a:spcAft>
              <a:defRPr sz="3400">
                <a:solidFill>
                  <a:schemeClr val="tx1"/>
                </a:solidFill>
                <a:latin typeface="Times New Roman" panose="02020603050405020304" pitchFamily="18" charset="0"/>
              </a:defRPr>
            </a:lvl8pPr>
            <a:lvl9pPr marL="3886200" indent="-228600" algn="ctr" defTabSz="965200" eaLnBrk="0" fontAlgn="base" hangingPunct="0">
              <a:spcBef>
                <a:spcPct val="0"/>
              </a:spcBef>
              <a:spcAft>
                <a:spcPct val="0"/>
              </a:spcAft>
              <a:defRPr sz="3400">
                <a:solidFill>
                  <a:schemeClr val="tx1"/>
                </a:solidFill>
                <a:latin typeface="Times New Roman" panose="02020603050405020304" pitchFamily="18" charset="0"/>
              </a:defRPr>
            </a:lvl9pPr>
          </a:lstStyle>
          <a:p>
            <a:pPr algn="r"/>
            <a:fld id="{C4CB94B7-B47F-44BA-B329-3E0E57945136}" type="slidenum">
              <a:rPr lang="en-US" altLang="en-US" sz="1300"/>
              <a:pPr algn="r"/>
              <a:t>21</a:t>
            </a:fld>
            <a:endParaRPr lang="en-US" altLang="en-US" sz="1300"/>
          </a:p>
        </p:txBody>
      </p:sp>
      <p:sp>
        <p:nvSpPr>
          <p:cNvPr id="49158" name="Rectangle 2"/>
          <p:cNvSpPr>
            <a:spLocks noGrp="1" noRot="1" noChangeAspect="1" noChangeArrowheads="1" noTextEdit="1"/>
          </p:cNvSpPr>
          <p:nvPr>
            <p:ph type="sldImg"/>
          </p:nvPr>
        </p:nvSpPr>
        <p:spPr>
          <a:xfrm>
            <a:off x="1258888" y="720725"/>
            <a:ext cx="4800600" cy="3600450"/>
          </a:xfrm>
          <a:ln/>
        </p:spPr>
      </p:sp>
      <p:sp>
        <p:nvSpPr>
          <p:cNvPr id="49159" name="Rectangle 3"/>
          <p:cNvSpPr>
            <a:spLocks noGrp="1" noChangeArrowheads="1"/>
          </p:cNvSpPr>
          <p:nvPr>
            <p:ph type="body" idx="1"/>
          </p:nvPr>
        </p:nvSpPr>
        <p:spPr>
          <a:xfrm>
            <a:off x="812800" y="4560888"/>
            <a:ext cx="5770563" cy="4479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16" tIns="48308" rIns="96616" bIns="48308"/>
          <a:lstStyle/>
          <a:p>
            <a:endParaRPr lang="en-US" altLang="en-US" sz="1900" smtClean="0"/>
          </a:p>
        </p:txBody>
      </p:sp>
    </p:spTree>
    <p:extLst>
      <p:ext uri="{BB962C8B-B14F-4D97-AF65-F5344CB8AC3E}">
        <p14:creationId xmlns:p14="http://schemas.microsoft.com/office/powerpoint/2010/main" val="23390220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hdr" sz="quarter"/>
          </p:nvPr>
        </p:nvSpPr>
        <p:spPr>
          <a:ln/>
        </p:spPr>
        <p:txBody>
          <a:bodyPr/>
          <a:lstStyle/>
          <a:p>
            <a:r>
              <a:rPr lang="en-US" altLang="en-US"/>
              <a:t>Statistical Literacy: ConfoundingStatistical Literacy: Confounding2008 StatLit Skills Survey</a:t>
            </a:r>
          </a:p>
        </p:txBody>
      </p:sp>
      <p:sp>
        <p:nvSpPr>
          <p:cNvPr id="9" name="Rectangle 3"/>
          <p:cNvSpPr>
            <a:spLocks noGrp="1" noChangeArrowheads="1"/>
          </p:cNvSpPr>
          <p:nvPr>
            <p:ph type="dt" idx="1"/>
          </p:nvPr>
        </p:nvSpPr>
        <p:spPr>
          <a:ln/>
        </p:spPr>
        <p:txBody>
          <a:bodyPr/>
          <a:lstStyle/>
          <a:p>
            <a:r>
              <a:rPr lang="en-US" altLang="en-US"/>
              <a:t>13 Jan, 2011Dec 10, 2010Fall 2008</a:t>
            </a:r>
          </a:p>
        </p:txBody>
      </p:sp>
      <p:sp>
        <p:nvSpPr>
          <p:cNvPr id="10" name="Rectangle 6"/>
          <p:cNvSpPr>
            <a:spLocks noGrp="1" noChangeArrowheads="1"/>
          </p:cNvSpPr>
          <p:nvPr>
            <p:ph type="ftr" sz="quarter" idx="4"/>
          </p:nvPr>
        </p:nvSpPr>
        <p:spPr>
          <a:ln/>
        </p:spPr>
        <p:txBody>
          <a:bodyPr/>
          <a:lstStyle/>
          <a:p>
            <a:r>
              <a:rPr lang="en-US" altLang="en-US"/>
              <a:t>2011SchieldUTSA6up.pdf2010SchieldUST6up.pdf2008SchieldSkillsSurvey6up.pdf</a:t>
            </a:r>
          </a:p>
        </p:txBody>
      </p:sp>
      <p:sp>
        <p:nvSpPr>
          <p:cNvPr id="11" name="Rectangle 7"/>
          <p:cNvSpPr>
            <a:spLocks noGrp="1" noChangeArrowheads="1"/>
          </p:cNvSpPr>
          <p:nvPr>
            <p:ph type="sldNum" sz="quarter" idx="5"/>
          </p:nvPr>
        </p:nvSpPr>
        <p:spPr>
          <a:ln/>
        </p:spPr>
        <p:txBody>
          <a:bodyPr/>
          <a:lstStyle/>
          <a:p>
            <a:fld id="{4AA592A3-8987-4E8F-83FF-DE1EF0AD009C}" type="slidenum">
              <a:rPr lang="en-US" altLang="en-US"/>
              <a:pPr/>
              <a:t>22</a:t>
            </a:fld>
            <a:endParaRPr lang="en-US" altLang="en-US"/>
          </a:p>
        </p:txBody>
      </p:sp>
      <p:sp>
        <p:nvSpPr>
          <p:cNvPr id="188418" name="Rectangle 2"/>
          <p:cNvSpPr txBox="1">
            <a:spLocks noGrp="1" noChangeArrowheads="1"/>
          </p:cNvSpPr>
          <p:nvPr/>
        </p:nvSpPr>
        <p:spPr bwMode="auto">
          <a:xfrm>
            <a:off x="0" y="0"/>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16" tIns="48308" rIns="96616" bIns="48308"/>
          <a:lstStyle>
            <a:lvl1pPr defTabSz="965200">
              <a:defRPr>
                <a:solidFill>
                  <a:schemeClr val="tx1"/>
                </a:solidFill>
                <a:latin typeface="Times New Roman" panose="02020603050405020304" pitchFamily="18" charset="0"/>
              </a:defRPr>
            </a:lvl1pPr>
            <a:lvl2pPr marL="742950" indent="-285750" defTabSz="965200">
              <a:defRPr>
                <a:solidFill>
                  <a:schemeClr val="tx1"/>
                </a:solidFill>
                <a:latin typeface="Times New Roman" panose="02020603050405020304" pitchFamily="18" charset="0"/>
              </a:defRPr>
            </a:lvl2pPr>
            <a:lvl3pPr marL="1143000" indent="-228600" defTabSz="965200">
              <a:defRPr>
                <a:solidFill>
                  <a:schemeClr val="tx1"/>
                </a:solidFill>
                <a:latin typeface="Times New Roman" panose="02020603050405020304" pitchFamily="18" charset="0"/>
              </a:defRPr>
            </a:lvl3pPr>
            <a:lvl4pPr marL="1600200" indent="-228600" defTabSz="965200">
              <a:defRPr>
                <a:solidFill>
                  <a:schemeClr val="tx1"/>
                </a:solidFill>
                <a:latin typeface="Times New Roman" panose="02020603050405020304" pitchFamily="18" charset="0"/>
              </a:defRPr>
            </a:lvl4pPr>
            <a:lvl5pPr marL="2057400" indent="-228600" defTabSz="965200">
              <a:defRPr>
                <a:solidFill>
                  <a:schemeClr val="tx1"/>
                </a:solidFill>
                <a:latin typeface="Times New Roman" panose="02020603050405020304" pitchFamily="18" charset="0"/>
              </a:defRPr>
            </a:lvl5pPr>
            <a:lvl6pPr marL="2514600" indent="-228600" defTabSz="965200" eaLnBrk="0" fontAlgn="base" hangingPunct="0">
              <a:spcBef>
                <a:spcPct val="50000"/>
              </a:spcBef>
              <a:spcAft>
                <a:spcPct val="0"/>
              </a:spcAft>
              <a:defRPr>
                <a:solidFill>
                  <a:schemeClr val="tx1"/>
                </a:solidFill>
                <a:latin typeface="Times New Roman" panose="02020603050405020304" pitchFamily="18" charset="0"/>
              </a:defRPr>
            </a:lvl6pPr>
            <a:lvl7pPr marL="2971800" indent="-228600" defTabSz="965200" eaLnBrk="0" fontAlgn="base" hangingPunct="0">
              <a:spcBef>
                <a:spcPct val="50000"/>
              </a:spcBef>
              <a:spcAft>
                <a:spcPct val="0"/>
              </a:spcAft>
              <a:defRPr>
                <a:solidFill>
                  <a:schemeClr val="tx1"/>
                </a:solidFill>
                <a:latin typeface="Times New Roman" panose="02020603050405020304" pitchFamily="18" charset="0"/>
              </a:defRPr>
            </a:lvl7pPr>
            <a:lvl8pPr marL="3429000" indent="-228600" defTabSz="965200" eaLnBrk="0" fontAlgn="base" hangingPunct="0">
              <a:spcBef>
                <a:spcPct val="50000"/>
              </a:spcBef>
              <a:spcAft>
                <a:spcPct val="0"/>
              </a:spcAft>
              <a:defRPr>
                <a:solidFill>
                  <a:schemeClr val="tx1"/>
                </a:solidFill>
                <a:latin typeface="Times New Roman" panose="02020603050405020304" pitchFamily="18" charset="0"/>
              </a:defRPr>
            </a:lvl8pPr>
            <a:lvl9pPr marL="3886200" indent="-228600" defTabSz="965200" eaLnBrk="0" fontAlgn="base" hangingPunct="0">
              <a:spcBef>
                <a:spcPct val="50000"/>
              </a:spcBef>
              <a:spcAft>
                <a:spcPct val="0"/>
              </a:spcAft>
              <a:defRPr>
                <a:solidFill>
                  <a:schemeClr val="tx1"/>
                </a:solidFill>
                <a:latin typeface="Times New Roman" panose="02020603050405020304" pitchFamily="18" charset="0"/>
              </a:defRPr>
            </a:lvl9pPr>
          </a:lstStyle>
          <a:p>
            <a:pPr>
              <a:spcBef>
                <a:spcPct val="0"/>
              </a:spcBef>
            </a:pPr>
            <a:r>
              <a:rPr lang="en-US" altLang="en-US" sz="1300"/>
              <a:t>Causation vs. Association: News Titles</a:t>
            </a:r>
          </a:p>
        </p:txBody>
      </p:sp>
      <p:sp>
        <p:nvSpPr>
          <p:cNvPr id="188419" name="Rectangle 3"/>
          <p:cNvSpPr txBox="1">
            <a:spLocks noGrp="1" noChangeArrowheads="1"/>
          </p:cNvSpPr>
          <p:nvPr/>
        </p:nvSpPr>
        <p:spPr bwMode="auto">
          <a:xfrm>
            <a:off x="4144963" y="0"/>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16" tIns="48308" rIns="96616" bIns="48308"/>
          <a:lstStyle>
            <a:lvl1pPr defTabSz="965200">
              <a:defRPr>
                <a:solidFill>
                  <a:schemeClr val="tx1"/>
                </a:solidFill>
                <a:latin typeface="Times New Roman" panose="02020603050405020304" pitchFamily="18" charset="0"/>
              </a:defRPr>
            </a:lvl1pPr>
            <a:lvl2pPr marL="742950" indent="-285750" defTabSz="965200">
              <a:defRPr>
                <a:solidFill>
                  <a:schemeClr val="tx1"/>
                </a:solidFill>
                <a:latin typeface="Times New Roman" panose="02020603050405020304" pitchFamily="18" charset="0"/>
              </a:defRPr>
            </a:lvl2pPr>
            <a:lvl3pPr marL="1143000" indent="-228600" defTabSz="965200">
              <a:defRPr>
                <a:solidFill>
                  <a:schemeClr val="tx1"/>
                </a:solidFill>
                <a:latin typeface="Times New Roman" panose="02020603050405020304" pitchFamily="18" charset="0"/>
              </a:defRPr>
            </a:lvl3pPr>
            <a:lvl4pPr marL="1600200" indent="-228600" defTabSz="965200">
              <a:defRPr>
                <a:solidFill>
                  <a:schemeClr val="tx1"/>
                </a:solidFill>
                <a:latin typeface="Times New Roman" panose="02020603050405020304" pitchFamily="18" charset="0"/>
              </a:defRPr>
            </a:lvl4pPr>
            <a:lvl5pPr marL="2057400" indent="-228600" defTabSz="965200">
              <a:defRPr>
                <a:solidFill>
                  <a:schemeClr val="tx1"/>
                </a:solidFill>
                <a:latin typeface="Times New Roman" panose="02020603050405020304" pitchFamily="18" charset="0"/>
              </a:defRPr>
            </a:lvl5pPr>
            <a:lvl6pPr marL="2514600" indent="-228600" defTabSz="965200" eaLnBrk="0" fontAlgn="base" hangingPunct="0">
              <a:spcBef>
                <a:spcPct val="50000"/>
              </a:spcBef>
              <a:spcAft>
                <a:spcPct val="0"/>
              </a:spcAft>
              <a:defRPr>
                <a:solidFill>
                  <a:schemeClr val="tx1"/>
                </a:solidFill>
                <a:latin typeface="Times New Roman" panose="02020603050405020304" pitchFamily="18" charset="0"/>
              </a:defRPr>
            </a:lvl6pPr>
            <a:lvl7pPr marL="2971800" indent="-228600" defTabSz="965200" eaLnBrk="0" fontAlgn="base" hangingPunct="0">
              <a:spcBef>
                <a:spcPct val="50000"/>
              </a:spcBef>
              <a:spcAft>
                <a:spcPct val="0"/>
              </a:spcAft>
              <a:defRPr>
                <a:solidFill>
                  <a:schemeClr val="tx1"/>
                </a:solidFill>
                <a:latin typeface="Times New Roman" panose="02020603050405020304" pitchFamily="18" charset="0"/>
              </a:defRPr>
            </a:lvl7pPr>
            <a:lvl8pPr marL="3429000" indent="-228600" defTabSz="965200" eaLnBrk="0" fontAlgn="base" hangingPunct="0">
              <a:spcBef>
                <a:spcPct val="50000"/>
              </a:spcBef>
              <a:spcAft>
                <a:spcPct val="0"/>
              </a:spcAft>
              <a:defRPr>
                <a:solidFill>
                  <a:schemeClr val="tx1"/>
                </a:solidFill>
                <a:latin typeface="Times New Roman" panose="02020603050405020304" pitchFamily="18" charset="0"/>
              </a:defRPr>
            </a:lvl8pPr>
            <a:lvl9pPr marL="3886200" indent="-228600" defTabSz="965200" eaLnBrk="0" fontAlgn="base" hangingPunct="0">
              <a:spcBef>
                <a:spcPct val="50000"/>
              </a:spcBef>
              <a:spcAft>
                <a:spcPct val="0"/>
              </a:spcAft>
              <a:defRPr>
                <a:solidFill>
                  <a:schemeClr val="tx1"/>
                </a:solidFill>
                <a:latin typeface="Times New Roman" panose="02020603050405020304" pitchFamily="18" charset="0"/>
              </a:defRPr>
            </a:lvl9pPr>
          </a:lstStyle>
          <a:p>
            <a:pPr algn="r">
              <a:spcBef>
                <a:spcPct val="0"/>
              </a:spcBef>
            </a:pPr>
            <a:r>
              <a:rPr lang="en-US" altLang="en-US" sz="1300"/>
              <a:t>August 5 2009</a:t>
            </a:r>
          </a:p>
        </p:txBody>
      </p:sp>
      <p:sp>
        <p:nvSpPr>
          <p:cNvPr id="188420" name="Rectangle 6"/>
          <p:cNvSpPr txBox="1">
            <a:spLocks noGrp="1" noChangeArrowheads="1"/>
          </p:cNvSpPr>
          <p:nvPr/>
        </p:nvSpPr>
        <p:spPr bwMode="auto">
          <a:xfrm>
            <a:off x="0" y="9121775"/>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16" tIns="48308" rIns="96616" bIns="48308" anchor="b"/>
          <a:lstStyle>
            <a:lvl1pPr defTabSz="965200">
              <a:defRPr>
                <a:solidFill>
                  <a:schemeClr val="tx1"/>
                </a:solidFill>
                <a:latin typeface="Times New Roman" panose="02020603050405020304" pitchFamily="18" charset="0"/>
              </a:defRPr>
            </a:lvl1pPr>
            <a:lvl2pPr marL="742950" indent="-285750" defTabSz="965200">
              <a:defRPr>
                <a:solidFill>
                  <a:schemeClr val="tx1"/>
                </a:solidFill>
                <a:latin typeface="Times New Roman" panose="02020603050405020304" pitchFamily="18" charset="0"/>
              </a:defRPr>
            </a:lvl2pPr>
            <a:lvl3pPr marL="1143000" indent="-228600" defTabSz="965200">
              <a:defRPr>
                <a:solidFill>
                  <a:schemeClr val="tx1"/>
                </a:solidFill>
                <a:latin typeface="Times New Roman" panose="02020603050405020304" pitchFamily="18" charset="0"/>
              </a:defRPr>
            </a:lvl3pPr>
            <a:lvl4pPr marL="1600200" indent="-228600" defTabSz="965200">
              <a:defRPr>
                <a:solidFill>
                  <a:schemeClr val="tx1"/>
                </a:solidFill>
                <a:latin typeface="Times New Roman" panose="02020603050405020304" pitchFamily="18" charset="0"/>
              </a:defRPr>
            </a:lvl4pPr>
            <a:lvl5pPr marL="2057400" indent="-228600" defTabSz="965200">
              <a:defRPr>
                <a:solidFill>
                  <a:schemeClr val="tx1"/>
                </a:solidFill>
                <a:latin typeface="Times New Roman" panose="02020603050405020304" pitchFamily="18" charset="0"/>
              </a:defRPr>
            </a:lvl5pPr>
            <a:lvl6pPr marL="2514600" indent="-228600" defTabSz="965200" eaLnBrk="0" fontAlgn="base" hangingPunct="0">
              <a:spcBef>
                <a:spcPct val="50000"/>
              </a:spcBef>
              <a:spcAft>
                <a:spcPct val="0"/>
              </a:spcAft>
              <a:defRPr>
                <a:solidFill>
                  <a:schemeClr val="tx1"/>
                </a:solidFill>
                <a:latin typeface="Times New Roman" panose="02020603050405020304" pitchFamily="18" charset="0"/>
              </a:defRPr>
            </a:lvl6pPr>
            <a:lvl7pPr marL="2971800" indent="-228600" defTabSz="965200" eaLnBrk="0" fontAlgn="base" hangingPunct="0">
              <a:spcBef>
                <a:spcPct val="50000"/>
              </a:spcBef>
              <a:spcAft>
                <a:spcPct val="0"/>
              </a:spcAft>
              <a:defRPr>
                <a:solidFill>
                  <a:schemeClr val="tx1"/>
                </a:solidFill>
                <a:latin typeface="Times New Roman" panose="02020603050405020304" pitchFamily="18" charset="0"/>
              </a:defRPr>
            </a:lvl7pPr>
            <a:lvl8pPr marL="3429000" indent="-228600" defTabSz="965200" eaLnBrk="0" fontAlgn="base" hangingPunct="0">
              <a:spcBef>
                <a:spcPct val="50000"/>
              </a:spcBef>
              <a:spcAft>
                <a:spcPct val="0"/>
              </a:spcAft>
              <a:defRPr>
                <a:solidFill>
                  <a:schemeClr val="tx1"/>
                </a:solidFill>
                <a:latin typeface="Times New Roman" panose="02020603050405020304" pitchFamily="18" charset="0"/>
              </a:defRPr>
            </a:lvl8pPr>
            <a:lvl9pPr marL="3886200" indent="-228600" defTabSz="965200" eaLnBrk="0" fontAlgn="base" hangingPunct="0">
              <a:spcBef>
                <a:spcPct val="50000"/>
              </a:spcBef>
              <a:spcAft>
                <a:spcPct val="0"/>
              </a:spcAft>
              <a:defRPr>
                <a:solidFill>
                  <a:schemeClr val="tx1"/>
                </a:solidFill>
                <a:latin typeface="Times New Roman" panose="02020603050405020304" pitchFamily="18" charset="0"/>
              </a:defRPr>
            </a:lvl9pPr>
          </a:lstStyle>
          <a:p>
            <a:pPr>
              <a:spcBef>
                <a:spcPct val="0"/>
              </a:spcBef>
            </a:pPr>
            <a:r>
              <a:rPr lang="en-US" altLang="en-US" sz="1300"/>
              <a:t>2009SchieldRaymondASA6Up.pdf</a:t>
            </a:r>
          </a:p>
        </p:txBody>
      </p:sp>
      <p:sp>
        <p:nvSpPr>
          <p:cNvPr id="188421"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16" tIns="48308" rIns="96616" bIns="48308" anchor="b"/>
          <a:lstStyle>
            <a:lvl1pPr defTabSz="965200">
              <a:defRPr>
                <a:solidFill>
                  <a:schemeClr val="tx1"/>
                </a:solidFill>
                <a:latin typeface="Times New Roman" panose="02020603050405020304" pitchFamily="18" charset="0"/>
              </a:defRPr>
            </a:lvl1pPr>
            <a:lvl2pPr marL="742950" indent="-285750" defTabSz="965200">
              <a:defRPr>
                <a:solidFill>
                  <a:schemeClr val="tx1"/>
                </a:solidFill>
                <a:latin typeface="Times New Roman" panose="02020603050405020304" pitchFamily="18" charset="0"/>
              </a:defRPr>
            </a:lvl2pPr>
            <a:lvl3pPr marL="1143000" indent="-228600" defTabSz="965200">
              <a:defRPr>
                <a:solidFill>
                  <a:schemeClr val="tx1"/>
                </a:solidFill>
                <a:latin typeface="Times New Roman" panose="02020603050405020304" pitchFamily="18" charset="0"/>
              </a:defRPr>
            </a:lvl3pPr>
            <a:lvl4pPr marL="1600200" indent="-228600" defTabSz="965200">
              <a:defRPr>
                <a:solidFill>
                  <a:schemeClr val="tx1"/>
                </a:solidFill>
                <a:latin typeface="Times New Roman" panose="02020603050405020304" pitchFamily="18" charset="0"/>
              </a:defRPr>
            </a:lvl4pPr>
            <a:lvl5pPr marL="2057400" indent="-228600" defTabSz="965200">
              <a:defRPr>
                <a:solidFill>
                  <a:schemeClr val="tx1"/>
                </a:solidFill>
                <a:latin typeface="Times New Roman" panose="02020603050405020304" pitchFamily="18" charset="0"/>
              </a:defRPr>
            </a:lvl5pPr>
            <a:lvl6pPr marL="2514600" indent="-228600" defTabSz="965200" eaLnBrk="0" fontAlgn="base" hangingPunct="0">
              <a:spcBef>
                <a:spcPct val="50000"/>
              </a:spcBef>
              <a:spcAft>
                <a:spcPct val="0"/>
              </a:spcAft>
              <a:defRPr>
                <a:solidFill>
                  <a:schemeClr val="tx1"/>
                </a:solidFill>
                <a:latin typeface="Times New Roman" panose="02020603050405020304" pitchFamily="18" charset="0"/>
              </a:defRPr>
            </a:lvl6pPr>
            <a:lvl7pPr marL="2971800" indent="-228600" defTabSz="965200" eaLnBrk="0" fontAlgn="base" hangingPunct="0">
              <a:spcBef>
                <a:spcPct val="50000"/>
              </a:spcBef>
              <a:spcAft>
                <a:spcPct val="0"/>
              </a:spcAft>
              <a:defRPr>
                <a:solidFill>
                  <a:schemeClr val="tx1"/>
                </a:solidFill>
                <a:latin typeface="Times New Roman" panose="02020603050405020304" pitchFamily="18" charset="0"/>
              </a:defRPr>
            </a:lvl7pPr>
            <a:lvl8pPr marL="3429000" indent="-228600" defTabSz="965200" eaLnBrk="0" fontAlgn="base" hangingPunct="0">
              <a:spcBef>
                <a:spcPct val="50000"/>
              </a:spcBef>
              <a:spcAft>
                <a:spcPct val="0"/>
              </a:spcAft>
              <a:defRPr>
                <a:solidFill>
                  <a:schemeClr val="tx1"/>
                </a:solidFill>
                <a:latin typeface="Times New Roman" panose="02020603050405020304" pitchFamily="18" charset="0"/>
              </a:defRPr>
            </a:lvl8pPr>
            <a:lvl9pPr marL="3886200" indent="-228600" defTabSz="965200" eaLnBrk="0" fontAlgn="base" hangingPunct="0">
              <a:spcBef>
                <a:spcPct val="50000"/>
              </a:spcBef>
              <a:spcAft>
                <a:spcPct val="0"/>
              </a:spcAft>
              <a:defRPr>
                <a:solidFill>
                  <a:schemeClr val="tx1"/>
                </a:solidFill>
                <a:latin typeface="Times New Roman" panose="02020603050405020304" pitchFamily="18" charset="0"/>
              </a:defRPr>
            </a:lvl9pPr>
          </a:lstStyle>
          <a:p>
            <a:pPr algn="r">
              <a:spcBef>
                <a:spcPct val="0"/>
              </a:spcBef>
            </a:pPr>
            <a:fld id="{82744C72-D553-46F4-918B-37A3403AA920}" type="slidenum">
              <a:rPr lang="en-US" altLang="en-US" sz="1300"/>
              <a:pPr algn="r">
                <a:spcBef>
                  <a:spcPct val="0"/>
                </a:spcBef>
              </a:pPr>
              <a:t>22</a:t>
            </a:fld>
            <a:endParaRPr lang="en-US" altLang="en-US" sz="1300"/>
          </a:p>
        </p:txBody>
      </p:sp>
      <p:sp>
        <p:nvSpPr>
          <p:cNvPr id="188422" name="Rectangle 2"/>
          <p:cNvSpPr>
            <a:spLocks noGrp="1" noRot="1" noChangeAspect="1" noChangeArrowheads="1" noTextEdit="1"/>
          </p:cNvSpPr>
          <p:nvPr>
            <p:ph type="sldImg"/>
          </p:nvPr>
        </p:nvSpPr>
        <p:spPr>
          <a:xfrm>
            <a:off x="1258888" y="720725"/>
            <a:ext cx="4800600" cy="3600450"/>
          </a:xfrm>
          <a:ln/>
        </p:spPr>
      </p:sp>
      <p:sp>
        <p:nvSpPr>
          <p:cNvPr id="188423" name="Rectangle 3"/>
          <p:cNvSpPr>
            <a:spLocks noGrp="1" noChangeArrowheads="1"/>
          </p:cNvSpPr>
          <p:nvPr>
            <p:ph type="body" idx="1"/>
          </p:nvPr>
        </p:nvSpPr>
        <p:spPr>
          <a:xfrm>
            <a:off x="812800" y="4560888"/>
            <a:ext cx="5770563" cy="4479925"/>
          </a:xfrm>
        </p:spPr>
        <p:txBody>
          <a:bodyPr lIns="96616" tIns="48308" rIns="96616" bIns="48308"/>
          <a:lstStyle/>
          <a:p>
            <a:endParaRPr lang="en-US" altLang="en-US" sz="1900" smtClean="0"/>
          </a:p>
        </p:txBody>
      </p:sp>
    </p:spTree>
    <p:extLst>
      <p:ext uri="{BB962C8B-B14F-4D97-AF65-F5344CB8AC3E}">
        <p14:creationId xmlns:p14="http://schemas.microsoft.com/office/powerpoint/2010/main" val="10040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p:cNvSpPr>
            <a:spLocks noGrp="1" noChangeArrowheads="1"/>
          </p:cNvSpPr>
          <p:nvPr>
            <p:ph type="hdr" sz="quarter"/>
          </p:nvPr>
        </p:nvSpPr>
        <p:spPr>
          <a:ln/>
        </p:spPr>
        <p:txBody>
          <a:bodyPr/>
          <a:lstStyle/>
          <a:p>
            <a:r>
              <a:rPr lang="en-US" altLang="en-US"/>
              <a:t>Statistical Literacy for ManagersStatLit for Managers</a:t>
            </a:r>
          </a:p>
        </p:txBody>
      </p:sp>
      <p:sp>
        <p:nvSpPr>
          <p:cNvPr id="17" name="Rectangle 3"/>
          <p:cNvSpPr>
            <a:spLocks noGrp="1" noChangeArrowheads="1"/>
          </p:cNvSpPr>
          <p:nvPr>
            <p:ph type="dt" idx="1"/>
          </p:nvPr>
        </p:nvSpPr>
        <p:spPr>
          <a:ln/>
        </p:spPr>
        <p:txBody>
          <a:bodyPr/>
          <a:lstStyle/>
          <a:p>
            <a:r>
              <a:rPr lang="en-US" altLang="en-US"/>
              <a:t>1 March 20132013</a:t>
            </a:r>
          </a:p>
        </p:txBody>
      </p:sp>
      <p:sp>
        <p:nvSpPr>
          <p:cNvPr id="18" name="Rectangle 6"/>
          <p:cNvSpPr>
            <a:spLocks noGrp="1" noChangeArrowheads="1"/>
          </p:cNvSpPr>
          <p:nvPr>
            <p:ph type="ftr" sz="quarter" idx="4"/>
          </p:nvPr>
        </p:nvSpPr>
        <p:spPr>
          <a:ln/>
        </p:spPr>
        <p:txBody>
          <a:bodyPr/>
          <a:lstStyle/>
          <a:p>
            <a:r>
              <a:rPr lang="en-US" altLang="en-US"/>
              <a:t>www.StatLit.org/pdf/2013-Schield-MBAA-6up.pdf2013Schield-MBAA</a:t>
            </a:r>
          </a:p>
        </p:txBody>
      </p:sp>
      <p:sp>
        <p:nvSpPr>
          <p:cNvPr id="19" name="Rectangle 7"/>
          <p:cNvSpPr>
            <a:spLocks noGrp="1" noChangeArrowheads="1"/>
          </p:cNvSpPr>
          <p:nvPr>
            <p:ph type="sldNum" sz="quarter" idx="5"/>
          </p:nvPr>
        </p:nvSpPr>
        <p:spPr>
          <a:ln/>
        </p:spPr>
        <p:txBody>
          <a:bodyPr/>
          <a:lstStyle/>
          <a:p>
            <a:fld id="{93A82840-3EB2-4DA3-BA8A-A096893C63B3}" type="slidenum">
              <a:rPr lang="en-US" altLang="en-US"/>
              <a:pPr/>
              <a:t>23</a:t>
            </a:fld>
            <a:endParaRPr lang="en-US" altLang="en-US"/>
          </a:p>
        </p:txBody>
      </p:sp>
      <p:sp>
        <p:nvSpPr>
          <p:cNvPr id="54274" name="Rectangle 2"/>
          <p:cNvSpPr txBox="1">
            <a:spLocks noGrp="1" noChangeArrowheads="1"/>
          </p:cNvSpPr>
          <p:nvPr/>
        </p:nvSpPr>
        <p:spPr bwMode="auto">
          <a:xfrm>
            <a:off x="3" y="5"/>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100"/>
              <a:t>StatLit for Managers</a:t>
            </a:r>
          </a:p>
        </p:txBody>
      </p:sp>
      <p:sp>
        <p:nvSpPr>
          <p:cNvPr id="54275" name="Rectangle 3"/>
          <p:cNvSpPr txBox="1">
            <a:spLocks noGrp="1" noChangeArrowheads="1"/>
          </p:cNvSpPr>
          <p:nvPr/>
        </p:nvSpPr>
        <p:spPr bwMode="auto">
          <a:xfrm>
            <a:off x="3938080" y="5"/>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r>
              <a:rPr lang="en-US" altLang="en-US" sz="1100"/>
              <a:t>2013</a:t>
            </a:r>
          </a:p>
        </p:txBody>
      </p:sp>
      <p:sp>
        <p:nvSpPr>
          <p:cNvPr id="54276" name="Rectangle 6"/>
          <p:cNvSpPr txBox="1">
            <a:spLocks noGrp="1" noChangeArrowheads="1"/>
          </p:cNvSpPr>
          <p:nvPr/>
        </p:nvSpPr>
        <p:spPr bwMode="auto">
          <a:xfrm>
            <a:off x="3" y="8774888"/>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100"/>
              <a:t>2013Schield-MBAA</a:t>
            </a:r>
          </a:p>
        </p:txBody>
      </p:sp>
      <p:sp>
        <p:nvSpPr>
          <p:cNvPr id="54277" name="Rectangle 7"/>
          <p:cNvSpPr txBox="1">
            <a:spLocks noGrp="1" noChangeArrowheads="1"/>
          </p:cNvSpPr>
          <p:nvPr/>
        </p:nvSpPr>
        <p:spPr bwMode="auto">
          <a:xfrm>
            <a:off x="3938080" y="8774888"/>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fld id="{83DD8BBB-A433-4C03-9B98-752746731741}" type="slidenum">
              <a:rPr lang="en-US" altLang="en-US" sz="1100"/>
              <a:pPr algn="r">
                <a:lnSpc>
                  <a:spcPct val="100000"/>
                </a:lnSpc>
                <a:spcBef>
                  <a:spcPct val="0"/>
                </a:spcBef>
              </a:pPr>
              <a:t>23</a:t>
            </a:fld>
            <a:endParaRPr lang="en-US" altLang="en-US" sz="1100"/>
          </a:p>
        </p:txBody>
      </p:sp>
      <p:sp>
        <p:nvSpPr>
          <p:cNvPr id="54278" name="Rectangle 2"/>
          <p:cNvSpPr txBox="1">
            <a:spLocks noGrp="1" noChangeArrowheads="1"/>
          </p:cNvSpPr>
          <p:nvPr/>
        </p:nvSpPr>
        <p:spPr bwMode="auto">
          <a:xfrm>
            <a:off x="3" y="5"/>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100"/>
              <a:t>Analyzing Numbers in the News</a:t>
            </a:r>
          </a:p>
        </p:txBody>
      </p:sp>
      <p:sp>
        <p:nvSpPr>
          <p:cNvPr id="54279" name="Rectangle 3"/>
          <p:cNvSpPr txBox="1">
            <a:spLocks noGrp="1" noChangeArrowheads="1"/>
          </p:cNvSpPr>
          <p:nvPr/>
        </p:nvSpPr>
        <p:spPr bwMode="auto">
          <a:xfrm>
            <a:off x="3938080" y="5"/>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r>
              <a:rPr lang="en-US" altLang="en-US" sz="1100"/>
              <a:t>15 May 2008</a:t>
            </a:r>
          </a:p>
        </p:txBody>
      </p:sp>
      <p:sp>
        <p:nvSpPr>
          <p:cNvPr id="54280" name="Rectangle 6"/>
          <p:cNvSpPr txBox="1">
            <a:spLocks noGrp="1" noChangeArrowheads="1"/>
          </p:cNvSpPr>
          <p:nvPr/>
        </p:nvSpPr>
        <p:spPr bwMode="auto">
          <a:xfrm>
            <a:off x="3" y="8774888"/>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100"/>
              <a:t>2008SchieldNNN6up.pdf</a:t>
            </a:r>
          </a:p>
        </p:txBody>
      </p:sp>
      <p:sp>
        <p:nvSpPr>
          <p:cNvPr id="54281" name="Rectangle 7"/>
          <p:cNvSpPr txBox="1">
            <a:spLocks noGrp="1" noChangeArrowheads="1"/>
          </p:cNvSpPr>
          <p:nvPr/>
        </p:nvSpPr>
        <p:spPr bwMode="auto">
          <a:xfrm>
            <a:off x="3938080" y="8774888"/>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fld id="{F0117A5A-1FA2-4F30-921A-3D40D45E867D}" type="slidenum">
              <a:rPr lang="en-US" altLang="en-US" sz="1100"/>
              <a:pPr algn="r">
                <a:lnSpc>
                  <a:spcPct val="100000"/>
                </a:lnSpc>
                <a:spcBef>
                  <a:spcPct val="0"/>
                </a:spcBef>
              </a:pPr>
              <a:t>23</a:t>
            </a:fld>
            <a:endParaRPr lang="en-US" altLang="en-US" sz="1100"/>
          </a:p>
        </p:txBody>
      </p:sp>
      <p:sp>
        <p:nvSpPr>
          <p:cNvPr id="54282" name="Rectangle 2"/>
          <p:cNvSpPr txBox="1">
            <a:spLocks noGrp="1" noChangeArrowheads="1"/>
          </p:cNvSpPr>
          <p:nvPr/>
        </p:nvSpPr>
        <p:spPr bwMode="auto">
          <a:xfrm>
            <a:off x="3" y="5"/>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endParaRPr lang="en-US" altLang="en-US" sz="1100"/>
          </a:p>
        </p:txBody>
      </p:sp>
      <p:sp>
        <p:nvSpPr>
          <p:cNvPr id="54283" name="Rectangle 3"/>
          <p:cNvSpPr txBox="1">
            <a:spLocks noGrp="1" noChangeArrowheads="1"/>
          </p:cNvSpPr>
          <p:nvPr/>
        </p:nvSpPr>
        <p:spPr bwMode="auto">
          <a:xfrm>
            <a:off x="3938080" y="5"/>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endParaRPr lang="en-US" altLang="en-US" sz="1100"/>
          </a:p>
        </p:txBody>
      </p:sp>
      <p:sp>
        <p:nvSpPr>
          <p:cNvPr id="54284" name="Rectangle 6"/>
          <p:cNvSpPr txBox="1">
            <a:spLocks noGrp="1" noChangeArrowheads="1"/>
          </p:cNvSpPr>
          <p:nvPr/>
        </p:nvSpPr>
        <p:spPr bwMode="auto">
          <a:xfrm>
            <a:off x="3" y="8774888"/>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endParaRPr lang="en-US" altLang="en-US" sz="1100"/>
          </a:p>
        </p:txBody>
      </p:sp>
      <p:sp>
        <p:nvSpPr>
          <p:cNvPr id="54285" name="Rectangle 7"/>
          <p:cNvSpPr txBox="1">
            <a:spLocks noGrp="1" noChangeArrowheads="1"/>
          </p:cNvSpPr>
          <p:nvPr/>
        </p:nvSpPr>
        <p:spPr bwMode="auto">
          <a:xfrm>
            <a:off x="3938080" y="8774888"/>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fld id="{8203B34A-3143-426C-9D18-527F0674805B}" type="slidenum">
              <a:rPr lang="en-US" altLang="en-US" sz="1100"/>
              <a:pPr algn="r">
                <a:lnSpc>
                  <a:spcPct val="100000"/>
                </a:lnSpc>
                <a:spcBef>
                  <a:spcPct val="0"/>
                </a:spcBef>
              </a:pPr>
              <a:t>23</a:t>
            </a:fld>
            <a:endParaRPr lang="en-US" altLang="en-US" sz="1100"/>
          </a:p>
        </p:txBody>
      </p:sp>
      <p:sp>
        <p:nvSpPr>
          <p:cNvPr id="54286" name="Rectangle 2"/>
          <p:cNvSpPr>
            <a:spLocks noGrp="1" noRot="1" noChangeAspect="1" noChangeArrowheads="1" noTextEdit="1"/>
          </p:cNvSpPr>
          <p:nvPr>
            <p:ph type="sldImg"/>
          </p:nvPr>
        </p:nvSpPr>
        <p:spPr>
          <a:xfrm>
            <a:off x="1169988" y="693738"/>
            <a:ext cx="4614862" cy="3462337"/>
          </a:xfrm>
          <a:ln/>
        </p:spPr>
      </p:sp>
      <p:sp>
        <p:nvSpPr>
          <p:cNvPr id="542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700"/>
          </a:p>
        </p:txBody>
      </p:sp>
    </p:spTree>
    <p:extLst>
      <p:ext uri="{BB962C8B-B14F-4D97-AF65-F5344CB8AC3E}">
        <p14:creationId xmlns:p14="http://schemas.microsoft.com/office/powerpoint/2010/main" val="24730234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p:cNvSpPr>
            <a:spLocks noGrp="1" noChangeArrowheads="1"/>
          </p:cNvSpPr>
          <p:nvPr>
            <p:ph type="hdr" sz="quarter"/>
          </p:nvPr>
        </p:nvSpPr>
        <p:spPr>
          <a:ln/>
        </p:spPr>
        <p:txBody>
          <a:bodyPr/>
          <a:lstStyle/>
          <a:p>
            <a:r>
              <a:rPr lang="en-US" altLang="en-US"/>
              <a:t>Statistical Literacy for ManagersStatLit for Managers</a:t>
            </a:r>
          </a:p>
        </p:txBody>
      </p:sp>
      <p:sp>
        <p:nvSpPr>
          <p:cNvPr id="17" name="Rectangle 3"/>
          <p:cNvSpPr>
            <a:spLocks noGrp="1" noChangeArrowheads="1"/>
          </p:cNvSpPr>
          <p:nvPr>
            <p:ph type="dt" idx="1"/>
          </p:nvPr>
        </p:nvSpPr>
        <p:spPr>
          <a:ln/>
        </p:spPr>
        <p:txBody>
          <a:bodyPr/>
          <a:lstStyle/>
          <a:p>
            <a:r>
              <a:rPr lang="en-US" altLang="en-US"/>
              <a:t>1 March 20132013</a:t>
            </a:r>
          </a:p>
        </p:txBody>
      </p:sp>
      <p:sp>
        <p:nvSpPr>
          <p:cNvPr id="18" name="Rectangle 6"/>
          <p:cNvSpPr>
            <a:spLocks noGrp="1" noChangeArrowheads="1"/>
          </p:cNvSpPr>
          <p:nvPr>
            <p:ph type="ftr" sz="quarter" idx="4"/>
          </p:nvPr>
        </p:nvSpPr>
        <p:spPr>
          <a:ln/>
        </p:spPr>
        <p:txBody>
          <a:bodyPr/>
          <a:lstStyle/>
          <a:p>
            <a:r>
              <a:rPr lang="en-US" altLang="en-US"/>
              <a:t>www.StatLit.org/pdf/2013-Schield-MBAA-6up.pdf2013Schield-MBAA</a:t>
            </a:r>
          </a:p>
        </p:txBody>
      </p:sp>
      <p:sp>
        <p:nvSpPr>
          <p:cNvPr id="19" name="Rectangle 7"/>
          <p:cNvSpPr>
            <a:spLocks noGrp="1" noChangeArrowheads="1"/>
          </p:cNvSpPr>
          <p:nvPr>
            <p:ph type="sldNum" sz="quarter" idx="5"/>
          </p:nvPr>
        </p:nvSpPr>
        <p:spPr>
          <a:ln/>
        </p:spPr>
        <p:txBody>
          <a:bodyPr/>
          <a:lstStyle/>
          <a:p>
            <a:fld id="{93A82840-3EB2-4DA3-BA8A-A096893C63B3}" type="slidenum">
              <a:rPr lang="en-US" altLang="en-US"/>
              <a:pPr/>
              <a:t>24</a:t>
            </a:fld>
            <a:endParaRPr lang="en-US" altLang="en-US"/>
          </a:p>
        </p:txBody>
      </p:sp>
      <p:sp>
        <p:nvSpPr>
          <p:cNvPr id="54274" name="Rectangle 2"/>
          <p:cNvSpPr txBox="1">
            <a:spLocks noGrp="1" noChangeArrowheads="1"/>
          </p:cNvSpPr>
          <p:nvPr/>
        </p:nvSpPr>
        <p:spPr bwMode="auto">
          <a:xfrm>
            <a:off x="3" y="5"/>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100"/>
              <a:t>StatLit for Managers</a:t>
            </a:r>
          </a:p>
        </p:txBody>
      </p:sp>
      <p:sp>
        <p:nvSpPr>
          <p:cNvPr id="54275" name="Rectangle 3"/>
          <p:cNvSpPr txBox="1">
            <a:spLocks noGrp="1" noChangeArrowheads="1"/>
          </p:cNvSpPr>
          <p:nvPr/>
        </p:nvSpPr>
        <p:spPr bwMode="auto">
          <a:xfrm>
            <a:off x="3938080" y="5"/>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r>
              <a:rPr lang="en-US" altLang="en-US" sz="1100"/>
              <a:t>2013</a:t>
            </a:r>
          </a:p>
        </p:txBody>
      </p:sp>
      <p:sp>
        <p:nvSpPr>
          <p:cNvPr id="54276" name="Rectangle 6"/>
          <p:cNvSpPr txBox="1">
            <a:spLocks noGrp="1" noChangeArrowheads="1"/>
          </p:cNvSpPr>
          <p:nvPr/>
        </p:nvSpPr>
        <p:spPr bwMode="auto">
          <a:xfrm>
            <a:off x="3" y="8774888"/>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100"/>
              <a:t>2013Schield-MBAA</a:t>
            </a:r>
          </a:p>
        </p:txBody>
      </p:sp>
      <p:sp>
        <p:nvSpPr>
          <p:cNvPr id="54277" name="Rectangle 7"/>
          <p:cNvSpPr txBox="1">
            <a:spLocks noGrp="1" noChangeArrowheads="1"/>
          </p:cNvSpPr>
          <p:nvPr/>
        </p:nvSpPr>
        <p:spPr bwMode="auto">
          <a:xfrm>
            <a:off x="3938080" y="8774888"/>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fld id="{83DD8BBB-A433-4C03-9B98-752746731741}" type="slidenum">
              <a:rPr lang="en-US" altLang="en-US" sz="1100"/>
              <a:pPr algn="r">
                <a:lnSpc>
                  <a:spcPct val="100000"/>
                </a:lnSpc>
                <a:spcBef>
                  <a:spcPct val="0"/>
                </a:spcBef>
              </a:pPr>
              <a:t>24</a:t>
            </a:fld>
            <a:endParaRPr lang="en-US" altLang="en-US" sz="1100"/>
          </a:p>
        </p:txBody>
      </p:sp>
      <p:sp>
        <p:nvSpPr>
          <p:cNvPr id="54278" name="Rectangle 2"/>
          <p:cNvSpPr txBox="1">
            <a:spLocks noGrp="1" noChangeArrowheads="1"/>
          </p:cNvSpPr>
          <p:nvPr/>
        </p:nvSpPr>
        <p:spPr bwMode="auto">
          <a:xfrm>
            <a:off x="3" y="5"/>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100"/>
              <a:t>Analyzing Numbers in the News</a:t>
            </a:r>
          </a:p>
        </p:txBody>
      </p:sp>
      <p:sp>
        <p:nvSpPr>
          <p:cNvPr id="54279" name="Rectangle 3"/>
          <p:cNvSpPr txBox="1">
            <a:spLocks noGrp="1" noChangeArrowheads="1"/>
          </p:cNvSpPr>
          <p:nvPr/>
        </p:nvSpPr>
        <p:spPr bwMode="auto">
          <a:xfrm>
            <a:off x="3938080" y="5"/>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r>
              <a:rPr lang="en-US" altLang="en-US" sz="1100"/>
              <a:t>15 May 2008</a:t>
            </a:r>
          </a:p>
        </p:txBody>
      </p:sp>
      <p:sp>
        <p:nvSpPr>
          <p:cNvPr id="54280" name="Rectangle 6"/>
          <p:cNvSpPr txBox="1">
            <a:spLocks noGrp="1" noChangeArrowheads="1"/>
          </p:cNvSpPr>
          <p:nvPr/>
        </p:nvSpPr>
        <p:spPr bwMode="auto">
          <a:xfrm>
            <a:off x="3" y="8774888"/>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100"/>
              <a:t>2008SchieldNNN6up.pdf</a:t>
            </a:r>
          </a:p>
        </p:txBody>
      </p:sp>
      <p:sp>
        <p:nvSpPr>
          <p:cNvPr id="54281" name="Rectangle 7"/>
          <p:cNvSpPr txBox="1">
            <a:spLocks noGrp="1" noChangeArrowheads="1"/>
          </p:cNvSpPr>
          <p:nvPr/>
        </p:nvSpPr>
        <p:spPr bwMode="auto">
          <a:xfrm>
            <a:off x="3938080" y="8774888"/>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fld id="{F0117A5A-1FA2-4F30-921A-3D40D45E867D}" type="slidenum">
              <a:rPr lang="en-US" altLang="en-US" sz="1100"/>
              <a:pPr algn="r">
                <a:lnSpc>
                  <a:spcPct val="100000"/>
                </a:lnSpc>
                <a:spcBef>
                  <a:spcPct val="0"/>
                </a:spcBef>
              </a:pPr>
              <a:t>24</a:t>
            </a:fld>
            <a:endParaRPr lang="en-US" altLang="en-US" sz="1100"/>
          </a:p>
        </p:txBody>
      </p:sp>
      <p:sp>
        <p:nvSpPr>
          <p:cNvPr id="54282" name="Rectangle 2"/>
          <p:cNvSpPr txBox="1">
            <a:spLocks noGrp="1" noChangeArrowheads="1"/>
          </p:cNvSpPr>
          <p:nvPr/>
        </p:nvSpPr>
        <p:spPr bwMode="auto">
          <a:xfrm>
            <a:off x="3" y="5"/>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endParaRPr lang="en-US" altLang="en-US" sz="1100"/>
          </a:p>
        </p:txBody>
      </p:sp>
      <p:sp>
        <p:nvSpPr>
          <p:cNvPr id="54283" name="Rectangle 3"/>
          <p:cNvSpPr txBox="1">
            <a:spLocks noGrp="1" noChangeArrowheads="1"/>
          </p:cNvSpPr>
          <p:nvPr/>
        </p:nvSpPr>
        <p:spPr bwMode="auto">
          <a:xfrm>
            <a:off x="3938080" y="5"/>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endParaRPr lang="en-US" altLang="en-US" sz="1100"/>
          </a:p>
        </p:txBody>
      </p:sp>
      <p:sp>
        <p:nvSpPr>
          <p:cNvPr id="54284" name="Rectangle 6"/>
          <p:cNvSpPr txBox="1">
            <a:spLocks noGrp="1" noChangeArrowheads="1"/>
          </p:cNvSpPr>
          <p:nvPr/>
        </p:nvSpPr>
        <p:spPr bwMode="auto">
          <a:xfrm>
            <a:off x="3" y="8774888"/>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endParaRPr lang="en-US" altLang="en-US" sz="1100"/>
          </a:p>
        </p:txBody>
      </p:sp>
      <p:sp>
        <p:nvSpPr>
          <p:cNvPr id="54285" name="Rectangle 7"/>
          <p:cNvSpPr txBox="1">
            <a:spLocks noGrp="1" noChangeArrowheads="1"/>
          </p:cNvSpPr>
          <p:nvPr/>
        </p:nvSpPr>
        <p:spPr bwMode="auto">
          <a:xfrm>
            <a:off x="3938080" y="8774888"/>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fld id="{8203B34A-3143-426C-9D18-527F0674805B}" type="slidenum">
              <a:rPr lang="en-US" altLang="en-US" sz="1100"/>
              <a:pPr algn="r">
                <a:lnSpc>
                  <a:spcPct val="100000"/>
                </a:lnSpc>
                <a:spcBef>
                  <a:spcPct val="0"/>
                </a:spcBef>
              </a:pPr>
              <a:t>24</a:t>
            </a:fld>
            <a:endParaRPr lang="en-US" altLang="en-US" sz="1100"/>
          </a:p>
        </p:txBody>
      </p:sp>
      <p:sp>
        <p:nvSpPr>
          <p:cNvPr id="54286" name="Rectangle 2"/>
          <p:cNvSpPr>
            <a:spLocks noGrp="1" noRot="1" noChangeAspect="1" noChangeArrowheads="1" noTextEdit="1"/>
          </p:cNvSpPr>
          <p:nvPr>
            <p:ph type="sldImg"/>
          </p:nvPr>
        </p:nvSpPr>
        <p:spPr>
          <a:xfrm>
            <a:off x="1169988" y="693738"/>
            <a:ext cx="4614862" cy="3462337"/>
          </a:xfrm>
          <a:ln/>
        </p:spPr>
      </p:sp>
      <p:sp>
        <p:nvSpPr>
          <p:cNvPr id="542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700"/>
          </a:p>
        </p:txBody>
      </p:sp>
    </p:spTree>
    <p:extLst>
      <p:ext uri="{BB962C8B-B14F-4D97-AF65-F5344CB8AC3E}">
        <p14:creationId xmlns:p14="http://schemas.microsoft.com/office/powerpoint/2010/main" val="33652241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p:cNvSpPr>
            <a:spLocks noGrp="1" noChangeArrowheads="1"/>
          </p:cNvSpPr>
          <p:nvPr>
            <p:ph type="hdr" sz="quarter"/>
          </p:nvPr>
        </p:nvSpPr>
        <p:spPr>
          <a:ln/>
        </p:spPr>
        <p:txBody>
          <a:bodyPr/>
          <a:lstStyle/>
          <a:p>
            <a:r>
              <a:rPr lang="en-US" altLang="en-US"/>
              <a:t>Statistical Literacy for ManagersStatLit for Managers</a:t>
            </a:r>
          </a:p>
        </p:txBody>
      </p:sp>
      <p:sp>
        <p:nvSpPr>
          <p:cNvPr id="17" name="Rectangle 3"/>
          <p:cNvSpPr>
            <a:spLocks noGrp="1" noChangeArrowheads="1"/>
          </p:cNvSpPr>
          <p:nvPr>
            <p:ph type="dt" idx="1"/>
          </p:nvPr>
        </p:nvSpPr>
        <p:spPr>
          <a:ln/>
        </p:spPr>
        <p:txBody>
          <a:bodyPr/>
          <a:lstStyle/>
          <a:p>
            <a:r>
              <a:rPr lang="en-US" altLang="en-US"/>
              <a:t>1 March 20132013</a:t>
            </a:r>
          </a:p>
        </p:txBody>
      </p:sp>
      <p:sp>
        <p:nvSpPr>
          <p:cNvPr id="18" name="Rectangle 6"/>
          <p:cNvSpPr>
            <a:spLocks noGrp="1" noChangeArrowheads="1"/>
          </p:cNvSpPr>
          <p:nvPr>
            <p:ph type="ftr" sz="quarter" idx="4"/>
          </p:nvPr>
        </p:nvSpPr>
        <p:spPr>
          <a:ln/>
        </p:spPr>
        <p:txBody>
          <a:bodyPr/>
          <a:lstStyle/>
          <a:p>
            <a:r>
              <a:rPr lang="en-US" altLang="en-US"/>
              <a:t>www.StatLit.org/pdf/2013-Schield-MBAA-6up.pdf2013Schield-MBAA</a:t>
            </a:r>
          </a:p>
        </p:txBody>
      </p:sp>
      <p:sp>
        <p:nvSpPr>
          <p:cNvPr id="19" name="Rectangle 7"/>
          <p:cNvSpPr>
            <a:spLocks noGrp="1" noChangeArrowheads="1"/>
          </p:cNvSpPr>
          <p:nvPr>
            <p:ph type="sldNum" sz="quarter" idx="5"/>
          </p:nvPr>
        </p:nvSpPr>
        <p:spPr>
          <a:ln/>
        </p:spPr>
        <p:txBody>
          <a:bodyPr/>
          <a:lstStyle/>
          <a:p>
            <a:fld id="{93A82840-3EB2-4DA3-BA8A-A096893C63B3}" type="slidenum">
              <a:rPr lang="en-US" altLang="en-US"/>
              <a:pPr/>
              <a:t>25</a:t>
            </a:fld>
            <a:endParaRPr lang="en-US" altLang="en-US"/>
          </a:p>
        </p:txBody>
      </p:sp>
      <p:sp>
        <p:nvSpPr>
          <p:cNvPr id="54274" name="Rectangle 2"/>
          <p:cNvSpPr txBox="1">
            <a:spLocks noGrp="1" noChangeArrowheads="1"/>
          </p:cNvSpPr>
          <p:nvPr/>
        </p:nvSpPr>
        <p:spPr bwMode="auto">
          <a:xfrm>
            <a:off x="3" y="6"/>
            <a:ext cx="3076672" cy="511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957" tIns="49478" rIns="98957" bIns="49478"/>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200"/>
              <a:t>StatLit for Managers</a:t>
            </a:r>
          </a:p>
        </p:txBody>
      </p:sp>
      <p:sp>
        <p:nvSpPr>
          <p:cNvPr id="54275" name="Rectangle 3"/>
          <p:cNvSpPr txBox="1">
            <a:spLocks noGrp="1" noChangeArrowheads="1"/>
          </p:cNvSpPr>
          <p:nvPr/>
        </p:nvSpPr>
        <p:spPr bwMode="auto">
          <a:xfrm>
            <a:off x="4022634" y="6"/>
            <a:ext cx="3076671" cy="511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957" tIns="49478" rIns="98957" bIns="49478"/>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r>
              <a:rPr lang="en-US" altLang="en-US" sz="1200"/>
              <a:t>2013</a:t>
            </a:r>
          </a:p>
        </p:txBody>
      </p:sp>
      <p:sp>
        <p:nvSpPr>
          <p:cNvPr id="54276" name="Rectangle 6"/>
          <p:cNvSpPr txBox="1">
            <a:spLocks noGrp="1" noChangeArrowheads="1"/>
          </p:cNvSpPr>
          <p:nvPr/>
        </p:nvSpPr>
        <p:spPr bwMode="auto">
          <a:xfrm>
            <a:off x="3" y="9723566"/>
            <a:ext cx="3076672" cy="511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957" tIns="49478" rIns="98957" bIns="49478"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200"/>
              <a:t>2013Schield-MBAA</a:t>
            </a:r>
          </a:p>
        </p:txBody>
      </p:sp>
      <p:sp>
        <p:nvSpPr>
          <p:cNvPr id="54277" name="Rectangle 7"/>
          <p:cNvSpPr txBox="1">
            <a:spLocks noGrp="1" noChangeArrowheads="1"/>
          </p:cNvSpPr>
          <p:nvPr/>
        </p:nvSpPr>
        <p:spPr bwMode="auto">
          <a:xfrm>
            <a:off x="4022634" y="9723566"/>
            <a:ext cx="3076671" cy="511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957" tIns="49478" rIns="98957" bIns="49478"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fld id="{83DD8BBB-A433-4C03-9B98-752746731741}" type="slidenum">
              <a:rPr lang="en-US" altLang="en-US" sz="1200"/>
              <a:pPr algn="r">
                <a:lnSpc>
                  <a:spcPct val="100000"/>
                </a:lnSpc>
                <a:spcBef>
                  <a:spcPct val="0"/>
                </a:spcBef>
              </a:pPr>
              <a:t>25</a:t>
            </a:fld>
            <a:endParaRPr lang="en-US" altLang="en-US" sz="1200"/>
          </a:p>
        </p:txBody>
      </p:sp>
      <p:sp>
        <p:nvSpPr>
          <p:cNvPr id="54278" name="Rectangle 2"/>
          <p:cNvSpPr txBox="1">
            <a:spLocks noGrp="1" noChangeArrowheads="1"/>
          </p:cNvSpPr>
          <p:nvPr/>
        </p:nvSpPr>
        <p:spPr bwMode="auto">
          <a:xfrm>
            <a:off x="3" y="6"/>
            <a:ext cx="3076672" cy="511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957" tIns="49478" rIns="98957" bIns="49478"/>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200"/>
              <a:t>Analyzing Numbers in the News</a:t>
            </a:r>
          </a:p>
        </p:txBody>
      </p:sp>
      <p:sp>
        <p:nvSpPr>
          <p:cNvPr id="54279" name="Rectangle 3"/>
          <p:cNvSpPr txBox="1">
            <a:spLocks noGrp="1" noChangeArrowheads="1"/>
          </p:cNvSpPr>
          <p:nvPr/>
        </p:nvSpPr>
        <p:spPr bwMode="auto">
          <a:xfrm>
            <a:off x="4022634" y="6"/>
            <a:ext cx="3076671" cy="511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957" tIns="49478" rIns="98957" bIns="49478"/>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r>
              <a:rPr lang="en-US" altLang="en-US" sz="1200"/>
              <a:t>15 May 2008</a:t>
            </a:r>
          </a:p>
        </p:txBody>
      </p:sp>
      <p:sp>
        <p:nvSpPr>
          <p:cNvPr id="54280" name="Rectangle 6"/>
          <p:cNvSpPr txBox="1">
            <a:spLocks noGrp="1" noChangeArrowheads="1"/>
          </p:cNvSpPr>
          <p:nvPr/>
        </p:nvSpPr>
        <p:spPr bwMode="auto">
          <a:xfrm>
            <a:off x="3" y="9723566"/>
            <a:ext cx="3076672" cy="511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957" tIns="49478" rIns="98957" bIns="49478"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200"/>
              <a:t>2008SchieldNNN6up.pdf</a:t>
            </a:r>
          </a:p>
        </p:txBody>
      </p:sp>
      <p:sp>
        <p:nvSpPr>
          <p:cNvPr id="54281" name="Rectangle 7"/>
          <p:cNvSpPr txBox="1">
            <a:spLocks noGrp="1" noChangeArrowheads="1"/>
          </p:cNvSpPr>
          <p:nvPr/>
        </p:nvSpPr>
        <p:spPr bwMode="auto">
          <a:xfrm>
            <a:off x="4022634" y="9723566"/>
            <a:ext cx="3076671" cy="511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957" tIns="49478" rIns="98957" bIns="49478"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fld id="{F0117A5A-1FA2-4F30-921A-3D40D45E867D}" type="slidenum">
              <a:rPr lang="en-US" altLang="en-US" sz="1200"/>
              <a:pPr algn="r">
                <a:lnSpc>
                  <a:spcPct val="100000"/>
                </a:lnSpc>
                <a:spcBef>
                  <a:spcPct val="0"/>
                </a:spcBef>
              </a:pPr>
              <a:t>25</a:t>
            </a:fld>
            <a:endParaRPr lang="en-US" altLang="en-US" sz="1200"/>
          </a:p>
        </p:txBody>
      </p:sp>
      <p:sp>
        <p:nvSpPr>
          <p:cNvPr id="54282" name="Rectangle 2"/>
          <p:cNvSpPr txBox="1">
            <a:spLocks noGrp="1" noChangeArrowheads="1"/>
          </p:cNvSpPr>
          <p:nvPr/>
        </p:nvSpPr>
        <p:spPr bwMode="auto">
          <a:xfrm>
            <a:off x="3" y="6"/>
            <a:ext cx="3076672" cy="511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957" tIns="49478" rIns="98957" bIns="49478"/>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endParaRPr lang="en-US" altLang="en-US" sz="1200"/>
          </a:p>
        </p:txBody>
      </p:sp>
      <p:sp>
        <p:nvSpPr>
          <p:cNvPr id="54283" name="Rectangle 3"/>
          <p:cNvSpPr txBox="1">
            <a:spLocks noGrp="1" noChangeArrowheads="1"/>
          </p:cNvSpPr>
          <p:nvPr/>
        </p:nvSpPr>
        <p:spPr bwMode="auto">
          <a:xfrm>
            <a:off x="4022634" y="6"/>
            <a:ext cx="3076671" cy="511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957" tIns="49478" rIns="98957" bIns="49478"/>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endParaRPr lang="en-US" altLang="en-US" sz="1200"/>
          </a:p>
        </p:txBody>
      </p:sp>
      <p:sp>
        <p:nvSpPr>
          <p:cNvPr id="54284" name="Rectangle 6"/>
          <p:cNvSpPr txBox="1">
            <a:spLocks noGrp="1" noChangeArrowheads="1"/>
          </p:cNvSpPr>
          <p:nvPr/>
        </p:nvSpPr>
        <p:spPr bwMode="auto">
          <a:xfrm>
            <a:off x="3" y="9723566"/>
            <a:ext cx="3076672" cy="511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957" tIns="49478" rIns="98957" bIns="49478"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endParaRPr lang="en-US" altLang="en-US" sz="1200"/>
          </a:p>
        </p:txBody>
      </p:sp>
      <p:sp>
        <p:nvSpPr>
          <p:cNvPr id="54285" name="Rectangle 7"/>
          <p:cNvSpPr txBox="1">
            <a:spLocks noGrp="1" noChangeArrowheads="1"/>
          </p:cNvSpPr>
          <p:nvPr/>
        </p:nvSpPr>
        <p:spPr bwMode="auto">
          <a:xfrm>
            <a:off x="4022634" y="9723566"/>
            <a:ext cx="3076671" cy="511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957" tIns="49478" rIns="98957" bIns="49478"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fld id="{8203B34A-3143-426C-9D18-527F0674805B}" type="slidenum">
              <a:rPr lang="en-US" altLang="en-US" sz="1200"/>
              <a:pPr algn="r">
                <a:lnSpc>
                  <a:spcPct val="100000"/>
                </a:lnSpc>
                <a:spcBef>
                  <a:spcPct val="0"/>
                </a:spcBef>
              </a:pPr>
              <a:t>25</a:t>
            </a:fld>
            <a:endParaRPr lang="en-US" altLang="en-US" sz="1200"/>
          </a:p>
        </p:txBody>
      </p:sp>
      <p:sp>
        <p:nvSpPr>
          <p:cNvPr id="54286" name="Rectangle 2"/>
          <p:cNvSpPr>
            <a:spLocks noGrp="1" noRot="1" noChangeAspect="1" noChangeArrowheads="1" noTextEdit="1"/>
          </p:cNvSpPr>
          <p:nvPr>
            <p:ph type="sldImg"/>
          </p:nvPr>
        </p:nvSpPr>
        <p:spPr>
          <a:xfrm>
            <a:off x="995363" y="768350"/>
            <a:ext cx="5113337" cy="3836988"/>
          </a:xfrm>
          <a:ln/>
        </p:spPr>
      </p:sp>
      <p:sp>
        <p:nvSpPr>
          <p:cNvPr id="542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800"/>
          </a:p>
        </p:txBody>
      </p:sp>
    </p:spTree>
    <p:extLst>
      <p:ext uri="{BB962C8B-B14F-4D97-AF65-F5344CB8AC3E}">
        <p14:creationId xmlns:p14="http://schemas.microsoft.com/office/powerpoint/2010/main" val="17675351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txBox="1">
            <a:spLocks noGrp="1" noChangeArrowheads="1"/>
          </p:cNvSpPr>
          <p:nvPr/>
        </p:nvSpPr>
        <p:spPr bwMode="auto">
          <a:xfrm>
            <a:off x="0" y="0"/>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16" tIns="48308" rIns="96616" bIns="48308"/>
          <a:lstStyle>
            <a:lvl1pPr defTabSz="965200">
              <a:defRPr sz="3400">
                <a:solidFill>
                  <a:schemeClr val="tx1"/>
                </a:solidFill>
                <a:latin typeface="Times New Roman" panose="02020603050405020304" pitchFamily="18" charset="0"/>
              </a:defRPr>
            </a:lvl1pPr>
            <a:lvl2pPr marL="742950" indent="-285750" defTabSz="965200">
              <a:defRPr sz="3400">
                <a:solidFill>
                  <a:schemeClr val="tx1"/>
                </a:solidFill>
                <a:latin typeface="Times New Roman" panose="02020603050405020304" pitchFamily="18" charset="0"/>
              </a:defRPr>
            </a:lvl2pPr>
            <a:lvl3pPr marL="1143000" indent="-228600" defTabSz="965200">
              <a:defRPr sz="3400">
                <a:solidFill>
                  <a:schemeClr val="tx1"/>
                </a:solidFill>
                <a:latin typeface="Times New Roman" panose="02020603050405020304" pitchFamily="18" charset="0"/>
              </a:defRPr>
            </a:lvl3pPr>
            <a:lvl4pPr marL="1600200" indent="-228600" defTabSz="965200">
              <a:defRPr sz="3400">
                <a:solidFill>
                  <a:schemeClr val="tx1"/>
                </a:solidFill>
                <a:latin typeface="Times New Roman" panose="02020603050405020304" pitchFamily="18" charset="0"/>
              </a:defRPr>
            </a:lvl4pPr>
            <a:lvl5pPr marL="2057400" indent="-228600" defTabSz="965200">
              <a:defRPr sz="3400">
                <a:solidFill>
                  <a:schemeClr val="tx1"/>
                </a:solidFill>
                <a:latin typeface="Times New Roman" panose="02020603050405020304" pitchFamily="18" charset="0"/>
              </a:defRPr>
            </a:lvl5pPr>
            <a:lvl6pPr marL="2514600" indent="-228600" algn="ctr" defTabSz="965200" eaLnBrk="0" fontAlgn="base" hangingPunct="0">
              <a:spcBef>
                <a:spcPct val="0"/>
              </a:spcBef>
              <a:spcAft>
                <a:spcPct val="0"/>
              </a:spcAft>
              <a:defRPr sz="3400">
                <a:solidFill>
                  <a:schemeClr val="tx1"/>
                </a:solidFill>
                <a:latin typeface="Times New Roman" panose="02020603050405020304" pitchFamily="18" charset="0"/>
              </a:defRPr>
            </a:lvl6pPr>
            <a:lvl7pPr marL="2971800" indent="-228600" algn="ctr" defTabSz="965200" eaLnBrk="0" fontAlgn="base" hangingPunct="0">
              <a:spcBef>
                <a:spcPct val="0"/>
              </a:spcBef>
              <a:spcAft>
                <a:spcPct val="0"/>
              </a:spcAft>
              <a:defRPr sz="3400">
                <a:solidFill>
                  <a:schemeClr val="tx1"/>
                </a:solidFill>
                <a:latin typeface="Times New Roman" panose="02020603050405020304" pitchFamily="18" charset="0"/>
              </a:defRPr>
            </a:lvl7pPr>
            <a:lvl8pPr marL="3429000" indent="-228600" algn="ctr" defTabSz="965200" eaLnBrk="0" fontAlgn="base" hangingPunct="0">
              <a:spcBef>
                <a:spcPct val="0"/>
              </a:spcBef>
              <a:spcAft>
                <a:spcPct val="0"/>
              </a:spcAft>
              <a:defRPr sz="3400">
                <a:solidFill>
                  <a:schemeClr val="tx1"/>
                </a:solidFill>
                <a:latin typeface="Times New Roman" panose="02020603050405020304" pitchFamily="18" charset="0"/>
              </a:defRPr>
            </a:lvl8pPr>
            <a:lvl9pPr marL="3886200" indent="-228600" algn="ctr" defTabSz="965200" eaLnBrk="0" fontAlgn="base" hangingPunct="0">
              <a:spcBef>
                <a:spcPct val="0"/>
              </a:spcBef>
              <a:spcAft>
                <a:spcPct val="0"/>
              </a:spcAft>
              <a:defRPr sz="3400">
                <a:solidFill>
                  <a:schemeClr val="tx1"/>
                </a:solidFill>
                <a:latin typeface="Times New Roman" panose="02020603050405020304" pitchFamily="18" charset="0"/>
              </a:defRPr>
            </a:lvl9pPr>
          </a:lstStyle>
          <a:p>
            <a:pPr algn="l"/>
            <a:r>
              <a:rPr lang="en-US" altLang="en-US" sz="1300"/>
              <a:t>Causation vs. Association: News Titles</a:t>
            </a:r>
          </a:p>
        </p:txBody>
      </p:sp>
      <p:sp>
        <p:nvSpPr>
          <p:cNvPr id="52227" name="Rectangle 3"/>
          <p:cNvSpPr txBox="1">
            <a:spLocks noGrp="1" noChangeArrowheads="1"/>
          </p:cNvSpPr>
          <p:nvPr/>
        </p:nvSpPr>
        <p:spPr bwMode="auto">
          <a:xfrm>
            <a:off x="4144963" y="0"/>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16" tIns="48308" rIns="96616" bIns="48308"/>
          <a:lstStyle>
            <a:lvl1pPr defTabSz="965200">
              <a:defRPr sz="3400">
                <a:solidFill>
                  <a:schemeClr val="tx1"/>
                </a:solidFill>
                <a:latin typeface="Times New Roman" panose="02020603050405020304" pitchFamily="18" charset="0"/>
              </a:defRPr>
            </a:lvl1pPr>
            <a:lvl2pPr marL="742950" indent="-285750" defTabSz="965200">
              <a:defRPr sz="3400">
                <a:solidFill>
                  <a:schemeClr val="tx1"/>
                </a:solidFill>
                <a:latin typeface="Times New Roman" panose="02020603050405020304" pitchFamily="18" charset="0"/>
              </a:defRPr>
            </a:lvl2pPr>
            <a:lvl3pPr marL="1143000" indent="-228600" defTabSz="965200">
              <a:defRPr sz="3400">
                <a:solidFill>
                  <a:schemeClr val="tx1"/>
                </a:solidFill>
                <a:latin typeface="Times New Roman" panose="02020603050405020304" pitchFamily="18" charset="0"/>
              </a:defRPr>
            </a:lvl3pPr>
            <a:lvl4pPr marL="1600200" indent="-228600" defTabSz="965200">
              <a:defRPr sz="3400">
                <a:solidFill>
                  <a:schemeClr val="tx1"/>
                </a:solidFill>
                <a:latin typeface="Times New Roman" panose="02020603050405020304" pitchFamily="18" charset="0"/>
              </a:defRPr>
            </a:lvl4pPr>
            <a:lvl5pPr marL="2057400" indent="-228600" defTabSz="965200">
              <a:defRPr sz="3400">
                <a:solidFill>
                  <a:schemeClr val="tx1"/>
                </a:solidFill>
                <a:latin typeface="Times New Roman" panose="02020603050405020304" pitchFamily="18" charset="0"/>
              </a:defRPr>
            </a:lvl5pPr>
            <a:lvl6pPr marL="2514600" indent="-228600" algn="ctr" defTabSz="965200" eaLnBrk="0" fontAlgn="base" hangingPunct="0">
              <a:spcBef>
                <a:spcPct val="0"/>
              </a:spcBef>
              <a:spcAft>
                <a:spcPct val="0"/>
              </a:spcAft>
              <a:defRPr sz="3400">
                <a:solidFill>
                  <a:schemeClr val="tx1"/>
                </a:solidFill>
                <a:latin typeface="Times New Roman" panose="02020603050405020304" pitchFamily="18" charset="0"/>
              </a:defRPr>
            </a:lvl6pPr>
            <a:lvl7pPr marL="2971800" indent="-228600" algn="ctr" defTabSz="965200" eaLnBrk="0" fontAlgn="base" hangingPunct="0">
              <a:spcBef>
                <a:spcPct val="0"/>
              </a:spcBef>
              <a:spcAft>
                <a:spcPct val="0"/>
              </a:spcAft>
              <a:defRPr sz="3400">
                <a:solidFill>
                  <a:schemeClr val="tx1"/>
                </a:solidFill>
                <a:latin typeface="Times New Roman" panose="02020603050405020304" pitchFamily="18" charset="0"/>
              </a:defRPr>
            </a:lvl7pPr>
            <a:lvl8pPr marL="3429000" indent="-228600" algn="ctr" defTabSz="965200" eaLnBrk="0" fontAlgn="base" hangingPunct="0">
              <a:spcBef>
                <a:spcPct val="0"/>
              </a:spcBef>
              <a:spcAft>
                <a:spcPct val="0"/>
              </a:spcAft>
              <a:defRPr sz="3400">
                <a:solidFill>
                  <a:schemeClr val="tx1"/>
                </a:solidFill>
                <a:latin typeface="Times New Roman" panose="02020603050405020304" pitchFamily="18" charset="0"/>
              </a:defRPr>
            </a:lvl8pPr>
            <a:lvl9pPr marL="3886200" indent="-228600" algn="ctr" defTabSz="965200" eaLnBrk="0" fontAlgn="base" hangingPunct="0">
              <a:spcBef>
                <a:spcPct val="0"/>
              </a:spcBef>
              <a:spcAft>
                <a:spcPct val="0"/>
              </a:spcAft>
              <a:defRPr sz="3400">
                <a:solidFill>
                  <a:schemeClr val="tx1"/>
                </a:solidFill>
                <a:latin typeface="Times New Roman" panose="02020603050405020304" pitchFamily="18" charset="0"/>
              </a:defRPr>
            </a:lvl9pPr>
          </a:lstStyle>
          <a:p>
            <a:pPr algn="r"/>
            <a:r>
              <a:rPr lang="en-US" altLang="en-US" sz="1300"/>
              <a:t>August 5 2009</a:t>
            </a:r>
          </a:p>
        </p:txBody>
      </p:sp>
      <p:sp>
        <p:nvSpPr>
          <p:cNvPr id="52228" name="Rectangle 6"/>
          <p:cNvSpPr txBox="1">
            <a:spLocks noGrp="1" noChangeArrowheads="1"/>
          </p:cNvSpPr>
          <p:nvPr/>
        </p:nvSpPr>
        <p:spPr bwMode="auto">
          <a:xfrm>
            <a:off x="0" y="9121775"/>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16" tIns="48308" rIns="96616" bIns="48308" anchor="b"/>
          <a:lstStyle>
            <a:lvl1pPr defTabSz="965200">
              <a:defRPr sz="3400">
                <a:solidFill>
                  <a:schemeClr val="tx1"/>
                </a:solidFill>
                <a:latin typeface="Times New Roman" panose="02020603050405020304" pitchFamily="18" charset="0"/>
              </a:defRPr>
            </a:lvl1pPr>
            <a:lvl2pPr marL="742950" indent="-285750" defTabSz="965200">
              <a:defRPr sz="3400">
                <a:solidFill>
                  <a:schemeClr val="tx1"/>
                </a:solidFill>
                <a:latin typeface="Times New Roman" panose="02020603050405020304" pitchFamily="18" charset="0"/>
              </a:defRPr>
            </a:lvl2pPr>
            <a:lvl3pPr marL="1143000" indent="-228600" defTabSz="965200">
              <a:defRPr sz="3400">
                <a:solidFill>
                  <a:schemeClr val="tx1"/>
                </a:solidFill>
                <a:latin typeface="Times New Roman" panose="02020603050405020304" pitchFamily="18" charset="0"/>
              </a:defRPr>
            </a:lvl3pPr>
            <a:lvl4pPr marL="1600200" indent="-228600" defTabSz="965200">
              <a:defRPr sz="3400">
                <a:solidFill>
                  <a:schemeClr val="tx1"/>
                </a:solidFill>
                <a:latin typeface="Times New Roman" panose="02020603050405020304" pitchFamily="18" charset="0"/>
              </a:defRPr>
            </a:lvl4pPr>
            <a:lvl5pPr marL="2057400" indent="-228600" defTabSz="965200">
              <a:defRPr sz="3400">
                <a:solidFill>
                  <a:schemeClr val="tx1"/>
                </a:solidFill>
                <a:latin typeface="Times New Roman" panose="02020603050405020304" pitchFamily="18" charset="0"/>
              </a:defRPr>
            </a:lvl5pPr>
            <a:lvl6pPr marL="2514600" indent="-228600" algn="ctr" defTabSz="965200" eaLnBrk="0" fontAlgn="base" hangingPunct="0">
              <a:spcBef>
                <a:spcPct val="0"/>
              </a:spcBef>
              <a:spcAft>
                <a:spcPct val="0"/>
              </a:spcAft>
              <a:defRPr sz="3400">
                <a:solidFill>
                  <a:schemeClr val="tx1"/>
                </a:solidFill>
                <a:latin typeface="Times New Roman" panose="02020603050405020304" pitchFamily="18" charset="0"/>
              </a:defRPr>
            </a:lvl6pPr>
            <a:lvl7pPr marL="2971800" indent="-228600" algn="ctr" defTabSz="965200" eaLnBrk="0" fontAlgn="base" hangingPunct="0">
              <a:spcBef>
                <a:spcPct val="0"/>
              </a:spcBef>
              <a:spcAft>
                <a:spcPct val="0"/>
              </a:spcAft>
              <a:defRPr sz="3400">
                <a:solidFill>
                  <a:schemeClr val="tx1"/>
                </a:solidFill>
                <a:latin typeface="Times New Roman" panose="02020603050405020304" pitchFamily="18" charset="0"/>
              </a:defRPr>
            </a:lvl7pPr>
            <a:lvl8pPr marL="3429000" indent="-228600" algn="ctr" defTabSz="965200" eaLnBrk="0" fontAlgn="base" hangingPunct="0">
              <a:spcBef>
                <a:spcPct val="0"/>
              </a:spcBef>
              <a:spcAft>
                <a:spcPct val="0"/>
              </a:spcAft>
              <a:defRPr sz="3400">
                <a:solidFill>
                  <a:schemeClr val="tx1"/>
                </a:solidFill>
                <a:latin typeface="Times New Roman" panose="02020603050405020304" pitchFamily="18" charset="0"/>
              </a:defRPr>
            </a:lvl8pPr>
            <a:lvl9pPr marL="3886200" indent="-228600" algn="ctr" defTabSz="965200" eaLnBrk="0" fontAlgn="base" hangingPunct="0">
              <a:spcBef>
                <a:spcPct val="0"/>
              </a:spcBef>
              <a:spcAft>
                <a:spcPct val="0"/>
              </a:spcAft>
              <a:defRPr sz="3400">
                <a:solidFill>
                  <a:schemeClr val="tx1"/>
                </a:solidFill>
                <a:latin typeface="Times New Roman" panose="02020603050405020304" pitchFamily="18" charset="0"/>
              </a:defRPr>
            </a:lvl9pPr>
          </a:lstStyle>
          <a:p>
            <a:pPr algn="l"/>
            <a:r>
              <a:rPr lang="en-US" altLang="en-US" sz="1300"/>
              <a:t>2009SchieldRaymondASA6Up.pdf</a:t>
            </a:r>
          </a:p>
        </p:txBody>
      </p:sp>
      <p:sp>
        <p:nvSpPr>
          <p:cNvPr id="52229"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16" tIns="48308" rIns="96616" bIns="48308" anchor="b"/>
          <a:lstStyle>
            <a:lvl1pPr defTabSz="965200">
              <a:defRPr sz="3400">
                <a:solidFill>
                  <a:schemeClr val="tx1"/>
                </a:solidFill>
                <a:latin typeface="Times New Roman" panose="02020603050405020304" pitchFamily="18" charset="0"/>
              </a:defRPr>
            </a:lvl1pPr>
            <a:lvl2pPr marL="742950" indent="-285750" defTabSz="965200">
              <a:defRPr sz="3400">
                <a:solidFill>
                  <a:schemeClr val="tx1"/>
                </a:solidFill>
                <a:latin typeface="Times New Roman" panose="02020603050405020304" pitchFamily="18" charset="0"/>
              </a:defRPr>
            </a:lvl2pPr>
            <a:lvl3pPr marL="1143000" indent="-228600" defTabSz="965200">
              <a:defRPr sz="3400">
                <a:solidFill>
                  <a:schemeClr val="tx1"/>
                </a:solidFill>
                <a:latin typeface="Times New Roman" panose="02020603050405020304" pitchFamily="18" charset="0"/>
              </a:defRPr>
            </a:lvl3pPr>
            <a:lvl4pPr marL="1600200" indent="-228600" defTabSz="965200">
              <a:defRPr sz="3400">
                <a:solidFill>
                  <a:schemeClr val="tx1"/>
                </a:solidFill>
                <a:latin typeface="Times New Roman" panose="02020603050405020304" pitchFamily="18" charset="0"/>
              </a:defRPr>
            </a:lvl4pPr>
            <a:lvl5pPr marL="2057400" indent="-228600" defTabSz="965200">
              <a:defRPr sz="3400">
                <a:solidFill>
                  <a:schemeClr val="tx1"/>
                </a:solidFill>
                <a:latin typeface="Times New Roman" panose="02020603050405020304" pitchFamily="18" charset="0"/>
              </a:defRPr>
            </a:lvl5pPr>
            <a:lvl6pPr marL="2514600" indent="-228600" algn="ctr" defTabSz="965200" eaLnBrk="0" fontAlgn="base" hangingPunct="0">
              <a:spcBef>
                <a:spcPct val="0"/>
              </a:spcBef>
              <a:spcAft>
                <a:spcPct val="0"/>
              </a:spcAft>
              <a:defRPr sz="3400">
                <a:solidFill>
                  <a:schemeClr val="tx1"/>
                </a:solidFill>
                <a:latin typeface="Times New Roman" panose="02020603050405020304" pitchFamily="18" charset="0"/>
              </a:defRPr>
            </a:lvl6pPr>
            <a:lvl7pPr marL="2971800" indent="-228600" algn="ctr" defTabSz="965200" eaLnBrk="0" fontAlgn="base" hangingPunct="0">
              <a:spcBef>
                <a:spcPct val="0"/>
              </a:spcBef>
              <a:spcAft>
                <a:spcPct val="0"/>
              </a:spcAft>
              <a:defRPr sz="3400">
                <a:solidFill>
                  <a:schemeClr val="tx1"/>
                </a:solidFill>
                <a:latin typeface="Times New Roman" panose="02020603050405020304" pitchFamily="18" charset="0"/>
              </a:defRPr>
            </a:lvl7pPr>
            <a:lvl8pPr marL="3429000" indent="-228600" algn="ctr" defTabSz="965200" eaLnBrk="0" fontAlgn="base" hangingPunct="0">
              <a:spcBef>
                <a:spcPct val="0"/>
              </a:spcBef>
              <a:spcAft>
                <a:spcPct val="0"/>
              </a:spcAft>
              <a:defRPr sz="3400">
                <a:solidFill>
                  <a:schemeClr val="tx1"/>
                </a:solidFill>
                <a:latin typeface="Times New Roman" panose="02020603050405020304" pitchFamily="18" charset="0"/>
              </a:defRPr>
            </a:lvl8pPr>
            <a:lvl9pPr marL="3886200" indent="-228600" algn="ctr" defTabSz="965200" eaLnBrk="0" fontAlgn="base" hangingPunct="0">
              <a:spcBef>
                <a:spcPct val="0"/>
              </a:spcBef>
              <a:spcAft>
                <a:spcPct val="0"/>
              </a:spcAft>
              <a:defRPr sz="3400">
                <a:solidFill>
                  <a:schemeClr val="tx1"/>
                </a:solidFill>
                <a:latin typeface="Times New Roman" panose="02020603050405020304" pitchFamily="18" charset="0"/>
              </a:defRPr>
            </a:lvl9pPr>
          </a:lstStyle>
          <a:p>
            <a:pPr algn="r"/>
            <a:fld id="{5EA38481-B974-44A9-9F27-0D48B91ED88A}" type="slidenum">
              <a:rPr lang="en-US" altLang="en-US" sz="1300"/>
              <a:pPr algn="r"/>
              <a:t>26</a:t>
            </a:fld>
            <a:endParaRPr lang="en-US" altLang="en-US" sz="1300"/>
          </a:p>
        </p:txBody>
      </p:sp>
      <p:sp>
        <p:nvSpPr>
          <p:cNvPr id="52230" name="Rectangle 2"/>
          <p:cNvSpPr>
            <a:spLocks noGrp="1" noRot="1" noChangeAspect="1" noChangeArrowheads="1" noTextEdit="1"/>
          </p:cNvSpPr>
          <p:nvPr>
            <p:ph type="sldImg"/>
          </p:nvPr>
        </p:nvSpPr>
        <p:spPr>
          <a:xfrm>
            <a:off x="1258888" y="720725"/>
            <a:ext cx="4800600" cy="3600450"/>
          </a:xfrm>
          <a:ln/>
        </p:spPr>
      </p:sp>
      <p:sp>
        <p:nvSpPr>
          <p:cNvPr id="52231" name="Rectangle 3"/>
          <p:cNvSpPr>
            <a:spLocks noGrp="1" noChangeArrowheads="1"/>
          </p:cNvSpPr>
          <p:nvPr>
            <p:ph type="body" idx="1"/>
          </p:nvPr>
        </p:nvSpPr>
        <p:spPr>
          <a:xfrm>
            <a:off x="812800" y="4560888"/>
            <a:ext cx="5770563" cy="4479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16" tIns="48308" rIns="96616" bIns="48308"/>
          <a:lstStyle/>
          <a:p>
            <a:endParaRPr lang="en-US" altLang="en-US" sz="1900" smtClean="0"/>
          </a:p>
        </p:txBody>
      </p:sp>
    </p:spTree>
    <p:extLst>
      <p:ext uri="{BB962C8B-B14F-4D97-AF65-F5344CB8AC3E}">
        <p14:creationId xmlns:p14="http://schemas.microsoft.com/office/powerpoint/2010/main" val="12021982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p:cNvSpPr>
            <a:spLocks noGrp="1" noChangeArrowheads="1"/>
          </p:cNvSpPr>
          <p:nvPr>
            <p:ph type="hdr" sz="quarter"/>
          </p:nvPr>
        </p:nvSpPr>
        <p:spPr>
          <a:ln/>
        </p:spPr>
        <p:txBody>
          <a:bodyPr/>
          <a:lstStyle/>
          <a:p>
            <a:r>
              <a:rPr lang="en-US" altLang="en-US"/>
              <a:t>Statistical Literacy for ManagersStatLit for Managers</a:t>
            </a:r>
          </a:p>
        </p:txBody>
      </p:sp>
      <p:sp>
        <p:nvSpPr>
          <p:cNvPr id="17" name="Rectangle 3"/>
          <p:cNvSpPr>
            <a:spLocks noGrp="1" noChangeArrowheads="1"/>
          </p:cNvSpPr>
          <p:nvPr>
            <p:ph type="dt" idx="1"/>
          </p:nvPr>
        </p:nvSpPr>
        <p:spPr>
          <a:ln/>
        </p:spPr>
        <p:txBody>
          <a:bodyPr/>
          <a:lstStyle/>
          <a:p>
            <a:r>
              <a:rPr lang="en-US" altLang="en-US"/>
              <a:t>1 March 20132013</a:t>
            </a:r>
          </a:p>
        </p:txBody>
      </p:sp>
      <p:sp>
        <p:nvSpPr>
          <p:cNvPr id="18" name="Rectangle 6"/>
          <p:cNvSpPr>
            <a:spLocks noGrp="1" noChangeArrowheads="1"/>
          </p:cNvSpPr>
          <p:nvPr>
            <p:ph type="ftr" sz="quarter" idx="4"/>
          </p:nvPr>
        </p:nvSpPr>
        <p:spPr>
          <a:ln/>
        </p:spPr>
        <p:txBody>
          <a:bodyPr/>
          <a:lstStyle/>
          <a:p>
            <a:r>
              <a:rPr lang="en-US" altLang="en-US"/>
              <a:t>www.StatLit.org/pdf/2013-Schield-MBAA-6up.pdf2013Schield-MBAA</a:t>
            </a:r>
          </a:p>
        </p:txBody>
      </p:sp>
      <p:sp>
        <p:nvSpPr>
          <p:cNvPr id="19" name="Rectangle 7"/>
          <p:cNvSpPr>
            <a:spLocks noGrp="1" noChangeArrowheads="1"/>
          </p:cNvSpPr>
          <p:nvPr>
            <p:ph type="sldNum" sz="quarter" idx="5"/>
          </p:nvPr>
        </p:nvSpPr>
        <p:spPr>
          <a:ln/>
        </p:spPr>
        <p:txBody>
          <a:bodyPr/>
          <a:lstStyle/>
          <a:p>
            <a:fld id="{93A82840-3EB2-4DA3-BA8A-A096893C63B3}" type="slidenum">
              <a:rPr lang="en-US" altLang="en-US"/>
              <a:pPr/>
              <a:t>27</a:t>
            </a:fld>
            <a:endParaRPr lang="en-US" altLang="en-US"/>
          </a:p>
        </p:txBody>
      </p:sp>
      <p:sp>
        <p:nvSpPr>
          <p:cNvPr id="54274" name="Rectangle 2"/>
          <p:cNvSpPr txBox="1">
            <a:spLocks noGrp="1" noChangeArrowheads="1"/>
          </p:cNvSpPr>
          <p:nvPr/>
        </p:nvSpPr>
        <p:spPr bwMode="auto">
          <a:xfrm>
            <a:off x="3" y="6"/>
            <a:ext cx="3076672" cy="511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957" tIns="49478" rIns="98957" bIns="49478"/>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200"/>
              <a:t>StatLit for Managers</a:t>
            </a:r>
          </a:p>
        </p:txBody>
      </p:sp>
      <p:sp>
        <p:nvSpPr>
          <p:cNvPr id="54275" name="Rectangle 3"/>
          <p:cNvSpPr txBox="1">
            <a:spLocks noGrp="1" noChangeArrowheads="1"/>
          </p:cNvSpPr>
          <p:nvPr/>
        </p:nvSpPr>
        <p:spPr bwMode="auto">
          <a:xfrm>
            <a:off x="4022634" y="6"/>
            <a:ext cx="3076671" cy="511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957" tIns="49478" rIns="98957" bIns="49478"/>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r>
              <a:rPr lang="en-US" altLang="en-US" sz="1200"/>
              <a:t>2013</a:t>
            </a:r>
          </a:p>
        </p:txBody>
      </p:sp>
      <p:sp>
        <p:nvSpPr>
          <p:cNvPr id="54276" name="Rectangle 6"/>
          <p:cNvSpPr txBox="1">
            <a:spLocks noGrp="1" noChangeArrowheads="1"/>
          </p:cNvSpPr>
          <p:nvPr/>
        </p:nvSpPr>
        <p:spPr bwMode="auto">
          <a:xfrm>
            <a:off x="3" y="9723566"/>
            <a:ext cx="3076672" cy="511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957" tIns="49478" rIns="98957" bIns="49478"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200"/>
              <a:t>2013Schield-MBAA</a:t>
            </a:r>
          </a:p>
        </p:txBody>
      </p:sp>
      <p:sp>
        <p:nvSpPr>
          <p:cNvPr id="54277" name="Rectangle 7"/>
          <p:cNvSpPr txBox="1">
            <a:spLocks noGrp="1" noChangeArrowheads="1"/>
          </p:cNvSpPr>
          <p:nvPr/>
        </p:nvSpPr>
        <p:spPr bwMode="auto">
          <a:xfrm>
            <a:off x="4022634" y="9723566"/>
            <a:ext cx="3076671" cy="511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957" tIns="49478" rIns="98957" bIns="49478"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fld id="{83DD8BBB-A433-4C03-9B98-752746731741}" type="slidenum">
              <a:rPr lang="en-US" altLang="en-US" sz="1200"/>
              <a:pPr algn="r">
                <a:lnSpc>
                  <a:spcPct val="100000"/>
                </a:lnSpc>
                <a:spcBef>
                  <a:spcPct val="0"/>
                </a:spcBef>
              </a:pPr>
              <a:t>27</a:t>
            </a:fld>
            <a:endParaRPr lang="en-US" altLang="en-US" sz="1200"/>
          </a:p>
        </p:txBody>
      </p:sp>
      <p:sp>
        <p:nvSpPr>
          <p:cNvPr id="54278" name="Rectangle 2"/>
          <p:cNvSpPr txBox="1">
            <a:spLocks noGrp="1" noChangeArrowheads="1"/>
          </p:cNvSpPr>
          <p:nvPr/>
        </p:nvSpPr>
        <p:spPr bwMode="auto">
          <a:xfrm>
            <a:off x="3" y="6"/>
            <a:ext cx="3076672" cy="511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957" tIns="49478" rIns="98957" bIns="49478"/>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200"/>
              <a:t>Analyzing Numbers in the News</a:t>
            </a:r>
          </a:p>
        </p:txBody>
      </p:sp>
      <p:sp>
        <p:nvSpPr>
          <p:cNvPr id="54279" name="Rectangle 3"/>
          <p:cNvSpPr txBox="1">
            <a:spLocks noGrp="1" noChangeArrowheads="1"/>
          </p:cNvSpPr>
          <p:nvPr/>
        </p:nvSpPr>
        <p:spPr bwMode="auto">
          <a:xfrm>
            <a:off x="4022634" y="6"/>
            <a:ext cx="3076671" cy="511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957" tIns="49478" rIns="98957" bIns="49478"/>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r>
              <a:rPr lang="en-US" altLang="en-US" sz="1200"/>
              <a:t>15 May 2008</a:t>
            </a:r>
          </a:p>
        </p:txBody>
      </p:sp>
      <p:sp>
        <p:nvSpPr>
          <p:cNvPr id="54280" name="Rectangle 6"/>
          <p:cNvSpPr txBox="1">
            <a:spLocks noGrp="1" noChangeArrowheads="1"/>
          </p:cNvSpPr>
          <p:nvPr/>
        </p:nvSpPr>
        <p:spPr bwMode="auto">
          <a:xfrm>
            <a:off x="3" y="9723566"/>
            <a:ext cx="3076672" cy="511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957" tIns="49478" rIns="98957" bIns="49478"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200"/>
              <a:t>2008SchieldNNN6up.pdf</a:t>
            </a:r>
          </a:p>
        </p:txBody>
      </p:sp>
      <p:sp>
        <p:nvSpPr>
          <p:cNvPr id="54281" name="Rectangle 7"/>
          <p:cNvSpPr txBox="1">
            <a:spLocks noGrp="1" noChangeArrowheads="1"/>
          </p:cNvSpPr>
          <p:nvPr/>
        </p:nvSpPr>
        <p:spPr bwMode="auto">
          <a:xfrm>
            <a:off x="4022634" y="9723566"/>
            <a:ext cx="3076671" cy="511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957" tIns="49478" rIns="98957" bIns="49478"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fld id="{F0117A5A-1FA2-4F30-921A-3D40D45E867D}" type="slidenum">
              <a:rPr lang="en-US" altLang="en-US" sz="1200"/>
              <a:pPr algn="r">
                <a:lnSpc>
                  <a:spcPct val="100000"/>
                </a:lnSpc>
                <a:spcBef>
                  <a:spcPct val="0"/>
                </a:spcBef>
              </a:pPr>
              <a:t>27</a:t>
            </a:fld>
            <a:endParaRPr lang="en-US" altLang="en-US" sz="1200"/>
          </a:p>
        </p:txBody>
      </p:sp>
      <p:sp>
        <p:nvSpPr>
          <p:cNvPr id="54282" name="Rectangle 2"/>
          <p:cNvSpPr txBox="1">
            <a:spLocks noGrp="1" noChangeArrowheads="1"/>
          </p:cNvSpPr>
          <p:nvPr/>
        </p:nvSpPr>
        <p:spPr bwMode="auto">
          <a:xfrm>
            <a:off x="3" y="6"/>
            <a:ext cx="3076672" cy="511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957" tIns="49478" rIns="98957" bIns="49478"/>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endParaRPr lang="en-US" altLang="en-US" sz="1200"/>
          </a:p>
        </p:txBody>
      </p:sp>
      <p:sp>
        <p:nvSpPr>
          <p:cNvPr id="54283" name="Rectangle 3"/>
          <p:cNvSpPr txBox="1">
            <a:spLocks noGrp="1" noChangeArrowheads="1"/>
          </p:cNvSpPr>
          <p:nvPr/>
        </p:nvSpPr>
        <p:spPr bwMode="auto">
          <a:xfrm>
            <a:off x="4022634" y="6"/>
            <a:ext cx="3076671" cy="511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957" tIns="49478" rIns="98957" bIns="49478"/>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endParaRPr lang="en-US" altLang="en-US" sz="1200"/>
          </a:p>
        </p:txBody>
      </p:sp>
      <p:sp>
        <p:nvSpPr>
          <p:cNvPr id="54284" name="Rectangle 6"/>
          <p:cNvSpPr txBox="1">
            <a:spLocks noGrp="1" noChangeArrowheads="1"/>
          </p:cNvSpPr>
          <p:nvPr/>
        </p:nvSpPr>
        <p:spPr bwMode="auto">
          <a:xfrm>
            <a:off x="3" y="9723566"/>
            <a:ext cx="3076672" cy="511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957" tIns="49478" rIns="98957" bIns="49478"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endParaRPr lang="en-US" altLang="en-US" sz="1200"/>
          </a:p>
        </p:txBody>
      </p:sp>
      <p:sp>
        <p:nvSpPr>
          <p:cNvPr id="54285" name="Rectangle 7"/>
          <p:cNvSpPr txBox="1">
            <a:spLocks noGrp="1" noChangeArrowheads="1"/>
          </p:cNvSpPr>
          <p:nvPr/>
        </p:nvSpPr>
        <p:spPr bwMode="auto">
          <a:xfrm>
            <a:off x="4022634" y="9723566"/>
            <a:ext cx="3076671" cy="511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957" tIns="49478" rIns="98957" bIns="49478"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fld id="{8203B34A-3143-426C-9D18-527F0674805B}" type="slidenum">
              <a:rPr lang="en-US" altLang="en-US" sz="1200"/>
              <a:pPr algn="r">
                <a:lnSpc>
                  <a:spcPct val="100000"/>
                </a:lnSpc>
                <a:spcBef>
                  <a:spcPct val="0"/>
                </a:spcBef>
              </a:pPr>
              <a:t>27</a:t>
            </a:fld>
            <a:endParaRPr lang="en-US" altLang="en-US" sz="1200"/>
          </a:p>
        </p:txBody>
      </p:sp>
      <p:sp>
        <p:nvSpPr>
          <p:cNvPr id="54286" name="Rectangle 2"/>
          <p:cNvSpPr>
            <a:spLocks noGrp="1" noRot="1" noChangeAspect="1" noChangeArrowheads="1" noTextEdit="1"/>
          </p:cNvSpPr>
          <p:nvPr>
            <p:ph type="sldImg"/>
          </p:nvPr>
        </p:nvSpPr>
        <p:spPr>
          <a:xfrm>
            <a:off x="995363" y="768350"/>
            <a:ext cx="5113337" cy="3836988"/>
          </a:xfrm>
          <a:ln/>
        </p:spPr>
      </p:sp>
      <p:sp>
        <p:nvSpPr>
          <p:cNvPr id="542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800"/>
          </a:p>
        </p:txBody>
      </p:sp>
    </p:spTree>
    <p:extLst>
      <p:ext uri="{BB962C8B-B14F-4D97-AF65-F5344CB8AC3E}">
        <p14:creationId xmlns:p14="http://schemas.microsoft.com/office/powerpoint/2010/main" val="27935317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p:cNvSpPr>
            <a:spLocks noGrp="1" noChangeArrowheads="1"/>
          </p:cNvSpPr>
          <p:nvPr>
            <p:ph type="hdr" sz="quarter"/>
          </p:nvPr>
        </p:nvSpPr>
        <p:spPr>
          <a:ln/>
        </p:spPr>
        <p:txBody>
          <a:bodyPr/>
          <a:lstStyle/>
          <a:p>
            <a:r>
              <a:rPr lang="en-US" altLang="en-US"/>
              <a:t>Statistical Literacy for ManagersStatLit for Managers</a:t>
            </a:r>
          </a:p>
        </p:txBody>
      </p:sp>
      <p:sp>
        <p:nvSpPr>
          <p:cNvPr id="17" name="Rectangle 3"/>
          <p:cNvSpPr>
            <a:spLocks noGrp="1" noChangeArrowheads="1"/>
          </p:cNvSpPr>
          <p:nvPr>
            <p:ph type="dt" idx="1"/>
          </p:nvPr>
        </p:nvSpPr>
        <p:spPr>
          <a:ln/>
        </p:spPr>
        <p:txBody>
          <a:bodyPr/>
          <a:lstStyle/>
          <a:p>
            <a:r>
              <a:rPr lang="en-US" altLang="en-US"/>
              <a:t>1 March 20132013</a:t>
            </a:r>
          </a:p>
        </p:txBody>
      </p:sp>
      <p:sp>
        <p:nvSpPr>
          <p:cNvPr id="18" name="Rectangle 6"/>
          <p:cNvSpPr>
            <a:spLocks noGrp="1" noChangeArrowheads="1"/>
          </p:cNvSpPr>
          <p:nvPr>
            <p:ph type="ftr" sz="quarter" idx="4"/>
          </p:nvPr>
        </p:nvSpPr>
        <p:spPr>
          <a:ln/>
        </p:spPr>
        <p:txBody>
          <a:bodyPr/>
          <a:lstStyle/>
          <a:p>
            <a:r>
              <a:rPr lang="en-US" altLang="en-US"/>
              <a:t>www.StatLit.org/pdf/2013-Schield-MBAA-6up.pdf2013Schield-MBAA</a:t>
            </a:r>
          </a:p>
        </p:txBody>
      </p:sp>
      <p:sp>
        <p:nvSpPr>
          <p:cNvPr id="19" name="Rectangle 7"/>
          <p:cNvSpPr>
            <a:spLocks noGrp="1" noChangeArrowheads="1"/>
          </p:cNvSpPr>
          <p:nvPr>
            <p:ph type="sldNum" sz="quarter" idx="5"/>
          </p:nvPr>
        </p:nvSpPr>
        <p:spPr>
          <a:ln/>
        </p:spPr>
        <p:txBody>
          <a:bodyPr/>
          <a:lstStyle/>
          <a:p>
            <a:fld id="{93A82840-3EB2-4DA3-BA8A-A096893C63B3}" type="slidenum">
              <a:rPr lang="en-US" altLang="en-US"/>
              <a:pPr/>
              <a:t>28</a:t>
            </a:fld>
            <a:endParaRPr lang="en-US" altLang="en-US"/>
          </a:p>
        </p:txBody>
      </p:sp>
      <p:sp>
        <p:nvSpPr>
          <p:cNvPr id="54274" name="Rectangle 2"/>
          <p:cNvSpPr txBox="1">
            <a:spLocks noGrp="1" noChangeArrowheads="1"/>
          </p:cNvSpPr>
          <p:nvPr/>
        </p:nvSpPr>
        <p:spPr bwMode="auto">
          <a:xfrm>
            <a:off x="3" y="5"/>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100"/>
              <a:t>StatLit for Managers</a:t>
            </a:r>
          </a:p>
        </p:txBody>
      </p:sp>
      <p:sp>
        <p:nvSpPr>
          <p:cNvPr id="54275" name="Rectangle 3"/>
          <p:cNvSpPr txBox="1">
            <a:spLocks noGrp="1" noChangeArrowheads="1"/>
          </p:cNvSpPr>
          <p:nvPr/>
        </p:nvSpPr>
        <p:spPr bwMode="auto">
          <a:xfrm>
            <a:off x="3938080" y="5"/>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r>
              <a:rPr lang="en-US" altLang="en-US" sz="1100"/>
              <a:t>2013</a:t>
            </a:r>
          </a:p>
        </p:txBody>
      </p:sp>
      <p:sp>
        <p:nvSpPr>
          <p:cNvPr id="54276" name="Rectangle 6"/>
          <p:cNvSpPr txBox="1">
            <a:spLocks noGrp="1" noChangeArrowheads="1"/>
          </p:cNvSpPr>
          <p:nvPr/>
        </p:nvSpPr>
        <p:spPr bwMode="auto">
          <a:xfrm>
            <a:off x="3" y="8774888"/>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100"/>
              <a:t>2013Schield-MBAA</a:t>
            </a:r>
          </a:p>
        </p:txBody>
      </p:sp>
      <p:sp>
        <p:nvSpPr>
          <p:cNvPr id="54277" name="Rectangle 7"/>
          <p:cNvSpPr txBox="1">
            <a:spLocks noGrp="1" noChangeArrowheads="1"/>
          </p:cNvSpPr>
          <p:nvPr/>
        </p:nvSpPr>
        <p:spPr bwMode="auto">
          <a:xfrm>
            <a:off x="3938080" y="8774888"/>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fld id="{83DD8BBB-A433-4C03-9B98-752746731741}" type="slidenum">
              <a:rPr lang="en-US" altLang="en-US" sz="1100"/>
              <a:pPr algn="r">
                <a:lnSpc>
                  <a:spcPct val="100000"/>
                </a:lnSpc>
                <a:spcBef>
                  <a:spcPct val="0"/>
                </a:spcBef>
              </a:pPr>
              <a:t>28</a:t>
            </a:fld>
            <a:endParaRPr lang="en-US" altLang="en-US" sz="1100"/>
          </a:p>
        </p:txBody>
      </p:sp>
      <p:sp>
        <p:nvSpPr>
          <p:cNvPr id="54278" name="Rectangle 2"/>
          <p:cNvSpPr txBox="1">
            <a:spLocks noGrp="1" noChangeArrowheads="1"/>
          </p:cNvSpPr>
          <p:nvPr/>
        </p:nvSpPr>
        <p:spPr bwMode="auto">
          <a:xfrm>
            <a:off x="3" y="5"/>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100"/>
              <a:t>Analyzing Numbers in the News</a:t>
            </a:r>
          </a:p>
        </p:txBody>
      </p:sp>
      <p:sp>
        <p:nvSpPr>
          <p:cNvPr id="54279" name="Rectangle 3"/>
          <p:cNvSpPr txBox="1">
            <a:spLocks noGrp="1" noChangeArrowheads="1"/>
          </p:cNvSpPr>
          <p:nvPr/>
        </p:nvSpPr>
        <p:spPr bwMode="auto">
          <a:xfrm>
            <a:off x="3938080" y="5"/>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r>
              <a:rPr lang="en-US" altLang="en-US" sz="1100"/>
              <a:t>15 May 2008</a:t>
            </a:r>
          </a:p>
        </p:txBody>
      </p:sp>
      <p:sp>
        <p:nvSpPr>
          <p:cNvPr id="54280" name="Rectangle 6"/>
          <p:cNvSpPr txBox="1">
            <a:spLocks noGrp="1" noChangeArrowheads="1"/>
          </p:cNvSpPr>
          <p:nvPr/>
        </p:nvSpPr>
        <p:spPr bwMode="auto">
          <a:xfrm>
            <a:off x="3" y="8774888"/>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100"/>
              <a:t>2008SchieldNNN6up.pdf</a:t>
            </a:r>
          </a:p>
        </p:txBody>
      </p:sp>
      <p:sp>
        <p:nvSpPr>
          <p:cNvPr id="54281" name="Rectangle 7"/>
          <p:cNvSpPr txBox="1">
            <a:spLocks noGrp="1" noChangeArrowheads="1"/>
          </p:cNvSpPr>
          <p:nvPr/>
        </p:nvSpPr>
        <p:spPr bwMode="auto">
          <a:xfrm>
            <a:off x="3938080" y="8774888"/>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fld id="{F0117A5A-1FA2-4F30-921A-3D40D45E867D}" type="slidenum">
              <a:rPr lang="en-US" altLang="en-US" sz="1100"/>
              <a:pPr algn="r">
                <a:lnSpc>
                  <a:spcPct val="100000"/>
                </a:lnSpc>
                <a:spcBef>
                  <a:spcPct val="0"/>
                </a:spcBef>
              </a:pPr>
              <a:t>28</a:t>
            </a:fld>
            <a:endParaRPr lang="en-US" altLang="en-US" sz="1100"/>
          </a:p>
        </p:txBody>
      </p:sp>
      <p:sp>
        <p:nvSpPr>
          <p:cNvPr id="54282" name="Rectangle 2"/>
          <p:cNvSpPr txBox="1">
            <a:spLocks noGrp="1" noChangeArrowheads="1"/>
          </p:cNvSpPr>
          <p:nvPr/>
        </p:nvSpPr>
        <p:spPr bwMode="auto">
          <a:xfrm>
            <a:off x="3" y="5"/>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endParaRPr lang="en-US" altLang="en-US" sz="1100"/>
          </a:p>
        </p:txBody>
      </p:sp>
      <p:sp>
        <p:nvSpPr>
          <p:cNvPr id="54283" name="Rectangle 3"/>
          <p:cNvSpPr txBox="1">
            <a:spLocks noGrp="1" noChangeArrowheads="1"/>
          </p:cNvSpPr>
          <p:nvPr/>
        </p:nvSpPr>
        <p:spPr bwMode="auto">
          <a:xfrm>
            <a:off x="3938080" y="5"/>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endParaRPr lang="en-US" altLang="en-US" sz="1100"/>
          </a:p>
        </p:txBody>
      </p:sp>
      <p:sp>
        <p:nvSpPr>
          <p:cNvPr id="54284" name="Rectangle 6"/>
          <p:cNvSpPr txBox="1">
            <a:spLocks noGrp="1" noChangeArrowheads="1"/>
          </p:cNvSpPr>
          <p:nvPr/>
        </p:nvSpPr>
        <p:spPr bwMode="auto">
          <a:xfrm>
            <a:off x="3" y="8774888"/>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endParaRPr lang="en-US" altLang="en-US" sz="1100"/>
          </a:p>
        </p:txBody>
      </p:sp>
      <p:sp>
        <p:nvSpPr>
          <p:cNvPr id="54285" name="Rectangle 7"/>
          <p:cNvSpPr txBox="1">
            <a:spLocks noGrp="1" noChangeArrowheads="1"/>
          </p:cNvSpPr>
          <p:nvPr/>
        </p:nvSpPr>
        <p:spPr bwMode="auto">
          <a:xfrm>
            <a:off x="3938080" y="8774888"/>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fld id="{8203B34A-3143-426C-9D18-527F0674805B}" type="slidenum">
              <a:rPr lang="en-US" altLang="en-US" sz="1100"/>
              <a:pPr algn="r">
                <a:lnSpc>
                  <a:spcPct val="100000"/>
                </a:lnSpc>
                <a:spcBef>
                  <a:spcPct val="0"/>
                </a:spcBef>
              </a:pPr>
              <a:t>28</a:t>
            </a:fld>
            <a:endParaRPr lang="en-US" altLang="en-US" sz="1100"/>
          </a:p>
        </p:txBody>
      </p:sp>
      <p:sp>
        <p:nvSpPr>
          <p:cNvPr id="54286" name="Rectangle 2"/>
          <p:cNvSpPr>
            <a:spLocks noGrp="1" noRot="1" noChangeAspect="1" noChangeArrowheads="1" noTextEdit="1"/>
          </p:cNvSpPr>
          <p:nvPr>
            <p:ph type="sldImg"/>
          </p:nvPr>
        </p:nvSpPr>
        <p:spPr>
          <a:xfrm>
            <a:off x="1169988" y="693738"/>
            <a:ext cx="4614862" cy="3462337"/>
          </a:xfrm>
          <a:ln/>
        </p:spPr>
      </p:sp>
      <p:sp>
        <p:nvSpPr>
          <p:cNvPr id="542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700"/>
          </a:p>
        </p:txBody>
      </p:sp>
    </p:spTree>
    <p:extLst>
      <p:ext uri="{BB962C8B-B14F-4D97-AF65-F5344CB8AC3E}">
        <p14:creationId xmlns:p14="http://schemas.microsoft.com/office/powerpoint/2010/main" val="35812485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p:cNvSpPr>
            <a:spLocks noGrp="1" noChangeArrowheads="1"/>
          </p:cNvSpPr>
          <p:nvPr>
            <p:ph type="hdr" sz="quarter"/>
          </p:nvPr>
        </p:nvSpPr>
        <p:spPr>
          <a:ln/>
        </p:spPr>
        <p:txBody>
          <a:bodyPr/>
          <a:lstStyle/>
          <a:p>
            <a:r>
              <a:rPr lang="en-US" altLang="en-US"/>
              <a:t>Statistical Literacy for ManagersStatLit for Managers</a:t>
            </a:r>
          </a:p>
        </p:txBody>
      </p:sp>
      <p:sp>
        <p:nvSpPr>
          <p:cNvPr id="17" name="Rectangle 3"/>
          <p:cNvSpPr>
            <a:spLocks noGrp="1" noChangeArrowheads="1"/>
          </p:cNvSpPr>
          <p:nvPr>
            <p:ph type="dt" idx="1"/>
          </p:nvPr>
        </p:nvSpPr>
        <p:spPr>
          <a:ln/>
        </p:spPr>
        <p:txBody>
          <a:bodyPr/>
          <a:lstStyle/>
          <a:p>
            <a:r>
              <a:rPr lang="en-US" altLang="en-US"/>
              <a:t>1 March 20132013</a:t>
            </a:r>
          </a:p>
        </p:txBody>
      </p:sp>
      <p:sp>
        <p:nvSpPr>
          <p:cNvPr id="18" name="Rectangle 6"/>
          <p:cNvSpPr>
            <a:spLocks noGrp="1" noChangeArrowheads="1"/>
          </p:cNvSpPr>
          <p:nvPr>
            <p:ph type="ftr" sz="quarter" idx="4"/>
          </p:nvPr>
        </p:nvSpPr>
        <p:spPr>
          <a:ln/>
        </p:spPr>
        <p:txBody>
          <a:bodyPr/>
          <a:lstStyle/>
          <a:p>
            <a:r>
              <a:rPr lang="en-US" altLang="en-US"/>
              <a:t>www.StatLit.org/pdf/2013-Schield-MBAA-6up.pdf2013Schield-MBAA</a:t>
            </a:r>
          </a:p>
        </p:txBody>
      </p:sp>
      <p:sp>
        <p:nvSpPr>
          <p:cNvPr id="19" name="Rectangle 7"/>
          <p:cNvSpPr>
            <a:spLocks noGrp="1" noChangeArrowheads="1"/>
          </p:cNvSpPr>
          <p:nvPr>
            <p:ph type="sldNum" sz="quarter" idx="5"/>
          </p:nvPr>
        </p:nvSpPr>
        <p:spPr>
          <a:ln/>
        </p:spPr>
        <p:txBody>
          <a:bodyPr/>
          <a:lstStyle/>
          <a:p>
            <a:fld id="{93A82840-3EB2-4DA3-BA8A-A096893C63B3}" type="slidenum">
              <a:rPr lang="en-US" altLang="en-US"/>
              <a:pPr/>
              <a:t>29</a:t>
            </a:fld>
            <a:endParaRPr lang="en-US" altLang="en-US"/>
          </a:p>
        </p:txBody>
      </p:sp>
      <p:sp>
        <p:nvSpPr>
          <p:cNvPr id="54274" name="Rectangle 2"/>
          <p:cNvSpPr txBox="1">
            <a:spLocks noGrp="1" noChangeArrowheads="1"/>
          </p:cNvSpPr>
          <p:nvPr/>
        </p:nvSpPr>
        <p:spPr bwMode="auto">
          <a:xfrm>
            <a:off x="3" y="5"/>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100"/>
              <a:t>StatLit for Managers</a:t>
            </a:r>
          </a:p>
        </p:txBody>
      </p:sp>
      <p:sp>
        <p:nvSpPr>
          <p:cNvPr id="54275" name="Rectangle 3"/>
          <p:cNvSpPr txBox="1">
            <a:spLocks noGrp="1" noChangeArrowheads="1"/>
          </p:cNvSpPr>
          <p:nvPr/>
        </p:nvSpPr>
        <p:spPr bwMode="auto">
          <a:xfrm>
            <a:off x="3938080" y="5"/>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r>
              <a:rPr lang="en-US" altLang="en-US" sz="1100"/>
              <a:t>2013</a:t>
            </a:r>
          </a:p>
        </p:txBody>
      </p:sp>
      <p:sp>
        <p:nvSpPr>
          <p:cNvPr id="54276" name="Rectangle 6"/>
          <p:cNvSpPr txBox="1">
            <a:spLocks noGrp="1" noChangeArrowheads="1"/>
          </p:cNvSpPr>
          <p:nvPr/>
        </p:nvSpPr>
        <p:spPr bwMode="auto">
          <a:xfrm>
            <a:off x="3" y="8774888"/>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100"/>
              <a:t>2013Schield-MBAA</a:t>
            </a:r>
          </a:p>
        </p:txBody>
      </p:sp>
      <p:sp>
        <p:nvSpPr>
          <p:cNvPr id="54277" name="Rectangle 7"/>
          <p:cNvSpPr txBox="1">
            <a:spLocks noGrp="1" noChangeArrowheads="1"/>
          </p:cNvSpPr>
          <p:nvPr/>
        </p:nvSpPr>
        <p:spPr bwMode="auto">
          <a:xfrm>
            <a:off x="3938080" y="8774888"/>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fld id="{83DD8BBB-A433-4C03-9B98-752746731741}" type="slidenum">
              <a:rPr lang="en-US" altLang="en-US" sz="1100"/>
              <a:pPr algn="r">
                <a:lnSpc>
                  <a:spcPct val="100000"/>
                </a:lnSpc>
                <a:spcBef>
                  <a:spcPct val="0"/>
                </a:spcBef>
              </a:pPr>
              <a:t>29</a:t>
            </a:fld>
            <a:endParaRPr lang="en-US" altLang="en-US" sz="1100"/>
          </a:p>
        </p:txBody>
      </p:sp>
      <p:sp>
        <p:nvSpPr>
          <p:cNvPr id="54278" name="Rectangle 2"/>
          <p:cNvSpPr txBox="1">
            <a:spLocks noGrp="1" noChangeArrowheads="1"/>
          </p:cNvSpPr>
          <p:nvPr/>
        </p:nvSpPr>
        <p:spPr bwMode="auto">
          <a:xfrm>
            <a:off x="3" y="5"/>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100"/>
              <a:t>Analyzing Numbers in the News</a:t>
            </a:r>
          </a:p>
        </p:txBody>
      </p:sp>
      <p:sp>
        <p:nvSpPr>
          <p:cNvPr id="54279" name="Rectangle 3"/>
          <p:cNvSpPr txBox="1">
            <a:spLocks noGrp="1" noChangeArrowheads="1"/>
          </p:cNvSpPr>
          <p:nvPr/>
        </p:nvSpPr>
        <p:spPr bwMode="auto">
          <a:xfrm>
            <a:off x="3938080" y="5"/>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r>
              <a:rPr lang="en-US" altLang="en-US" sz="1100"/>
              <a:t>15 May 2008</a:t>
            </a:r>
          </a:p>
        </p:txBody>
      </p:sp>
      <p:sp>
        <p:nvSpPr>
          <p:cNvPr id="54280" name="Rectangle 6"/>
          <p:cNvSpPr txBox="1">
            <a:spLocks noGrp="1" noChangeArrowheads="1"/>
          </p:cNvSpPr>
          <p:nvPr/>
        </p:nvSpPr>
        <p:spPr bwMode="auto">
          <a:xfrm>
            <a:off x="3" y="8774888"/>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100"/>
              <a:t>2008SchieldNNN6up.pdf</a:t>
            </a:r>
          </a:p>
        </p:txBody>
      </p:sp>
      <p:sp>
        <p:nvSpPr>
          <p:cNvPr id="54281" name="Rectangle 7"/>
          <p:cNvSpPr txBox="1">
            <a:spLocks noGrp="1" noChangeArrowheads="1"/>
          </p:cNvSpPr>
          <p:nvPr/>
        </p:nvSpPr>
        <p:spPr bwMode="auto">
          <a:xfrm>
            <a:off x="3938080" y="8774888"/>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fld id="{F0117A5A-1FA2-4F30-921A-3D40D45E867D}" type="slidenum">
              <a:rPr lang="en-US" altLang="en-US" sz="1100"/>
              <a:pPr algn="r">
                <a:lnSpc>
                  <a:spcPct val="100000"/>
                </a:lnSpc>
                <a:spcBef>
                  <a:spcPct val="0"/>
                </a:spcBef>
              </a:pPr>
              <a:t>29</a:t>
            </a:fld>
            <a:endParaRPr lang="en-US" altLang="en-US" sz="1100"/>
          </a:p>
        </p:txBody>
      </p:sp>
      <p:sp>
        <p:nvSpPr>
          <p:cNvPr id="54282" name="Rectangle 2"/>
          <p:cNvSpPr txBox="1">
            <a:spLocks noGrp="1" noChangeArrowheads="1"/>
          </p:cNvSpPr>
          <p:nvPr/>
        </p:nvSpPr>
        <p:spPr bwMode="auto">
          <a:xfrm>
            <a:off x="3" y="5"/>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endParaRPr lang="en-US" altLang="en-US" sz="1100"/>
          </a:p>
        </p:txBody>
      </p:sp>
      <p:sp>
        <p:nvSpPr>
          <p:cNvPr id="54283" name="Rectangle 3"/>
          <p:cNvSpPr txBox="1">
            <a:spLocks noGrp="1" noChangeArrowheads="1"/>
          </p:cNvSpPr>
          <p:nvPr/>
        </p:nvSpPr>
        <p:spPr bwMode="auto">
          <a:xfrm>
            <a:off x="3938080" y="5"/>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endParaRPr lang="en-US" altLang="en-US" sz="1100"/>
          </a:p>
        </p:txBody>
      </p:sp>
      <p:sp>
        <p:nvSpPr>
          <p:cNvPr id="54284" name="Rectangle 6"/>
          <p:cNvSpPr txBox="1">
            <a:spLocks noGrp="1" noChangeArrowheads="1"/>
          </p:cNvSpPr>
          <p:nvPr/>
        </p:nvSpPr>
        <p:spPr bwMode="auto">
          <a:xfrm>
            <a:off x="3" y="8774888"/>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endParaRPr lang="en-US" altLang="en-US" sz="1100"/>
          </a:p>
        </p:txBody>
      </p:sp>
      <p:sp>
        <p:nvSpPr>
          <p:cNvPr id="54285" name="Rectangle 7"/>
          <p:cNvSpPr txBox="1">
            <a:spLocks noGrp="1" noChangeArrowheads="1"/>
          </p:cNvSpPr>
          <p:nvPr/>
        </p:nvSpPr>
        <p:spPr bwMode="auto">
          <a:xfrm>
            <a:off x="3938080" y="8774888"/>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fld id="{8203B34A-3143-426C-9D18-527F0674805B}" type="slidenum">
              <a:rPr lang="en-US" altLang="en-US" sz="1100"/>
              <a:pPr algn="r">
                <a:lnSpc>
                  <a:spcPct val="100000"/>
                </a:lnSpc>
                <a:spcBef>
                  <a:spcPct val="0"/>
                </a:spcBef>
              </a:pPr>
              <a:t>29</a:t>
            </a:fld>
            <a:endParaRPr lang="en-US" altLang="en-US" sz="1100"/>
          </a:p>
        </p:txBody>
      </p:sp>
      <p:sp>
        <p:nvSpPr>
          <p:cNvPr id="54286" name="Rectangle 2"/>
          <p:cNvSpPr>
            <a:spLocks noGrp="1" noRot="1" noChangeAspect="1" noChangeArrowheads="1" noTextEdit="1"/>
          </p:cNvSpPr>
          <p:nvPr>
            <p:ph type="sldImg"/>
          </p:nvPr>
        </p:nvSpPr>
        <p:spPr>
          <a:xfrm>
            <a:off x="1169988" y="693738"/>
            <a:ext cx="4614862" cy="3462337"/>
          </a:xfrm>
          <a:ln/>
        </p:spPr>
      </p:sp>
      <p:sp>
        <p:nvSpPr>
          <p:cNvPr id="542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700"/>
          </a:p>
        </p:txBody>
      </p:sp>
    </p:spTree>
    <p:extLst>
      <p:ext uri="{BB962C8B-B14F-4D97-AF65-F5344CB8AC3E}">
        <p14:creationId xmlns:p14="http://schemas.microsoft.com/office/powerpoint/2010/main" val="3670677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p:cNvSpPr>
            <a:spLocks noGrp="1" noChangeArrowheads="1"/>
          </p:cNvSpPr>
          <p:nvPr>
            <p:ph type="hdr" sz="quarter"/>
          </p:nvPr>
        </p:nvSpPr>
        <p:spPr>
          <a:ln/>
        </p:spPr>
        <p:txBody>
          <a:bodyPr/>
          <a:lstStyle/>
          <a:p>
            <a:r>
              <a:rPr lang="en-US" altLang="en-US"/>
              <a:t>Statistical Literacy for ManagersStatLit for Managers</a:t>
            </a:r>
          </a:p>
        </p:txBody>
      </p:sp>
      <p:sp>
        <p:nvSpPr>
          <p:cNvPr id="17" name="Rectangle 3"/>
          <p:cNvSpPr>
            <a:spLocks noGrp="1" noChangeArrowheads="1"/>
          </p:cNvSpPr>
          <p:nvPr>
            <p:ph type="dt" idx="1"/>
          </p:nvPr>
        </p:nvSpPr>
        <p:spPr>
          <a:ln/>
        </p:spPr>
        <p:txBody>
          <a:bodyPr/>
          <a:lstStyle/>
          <a:p>
            <a:r>
              <a:rPr lang="en-US" altLang="en-US"/>
              <a:t>1 March 20132013</a:t>
            </a:r>
          </a:p>
        </p:txBody>
      </p:sp>
      <p:sp>
        <p:nvSpPr>
          <p:cNvPr id="18" name="Rectangle 6"/>
          <p:cNvSpPr>
            <a:spLocks noGrp="1" noChangeArrowheads="1"/>
          </p:cNvSpPr>
          <p:nvPr>
            <p:ph type="ftr" sz="quarter" idx="4"/>
          </p:nvPr>
        </p:nvSpPr>
        <p:spPr>
          <a:ln/>
        </p:spPr>
        <p:txBody>
          <a:bodyPr/>
          <a:lstStyle/>
          <a:p>
            <a:r>
              <a:rPr lang="en-US" altLang="en-US"/>
              <a:t>www.StatLit.org/pdf/2013-Schield-MBAA-6up.pdf2013Schield-MBAA</a:t>
            </a:r>
          </a:p>
        </p:txBody>
      </p:sp>
      <p:sp>
        <p:nvSpPr>
          <p:cNvPr id="19" name="Rectangle 7"/>
          <p:cNvSpPr>
            <a:spLocks noGrp="1" noChangeArrowheads="1"/>
          </p:cNvSpPr>
          <p:nvPr>
            <p:ph type="sldNum" sz="quarter" idx="5"/>
          </p:nvPr>
        </p:nvSpPr>
        <p:spPr>
          <a:ln/>
        </p:spPr>
        <p:txBody>
          <a:bodyPr/>
          <a:lstStyle/>
          <a:p>
            <a:fld id="{D988D78D-5974-43E7-BB74-CAE453079FAC}" type="slidenum">
              <a:rPr lang="en-US" altLang="en-US"/>
              <a:pPr/>
              <a:t>3</a:t>
            </a:fld>
            <a:endParaRPr lang="en-US" altLang="en-US"/>
          </a:p>
        </p:txBody>
      </p:sp>
      <p:sp>
        <p:nvSpPr>
          <p:cNvPr id="53250" name="Rectangle 2"/>
          <p:cNvSpPr txBox="1">
            <a:spLocks noGrp="1" noChangeArrowheads="1"/>
          </p:cNvSpPr>
          <p:nvPr/>
        </p:nvSpPr>
        <p:spPr bwMode="auto">
          <a:xfrm>
            <a:off x="4" y="7"/>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16" tIns="46457" rIns="92916" bIns="46457"/>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200"/>
              <a:t>StatLit for Managers</a:t>
            </a:r>
          </a:p>
        </p:txBody>
      </p:sp>
      <p:sp>
        <p:nvSpPr>
          <p:cNvPr id="53251" name="Rectangle 3"/>
          <p:cNvSpPr txBox="1">
            <a:spLocks noGrp="1" noChangeArrowheads="1"/>
          </p:cNvSpPr>
          <p:nvPr/>
        </p:nvSpPr>
        <p:spPr bwMode="auto">
          <a:xfrm>
            <a:off x="3938081" y="7"/>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16" tIns="46457" rIns="92916" bIns="46457"/>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r>
              <a:rPr lang="en-US" altLang="en-US" sz="1200"/>
              <a:t>2013</a:t>
            </a:r>
          </a:p>
        </p:txBody>
      </p:sp>
      <p:sp>
        <p:nvSpPr>
          <p:cNvPr id="53252" name="Rectangle 6"/>
          <p:cNvSpPr txBox="1">
            <a:spLocks noGrp="1" noChangeArrowheads="1"/>
          </p:cNvSpPr>
          <p:nvPr/>
        </p:nvSpPr>
        <p:spPr bwMode="auto">
          <a:xfrm>
            <a:off x="4" y="8774889"/>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16" tIns="46457" rIns="92916" bIns="46457"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200"/>
              <a:t>2013Schield-MBAA</a:t>
            </a:r>
          </a:p>
        </p:txBody>
      </p:sp>
      <p:sp>
        <p:nvSpPr>
          <p:cNvPr id="53253" name="Rectangle 7"/>
          <p:cNvSpPr txBox="1">
            <a:spLocks noGrp="1" noChangeArrowheads="1"/>
          </p:cNvSpPr>
          <p:nvPr/>
        </p:nvSpPr>
        <p:spPr bwMode="auto">
          <a:xfrm>
            <a:off x="3938081" y="8774889"/>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16" tIns="46457" rIns="92916" bIns="46457"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fld id="{91ACC686-3D74-448B-9EFE-BCAE24CE23BD}" type="slidenum">
              <a:rPr lang="en-US" altLang="en-US" sz="1200"/>
              <a:pPr algn="r">
                <a:lnSpc>
                  <a:spcPct val="100000"/>
                </a:lnSpc>
                <a:spcBef>
                  <a:spcPct val="0"/>
                </a:spcBef>
              </a:pPr>
              <a:t>3</a:t>
            </a:fld>
            <a:endParaRPr lang="en-US" altLang="en-US" sz="1200"/>
          </a:p>
        </p:txBody>
      </p:sp>
      <p:sp>
        <p:nvSpPr>
          <p:cNvPr id="53254" name="Rectangle 2"/>
          <p:cNvSpPr txBox="1">
            <a:spLocks noGrp="1" noChangeArrowheads="1"/>
          </p:cNvSpPr>
          <p:nvPr/>
        </p:nvSpPr>
        <p:spPr bwMode="auto">
          <a:xfrm>
            <a:off x="4" y="7"/>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16" tIns="46457" rIns="92916" bIns="46457"/>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200"/>
              <a:t>Analyzing Numbers in the News</a:t>
            </a:r>
          </a:p>
        </p:txBody>
      </p:sp>
      <p:sp>
        <p:nvSpPr>
          <p:cNvPr id="53255" name="Rectangle 3"/>
          <p:cNvSpPr txBox="1">
            <a:spLocks noGrp="1" noChangeArrowheads="1"/>
          </p:cNvSpPr>
          <p:nvPr/>
        </p:nvSpPr>
        <p:spPr bwMode="auto">
          <a:xfrm>
            <a:off x="3938081" y="7"/>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16" tIns="46457" rIns="92916" bIns="46457"/>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r>
              <a:rPr lang="en-US" altLang="en-US" sz="1200"/>
              <a:t>15 May 2008</a:t>
            </a:r>
          </a:p>
        </p:txBody>
      </p:sp>
      <p:sp>
        <p:nvSpPr>
          <p:cNvPr id="53256" name="Rectangle 6"/>
          <p:cNvSpPr txBox="1">
            <a:spLocks noGrp="1" noChangeArrowheads="1"/>
          </p:cNvSpPr>
          <p:nvPr/>
        </p:nvSpPr>
        <p:spPr bwMode="auto">
          <a:xfrm>
            <a:off x="4" y="8774889"/>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16" tIns="46457" rIns="92916" bIns="46457"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200"/>
              <a:t>2008SchieldNNN6up.pdf</a:t>
            </a:r>
          </a:p>
        </p:txBody>
      </p:sp>
      <p:sp>
        <p:nvSpPr>
          <p:cNvPr id="53257" name="Rectangle 7"/>
          <p:cNvSpPr txBox="1">
            <a:spLocks noGrp="1" noChangeArrowheads="1"/>
          </p:cNvSpPr>
          <p:nvPr/>
        </p:nvSpPr>
        <p:spPr bwMode="auto">
          <a:xfrm>
            <a:off x="3938081" y="8774889"/>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16" tIns="46457" rIns="92916" bIns="46457"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fld id="{A98DA9E7-7315-4672-9781-D272DA2266C7}" type="slidenum">
              <a:rPr lang="en-US" altLang="en-US" sz="1200"/>
              <a:pPr algn="r">
                <a:lnSpc>
                  <a:spcPct val="100000"/>
                </a:lnSpc>
                <a:spcBef>
                  <a:spcPct val="0"/>
                </a:spcBef>
              </a:pPr>
              <a:t>3</a:t>
            </a:fld>
            <a:endParaRPr lang="en-US" altLang="en-US" sz="1200"/>
          </a:p>
        </p:txBody>
      </p:sp>
      <p:sp>
        <p:nvSpPr>
          <p:cNvPr id="53258" name="Rectangle 2"/>
          <p:cNvSpPr txBox="1">
            <a:spLocks noGrp="1" noChangeArrowheads="1"/>
          </p:cNvSpPr>
          <p:nvPr/>
        </p:nvSpPr>
        <p:spPr bwMode="auto">
          <a:xfrm>
            <a:off x="12068" y="7"/>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16" tIns="46457" rIns="92916" bIns="46457"/>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endParaRPr lang="en-US" altLang="en-US" sz="1200"/>
          </a:p>
        </p:txBody>
      </p:sp>
      <p:sp>
        <p:nvSpPr>
          <p:cNvPr id="53259" name="Rectangle 3"/>
          <p:cNvSpPr txBox="1">
            <a:spLocks noGrp="1" noChangeArrowheads="1"/>
          </p:cNvSpPr>
          <p:nvPr/>
        </p:nvSpPr>
        <p:spPr bwMode="auto">
          <a:xfrm>
            <a:off x="3938081" y="7"/>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16" tIns="46457" rIns="92916" bIns="46457"/>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endParaRPr lang="en-US" altLang="en-US" sz="1200"/>
          </a:p>
        </p:txBody>
      </p:sp>
      <p:sp>
        <p:nvSpPr>
          <p:cNvPr id="53260" name="Rectangle 6"/>
          <p:cNvSpPr txBox="1">
            <a:spLocks noGrp="1" noChangeArrowheads="1"/>
          </p:cNvSpPr>
          <p:nvPr/>
        </p:nvSpPr>
        <p:spPr bwMode="auto">
          <a:xfrm>
            <a:off x="4" y="8774889"/>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16" tIns="46457" rIns="92916" bIns="46457"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endParaRPr lang="en-US" altLang="en-US" sz="1200"/>
          </a:p>
        </p:txBody>
      </p:sp>
      <p:sp>
        <p:nvSpPr>
          <p:cNvPr id="53261" name="Rectangle 7"/>
          <p:cNvSpPr txBox="1">
            <a:spLocks noGrp="1" noChangeArrowheads="1"/>
          </p:cNvSpPr>
          <p:nvPr/>
        </p:nvSpPr>
        <p:spPr bwMode="auto">
          <a:xfrm>
            <a:off x="3938081" y="8774889"/>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16" tIns="46457" rIns="92916" bIns="46457"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fld id="{09EB9BEE-2A39-45D5-AA60-43A782725BF9}" type="slidenum">
              <a:rPr lang="en-US" altLang="en-US" sz="1200"/>
              <a:pPr algn="r">
                <a:lnSpc>
                  <a:spcPct val="100000"/>
                </a:lnSpc>
                <a:spcBef>
                  <a:spcPct val="0"/>
                </a:spcBef>
              </a:pPr>
              <a:t>3</a:t>
            </a:fld>
            <a:endParaRPr lang="en-US" altLang="en-US" sz="1200"/>
          </a:p>
        </p:txBody>
      </p:sp>
      <p:sp>
        <p:nvSpPr>
          <p:cNvPr id="53262" name="Rectangle 2"/>
          <p:cNvSpPr>
            <a:spLocks noGrp="1" noRot="1" noChangeAspect="1" noChangeArrowheads="1" noTextEdit="1"/>
          </p:cNvSpPr>
          <p:nvPr>
            <p:ph type="sldImg"/>
          </p:nvPr>
        </p:nvSpPr>
        <p:spPr>
          <a:ln/>
        </p:spPr>
      </p:sp>
      <p:sp>
        <p:nvSpPr>
          <p:cNvPr id="532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aseline="0" dirty="0" smtClean="0"/>
              <a:t>First big idea: Statistical educators at JSM are an extremely biased sample compared to their </a:t>
            </a:r>
            <a:r>
              <a:rPr lang="en-US" altLang="en-US" baseline="0" smtClean="0"/>
              <a:t>student abilities and majors.</a:t>
            </a:r>
            <a:endParaRPr lang="en-US" altLang="en-US" dirty="0" smtClean="0"/>
          </a:p>
        </p:txBody>
      </p:sp>
    </p:spTree>
    <p:extLst>
      <p:ext uri="{BB962C8B-B14F-4D97-AF65-F5344CB8AC3E}">
        <p14:creationId xmlns:p14="http://schemas.microsoft.com/office/powerpoint/2010/main" val="35105394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defRPr sz="1600">
                <a:solidFill>
                  <a:schemeClr val="tx1"/>
                </a:solidFill>
                <a:latin typeface="Times New Roman" panose="02020603050405020304" pitchFamily="18" charset="0"/>
              </a:defRPr>
            </a:lvl1pPr>
            <a:lvl2pPr marL="742950" indent="-285750" defTabSz="965200">
              <a:defRPr sz="1600">
                <a:solidFill>
                  <a:schemeClr val="tx1"/>
                </a:solidFill>
                <a:latin typeface="Times New Roman" panose="02020603050405020304" pitchFamily="18" charset="0"/>
              </a:defRPr>
            </a:lvl2pPr>
            <a:lvl3pPr marL="1143000" indent="-228600" defTabSz="965200">
              <a:defRPr sz="1600">
                <a:solidFill>
                  <a:schemeClr val="tx1"/>
                </a:solidFill>
                <a:latin typeface="Times New Roman" panose="02020603050405020304" pitchFamily="18" charset="0"/>
              </a:defRPr>
            </a:lvl3pPr>
            <a:lvl4pPr marL="1600200" indent="-228600" defTabSz="965200">
              <a:defRPr sz="1600">
                <a:solidFill>
                  <a:schemeClr val="tx1"/>
                </a:solidFill>
                <a:latin typeface="Times New Roman" panose="02020603050405020304" pitchFamily="18" charset="0"/>
              </a:defRPr>
            </a:lvl4pPr>
            <a:lvl5pPr marL="2057400" indent="-228600" defTabSz="965200">
              <a:defRPr sz="1600">
                <a:solidFill>
                  <a:schemeClr val="tx1"/>
                </a:solidFill>
                <a:latin typeface="Times New Roman" panose="02020603050405020304" pitchFamily="18" charset="0"/>
              </a:defRPr>
            </a:lvl5pPr>
            <a:lvl6pPr marL="2514600" indent="-228600" defTabSz="965200" eaLnBrk="0" fontAlgn="base" hangingPunct="0">
              <a:spcBef>
                <a:spcPct val="50000"/>
              </a:spcBef>
              <a:spcAft>
                <a:spcPct val="0"/>
              </a:spcAft>
              <a:defRPr sz="1600">
                <a:solidFill>
                  <a:schemeClr val="tx1"/>
                </a:solidFill>
                <a:latin typeface="Times New Roman" panose="02020603050405020304" pitchFamily="18" charset="0"/>
              </a:defRPr>
            </a:lvl6pPr>
            <a:lvl7pPr marL="2971800" indent="-228600" defTabSz="965200" eaLnBrk="0" fontAlgn="base" hangingPunct="0">
              <a:spcBef>
                <a:spcPct val="50000"/>
              </a:spcBef>
              <a:spcAft>
                <a:spcPct val="0"/>
              </a:spcAft>
              <a:defRPr sz="1600">
                <a:solidFill>
                  <a:schemeClr val="tx1"/>
                </a:solidFill>
                <a:latin typeface="Times New Roman" panose="02020603050405020304" pitchFamily="18" charset="0"/>
              </a:defRPr>
            </a:lvl7pPr>
            <a:lvl8pPr marL="3429000" indent="-228600" defTabSz="965200" eaLnBrk="0" fontAlgn="base" hangingPunct="0">
              <a:spcBef>
                <a:spcPct val="50000"/>
              </a:spcBef>
              <a:spcAft>
                <a:spcPct val="0"/>
              </a:spcAft>
              <a:defRPr sz="1600">
                <a:solidFill>
                  <a:schemeClr val="tx1"/>
                </a:solidFill>
                <a:latin typeface="Times New Roman" panose="02020603050405020304" pitchFamily="18" charset="0"/>
              </a:defRPr>
            </a:lvl8pPr>
            <a:lvl9pPr marL="3886200" indent="-228600" defTabSz="965200" eaLnBrk="0" fontAlgn="base" hangingPunct="0">
              <a:spcBef>
                <a:spcPct val="50000"/>
              </a:spcBef>
              <a:spcAft>
                <a:spcPct val="0"/>
              </a:spcAft>
              <a:defRPr sz="1600">
                <a:solidFill>
                  <a:schemeClr val="tx1"/>
                </a:solidFill>
                <a:latin typeface="Times New Roman" panose="02020603050405020304" pitchFamily="18" charset="0"/>
              </a:defRPr>
            </a:lvl9pPr>
          </a:lstStyle>
          <a:p>
            <a:r>
              <a:rPr lang="en-US" altLang="en-US" sz="1300" smtClean="0"/>
              <a:t>Statistical Literacy for AllTeaching Teachers Statistical Literacy OnlineTeaching Teachers Statistical Literacy OnlineStatistical Literacy Using Odysseys2Sense2008 StatLit Skills Survey</a:t>
            </a:r>
          </a:p>
        </p:txBody>
      </p:sp>
      <p:sp>
        <p:nvSpPr>
          <p:cNvPr id="5427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defRPr sz="1600">
                <a:solidFill>
                  <a:schemeClr val="tx1"/>
                </a:solidFill>
                <a:latin typeface="Times New Roman" panose="02020603050405020304" pitchFamily="18" charset="0"/>
              </a:defRPr>
            </a:lvl1pPr>
            <a:lvl2pPr marL="742950" indent="-285750" defTabSz="965200">
              <a:defRPr sz="1600">
                <a:solidFill>
                  <a:schemeClr val="tx1"/>
                </a:solidFill>
                <a:latin typeface="Times New Roman" panose="02020603050405020304" pitchFamily="18" charset="0"/>
              </a:defRPr>
            </a:lvl2pPr>
            <a:lvl3pPr marL="1143000" indent="-228600" defTabSz="965200">
              <a:defRPr sz="1600">
                <a:solidFill>
                  <a:schemeClr val="tx1"/>
                </a:solidFill>
                <a:latin typeface="Times New Roman" panose="02020603050405020304" pitchFamily="18" charset="0"/>
              </a:defRPr>
            </a:lvl3pPr>
            <a:lvl4pPr marL="1600200" indent="-228600" defTabSz="965200">
              <a:defRPr sz="1600">
                <a:solidFill>
                  <a:schemeClr val="tx1"/>
                </a:solidFill>
                <a:latin typeface="Times New Roman" panose="02020603050405020304" pitchFamily="18" charset="0"/>
              </a:defRPr>
            </a:lvl4pPr>
            <a:lvl5pPr marL="2057400" indent="-228600" defTabSz="965200">
              <a:defRPr sz="1600">
                <a:solidFill>
                  <a:schemeClr val="tx1"/>
                </a:solidFill>
                <a:latin typeface="Times New Roman" panose="02020603050405020304" pitchFamily="18" charset="0"/>
              </a:defRPr>
            </a:lvl5pPr>
            <a:lvl6pPr marL="2514600" indent="-228600" defTabSz="965200" eaLnBrk="0" fontAlgn="base" hangingPunct="0">
              <a:spcBef>
                <a:spcPct val="50000"/>
              </a:spcBef>
              <a:spcAft>
                <a:spcPct val="0"/>
              </a:spcAft>
              <a:defRPr sz="1600">
                <a:solidFill>
                  <a:schemeClr val="tx1"/>
                </a:solidFill>
                <a:latin typeface="Times New Roman" panose="02020603050405020304" pitchFamily="18" charset="0"/>
              </a:defRPr>
            </a:lvl6pPr>
            <a:lvl7pPr marL="2971800" indent="-228600" defTabSz="965200" eaLnBrk="0" fontAlgn="base" hangingPunct="0">
              <a:spcBef>
                <a:spcPct val="50000"/>
              </a:spcBef>
              <a:spcAft>
                <a:spcPct val="0"/>
              </a:spcAft>
              <a:defRPr sz="1600">
                <a:solidFill>
                  <a:schemeClr val="tx1"/>
                </a:solidFill>
                <a:latin typeface="Times New Roman" panose="02020603050405020304" pitchFamily="18" charset="0"/>
              </a:defRPr>
            </a:lvl7pPr>
            <a:lvl8pPr marL="3429000" indent="-228600" defTabSz="965200" eaLnBrk="0" fontAlgn="base" hangingPunct="0">
              <a:spcBef>
                <a:spcPct val="50000"/>
              </a:spcBef>
              <a:spcAft>
                <a:spcPct val="0"/>
              </a:spcAft>
              <a:defRPr sz="1600">
                <a:solidFill>
                  <a:schemeClr val="tx1"/>
                </a:solidFill>
                <a:latin typeface="Times New Roman" panose="02020603050405020304" pitchFamily="18" charset="0"/>
              </a:defRPr>
            </a:lvl8pPr>
            <a:lvl9pPr marL="3886200" indent="-228600" defTabSz="965200" eaLnBrk="0" fontAlgn="base" hangingPunct="0">
              <a:spcBef>
                <a:spcPct val="50000"/>
              </a:spcBef>
              <a:spcAft>
                <a:spcPct val="0"/>
              </a:spcAft>
              <a:defRPr sz="1600">
                <a:solidFill>
                  <a:schemeClr val="tx1"/>
                </a:solidFill>
                <a:latin typeface="Times New Roman" panose="02020603050405020304" pitchFamily="18" charset="0"/>
              </a:defRPr>
            </a:lvl9pPr>
          </a:lstStyle>
          <a:p>
            <a:r>
              <a:rPr lang="en-US" altLang="en-US" sz="1300" smtClean="0"/>
              <a:t>24 February 201215 October 201115 October 2011Jan 7, 2011Fall 2008</a:t>
            </a:r>
          </a:p>
        </p:txBody>
      </p:sp>
      <p:sp>
        <p:nvSpPr>
          <p:cNvPr id="5427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defRPr sz="1600">
                <a:solidFill>
                  <a:schemeClr val="tx1"/>
                </a:solidFill>
                <a:latin typeface="Times New Roman" panose="02020603050405020304" pitchFamily="18" charset="0"/>
              </a:defRPr>
            </a:lvl1pPr>
            <a:lvl2pPr marL="742950" indent="-285750" defTabSz="965200">
              <a:defRPr sz="1600">
                <a:solidFill>
                  <a:schemeClr val="tx1"/>
                </a:solidFill>
                <a:latin typeface="Times New Roman" panose="02020603050405020304" pitchFamily="18" charset="0"/>
              </a:defRPr>
            </a:lvl2pPr>
            <a:lvl3pPr marL="1143000" indent="-228600" defTabSz="965200">
              <a:defRPr sz="1600">
                <a:solidFill>
                  <a:schemeClr val="tx1"/>
                </a:solidFill>
                <a:latin typeface="Times New Roman" panose="02020603050405020304" pitchFamily="18" charset="0"/>
              </a:defRPr>
            </a:lvl3pPr>
            <a:lvl4pPr marL="1600200" indent="-228600" defTabSz="965200">
              <a:defRPr sz="1600">
                <a:solidFill>
                  <a:schemeClr val="tx1"/>
                </a:solidFill>
                <a:latin typeface="Times New Roman" panose="02020603050405020304" pitchFamily="18" charset="0"/>
              </a:defRPr>
            </a:lvl4pPr>
            <a:lvl5pPr marL="2057400" indent="-228600" defTabSz="965200">
              <a:defRPr sz="1600">
                <a:solidFill>
                  <a:schemeClr val="tx1"/>
                </a:solidFill>
                <a:latin typeface="Times New Roman" panose="02020603050405020304" pitchFamily="18" charset="0"/>
              </a:defRPr>
            </a:lvl5pPr>
            <a:lvl6pPr marL="2514600" indent="-228600" defTabSz="965200" eaLnBrk="0" fontAlgn="base" hangingPunct="0">
              <a:spcBef>
                <a:spcPct val="50000"/>
              </a:spcBef>
              <a:spcAft>
                <a:spcPct val="0"/>
              </a:spcAft>
              <a:defRPr sz="1600">
                <a:solidFill>
                  <a:schemeClr val="tx1"/>
                </a:solidFill>
                <a:latin typeface="Times New Roman" panose="02020603050405020304" pitchFamily="18" charset="0"/>
              </a:defRPr>
            </a:lvl6pPr>
            <a:lvl7pPr marL="2971800" indent="-228600" defTabSz="965200" eaLnBrk="0" fontAlgn="base" hangingPunct="0">
              <a:spcBef>
                <a:spcPct val="50000"/>
              </a:spcBef>
              <a:spcAft>
                <a:spcPct val="0"/>
              </a:spcAft>
              <a:defRPr sz="1600">
                <a:solidFill>
                  <a:schemeClr val="tx1"/>
                </a:solidFill>
                <a:latin typeface="Times New Roman" panose="02020603050405020304" pitchFamily="18" charset="0"/>
              </a:defRPr>
            </a:lvl7pPr>
            <a:lvl8pPr marL="3429000" indent="-228600" defTabSz="965200" eaLnBrk="0" fontAlgn="base" hangingPunct="0">
              <a:spcBef>
                <a:spcPct val="50000"/>
              </a:spcBef>
              <a:spcAft>
                <a:spcPct val="0"/>
              </a:spcAft>
              <a:defRPr sz="1600">
                <a:solidFill>
                  <a:schemeClr val="tx1"/>
                </a:solidFill>
                <a:latin typeface="Times New Roman" panose="02020603050405020304" pitchFamily="18" charset="0"/>
              </a:defRPr>
            </a:lvl8pPr>
            <a:lvl9pPr marL="3886200" indent="-228600" defTabSz="965200" eaLnBrk="0" fontAlgn="base" hangingPunct="0">
              <a:spcBef>
                <a:spcPct val="50000"/>
              </a:spcBef>
              <a:spcAft>
                <a:spcPct val="0"/>
              </a:spcAft>
              <a:defRPr sz="1600">
                <a:solidFill>
                  <a:schemeClr val="tx1"/>
                </a:solidFill>
                <a:latin typeface="Times New Roman" panose="02020603050405020304" pitchFamily="18" charset="0"/>
              </a:defRPr>
            </a:lvl9pPr>
          </a:lstStyle>
          <a:p>
            <a:r>
              <a:rPr lang="en-US" altLang="en-US" sz="1300" smtClean="0"/>
              <a:t>2012Schield-Lehman6up.pdf2011SchieldNNN6up.pdf2011SchieldNNN6up.pdf2011SchieldMAA6up.pdf2008SchieldSkillsSurvey6up.pdf</a:t>
            </a:r>
          </a:p>
        </p:txBody>
      </p:sp>
      <p:sp>
        <p:nvSpPr>
          <p:cNvPr id="542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defRPr sz="1600">
                <a:solidFill>
                  <a:schemeClr val="tx1"/>
                </a:solidFill>
                <a:latin typeface="Times New Roman" panose="02020603050405020304" pitchFamily="18" charset="0"/>
              </a:defRPr>
            </a:lvl1pPr>
            <a:lvl2pPr marL="742950" indent="-285750" defTabSz="965200">
              <a:defRPr sz="1600">
                <a:solidFill>
                  <a:schemeClr val="tx1"/>
                </a:solidFill>
                <a:latin typeface="Times New Roman" panose="02020603050405020304" pitchFamily="18" charset="0"/>
              </a:defRPr>
            </a:lvl2pPr>
            <a:lvl3pPr marL="1143000" indent="-228600" defTabSz="965200">
              <a:defRPr sz="1600">
                <a:solidFill>
                  <a:schemeClr val="tx1"/>
                </a:solidFill>
                <a:latin typeface="Times New Roman" panose="02020603050405020304" pitchFamily="18" charset="0"/>
              </a:defRPr>
            </a:lvl3pPr>
            <a:lvl4pPr marL="1600200" indent="-228600" defTabSz="965200">
              <a:defRPr sz="1600">
                <a:solidFill>
                  <a:schemeClr val="tx1"/>
                </a:solidFill>
                <a:latin typeface="Times New Roman" panose="02020603050405020304" pitchFamily="18" charset="0"/>
              </a:defRPr>
            </a:lvl4pPr>
            <a:lvl5pPr marL="2057400" indent="-228600" defTabSz="965200">
              <a:defRPr sz="1600">
                <a:solidFill>
                  <a:schemeClr val="tx1"/>
                </a:solidFill>
                <a:latin typeface="Times New Roman" panose="02020603050405020304" pitchFamily="18" charset="0"/>
              </a:defRPr>
            </a:lvl5pPr>
            <a:lvl6pPr marL="2514600" indent="-228600" defTabSz="965200" eaLnBrk="0" fontAlgn="base" hangingPunct="0">
              <a:spcBef>
                <a:spcPct val="50000"/>
              </a:spcBef>
              <a:spcAft>
                <a:spcPct val="0"/>
              </a:spcAft>
              <a:defRPr sz="1600">
                <a:solidFill>
                  <a:schemeClr val="tx1"/>
                </a:solidFill>
                <a:latin typeface="Times New Roman" panose="02020603050405020304" pitchFamily="18" charset="0"/>
              </a:defRPr>
            </a:lvl6pPr>
            <a:lvl7pPr marL="2971800" indent="-228600" defTabSz="965200" eaLnBrk="0" fontAlgn="base" hangingPunct="0">
              <a:spcBef>
                <a:spcPct val="50000"/>
              </a:spcBef>
              <a:spcAft>
                <a:spcPct val="0"/>
              </a:spcAft>
              <a:defRPr sz="1600">
                <a:solidFill>
                  <a:schemeClr val="tx1"/>
                </a:solidFill>
                <a:latin typeface="Times New Roman" panose="02020603050405020304" pitchFamily="18" charset="0"/>
              </a:defRPr>
            </a:lvl7pPr>
            <a:lvl8pPr marL="3429000" indent="-228600" defTabSz="965200" eaLnBrk="0" fontAlgn="base" hangingPunct="0">
              <a:spcBef>
                <a:spcPct val="50000"/>
              </a:spcBef>
              <a:spcAft>
                <a:spcPct val="0"/>
              </a:spcAft>
              <a:defRPr sz="1600">
                <a:solidFill>
                  <a:schemeClr val="tx1"/>
                </a:solidFill>
                <a:latin typeface="Times New Roman" panose="02020603050405020304" pitchFamily="18" charset="0"/>
              </a:defRPr>
            </a:lvl8pPr>
            <a:lvl9pPr marL="3886200" indent="-228600" defTabSz="965200" eaLnBrk="0" fontAlgn="base" hangingPunct="0">
              <a:spcBef>
                <a:spcPct val="50000"/>
              </a:spcBef>
              <a:spcAft>
                <a:spcPct val="0"/>
              </a:spcAft>
              <a:defRPr sz="1600">
                <a:solidFill>
                  <a:schemeClr val="tx1"/>
                </a:solidFill>
                <a:latin typeface="Times New Roman" panose="02020603050405020304" pitchFamily="18" charset="0"/>
              </a:defRPr>
            </a:lvl9pPr>
          </a:lstStyle>
          <a:p>
            <a:fld id="{00E84C7E-6CC0-4EFA-867B-F6B0AE257E5D}" type="slidenum">
              <a:rPr lang="en-US" altLang="en-US" sz="1300"/>
              <a:pPr/>
              <a:t>30</a:t>
            </a:fld>
            <a:endParaRPr lang="en-US" altLang="en-US" sz="1300"/>
          </a:p>
        </p:txBody>
      </p:sp>
      <p:sp>
        <p:nvSpPr>
          <p:cNvPr id="54278" name="Rectangle 2"/>
          <p:cNvSpPr txBox="1">
            <a:spLocks noGrp="1" noChangeArrowheads="1"/>
          </p:cNvSpPr>
          <p:nvPr/>
        </p:nvSpPr>
        <p:spPr bwMode="auto">
          <a:xfrm>
            <a:off x="0" y="0"/>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24" tIns="48312" rIns="96624" bIns="48312"/>
          <a:lstStyle>
            <a:lvl1pPr defTabSz="966788">
              <a:defRPr sz="1600">
                <a:solidFill>
                  <a:schemeClr val="tx1"/>
                </a:solidFill>
                <a:latin typeface="Times New Roman" panose="02020603050405020304" pitchFamily="18" charset="0"/>
              </a:defRPr>
            </a:lvl1pPr>
            <a:lvl2pPr marL="742950" indent="-285750" defTabSz="966788">
              <a:defRPr sz="1600">
                <a:solidFill>
                  <a:schemeClr val="tx1"/>
                </a:solidFill>
                <a:latin typeface="Times New Roman" panose="02020603050405020304" pitchFamily="18" charset="0"/>
              </a:defRPr>
            </a:lvl2pPr>
            <a:lvl3pPr marL="1143000" indent="-228600" defTabSz="966788">
              <a:defRPr sz="1600">
                <a:solidFill>
                  <a:schemeClr val="tx1"/>
                </a:solidFill>
                <a:latin typeface="Times New Roman" panose="02020603050405020304" pitchFamily="18" charset="0"/>
              </a:defRPr>
            </a:lvl3pPr>
            <a:lvl4pPr marL="1600200" indent="-228600" defTabSz="966788">
              <a:defRPr sz="1600">
                <a:solidFill>
                  <a:schemeClr val="tx1"/>
                </a:solidFill>
                <a:latin typeface="Times New Roman" panose="02020603050405020304" pitchFamily="18" charset="0"/>
              </a:defRPr>
            </a:lvl4pPr>
            <a:lvl5pPr marL="2057400" indent="-228600" defTabSz="966788">
              <a:defRPr sz="1600">
                <a:solidFill>
                  <a:schemeClr val="tx1"/>
                </a:solidFill>
                <a:latin typeface="Times New Roman" panose="02020603050405020304" pitchFamily="18" charset="0"/>
              </a:defRPr>
            </a:lvl5pPr>
            <a:lvl6pPr marL="2514600" indent="-228600" defTabSz="966788" eaLnBrk="0" fontAlgn="base" hangingPunct="0">
              <a:spcBef>
                <a:spcPct val="50000"/>
              </a:spcBef>
              <a:spcAft>
                <a:spcPct val="0"/>
              </a:spcAft>
              <a:defRPr sz="1600">
                <a:solidFill>
                  <a:schemeClr val="tx1"/>
                </a:solidFill>
                <a:latin typeface="Times New Roman" panose="02020603050405020304" pitchFamily="18" charset="0"/>
              </a:defRPr>
            </a:lvl6pPr>
            <a:lvl7pPr marL="2971800" indent="-228600" defTabSz="966788" eaLnBrk="0" fontAlgn="base" hangingPunct="0">
              <a:spcBef>
                <a:spcPct val="50000"/>
              </a:spcBef>
              <a:spcAft>
                <a:spcPct val="0"/>
              </a:spcAft>
              <a:defRPr sz="1600">
                <a:solidFill>
                  <a:schemeClr val="tx1"/>
                </a:solidFill>
                <a:latin typeface="Times New Roman" panose="02020603050405020304" pitchFamily="18" charset="0"/>
              </a:defRPr>
            </a:lvl7pPr>
            <a:lvl8pPr marL="3429000" indent="-228600" defTabSz="966788" eaLnBrk="0" fontAlgn="base" hangingPunct="0">
              <a:spcBef>
                <a:spcPct val="50000"/>
              </a:spcBef>
              <a:spcAft>
                <a:spcPct val="0"/>
              </a:spcAft>
              <a:defRPr sz="1600">
                <a:solidFill>
                  <a:schemeClr val="tx1"/>
                </a:solidFill>
                <a:latin typeface="Times New Roman" panose="02020603050405020304" pitchFamily="18" charset="0"/>
              </a:defRPr>
            </a:lvl8pPr>
            <a:lvl9pPr marL="3886200" indent="-228600" defTabSz="966788" eaLnBrk="0" fontAlgn="base" hangingPunct="0">
              <a:spcBef>
                <a:spcPct val="50000"/>
              </a:spcBef>
              <a:spcAft>
                <a:spcPct val="0"/>
              </a:spcAft>
              <a:defRPr sz="1600">
                <a:solidFill>
                  <a:schemeClr val="tx1"/>
                </a:solidFill>
                <a:latin typeface="Times New Roman" panose="02020603050405020304" pitchFamily="18" charset="0"/>
              </a:defRPr>
            </a:lvl9pPr>
          </a:lstStyle>
          <a:p>
            <a:pPr>
              <a:spcBef>
                <a:spcPct val="0"/>
              </a:spcBef>
            </a:pPr>
            <a:r>
              <a:rPr lang="en-US" altLang="en-US" sz="1300"/>
              <a:t>Confound those Speculative Statistics</a:t>
            </a:r>
          </a:p>
        </p:txBody>
      </p:sp>
      <p:sp>
        <p:nvSpPr>
          <p:cNvPr id="54279" name="Rectangle 3"/>
          <p:cNvSpPr txBox="1">
            <a:spLocks noGrp="1" noChangeArrowheads="1"/>
          </p:cNvSpPr>
          <p:nvPr/>
        </p:nvSpPr>
        <p:spPr bwMode="auto">
          <a:xfrm>
            <a:off x="4144963" y="0"/>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24" tIns="48312" rIns="96624" bIns="48312"/>
          <a:lstStyle>
            <a:lvl1pPr defTabSz="966788">
              <a:defRPr sz="1600">
                <a:solidFill>
                  <a:schemeClr val="tx1"/>
                </a:solidFill>
                <a:latin typeface="Times New Roman" panose="02020603050405020304" pitchFamily="18" charset="0"/>
              </a:defRPr>
            </a:lvl1pPr>
            <a:lvl2pPr marL="742950" indent="-285750" defTabSz="966788">
              <a:defRPr sz="1600">
                <a:solidFill>
                  <a:schemeClr val="tx1"/>
                </a:solidFill>
                <a:latin typeface="Times New Roman" panose="02020603050405020304" pitchFamily="18" charset="0"/>
              </a:defRPr>
            </a:lvl2pPr>
            <a:lvl3pPr marL="1143000" indent="-228600" defTabSz="966788">
              <a:defRPr sz="1600">
                <a:solidFill>
                  <a:schemeClr val="tx1"/>
                </a:solidFill>
                <a:latin typeface="Times New Roman" panose="02020603050405020304" pitchFamily="18" charset="0"/>
              </a:defRPr>
            </a:lvl3pPr>
            <a:lvl4pPr marL="1600200" indent="-228600" defTabSz="966788">
              <a:defRPr sz="1600">
                <a:solidFill>
                  <a:schemeClr val="tx1"/>
                </a:solidFill>
                <a:latin typeface="Times New Roman" panose="02020603050405020304" pitchFamily="18" charset="0"/>
              </a:defRPr>
            </a:lvl4pPr>
            <a:lvl5pPr marL="2057400" indent="-228600" defTabSz="966788">
              <a:defRPr sz="1600">
                <a:solidFill>
                  <a:schemeClr val="tx1"/>
                </a:solidFill>
                <a:latin typeface="Times New Roman" panose="02020603050405020304" pitchFamily="18" charset="0"/>
              </a:defRPr>
            </a:lvl5pPr>
            <a:lvl6pPr marL="2514600" indent="-228600" defTabSz="966788" eaLnBrk="0" fontAlgn="base" hangingPunct="0">
              <a:spcBef>
                <a:spcPct val="50000"/>
              </a:spcBef>
              <a:spcAft>
                <a:spcPct val="0"/>
              </a:spcAft>
              <a:defRPr sz="1600">
                <a:solidFill>
                  <a:schemeClr val="tx1"/>
                </a:solidFill>
                <a:latin typeface="Times New Roman" panose="02020603050405020304" pitchFamily="18" charset="0"/>
              </a:defRPr>
            </a:lvl6pPr>
            <a:lvl7pPr marL="2971800" indent="-228600" defTabSz="966788" eaLnBrk="0" fontAlgn="base" hangingPunct="0">
              <a:spcBef>
                <a:spcPct val="50000"/>
              </a:spcBef>
              <a:spcAft>
                <a:spcPct val="0"/>
              </a:spcAft>
              <a:defRPr sz="1600">
                <a:solidFill>
                  <a:schemeClr val="tx1"/>
                </a:solidFill>
                <a:latin typeface="Times New Roman" panose="02020603050405020304" pitchFamily="18" charset="0"/>
              </a:defRPr>
            </a:lvl7pPr>
            <a:lvl8pPr marL="3429000" indent="-228600" defTabSz="966788" eaLnBrk="0" fontAlgn="base" hangingPunct="0">
              <a:spcBef>
                <a:spcPct val="50000"/>
              </a:spcBef>
              <a:spcAft>
                <a:spcPct val="0"/>
              </a:spcAft>
              <a:defRPr sz="1600">
                <a:solidFill>
                  <a:schemeClr val="tx1"/>
                </a:solidFill>
                <a:latin typeface="Times New Roman" panose="02020603050405020304" pitchFamily="18" charset="0"/>
              </a:defRPr>
            </a:lvl8pPr>
            <a:lvl9pPr marL="3886200" indent="-228600" defTabSz="966788" eaLnBrk="0" fontAlgn="base" hangingPunct="0">
              <a:spcBef>
                <a:spcPct val="50000"/>
              </a:spcBef>
              <a:spcAft>
                <a:spcPct val="0"/>
              </a:spcAft>
              <a:defRPr sz="1600">
                <a:solidFill>
                  <a:schemeClr val="tx1"/>
                </a:solidFill>
                <a:latin typeface="Times New Roman" panose="02020603050405020304" pitchFamily="18" charset="0"/>
              </a:defRPr>
            </a:lvl9pPr>
          </a:lstStyle>
          <a:p>
            <a:pPr algn="r">
              <a:spcBef>
                <a:spcPct val="0"/>
              </a:spcBef>
            </a:pPr>
            <a:r>
              <a:rPr lang="en-US" altLang="en-US" sz="1300"/>
              <a:t>5 August 2009</a:t>
            </a:r>
          </a:p>
        </p:txBody>
      </p:sp>
      <p:sp>
        <p:nvSpPr>
          <p:cNvPr id="54280" name="Rectangle 6"/>
          <p:cNvSpPr txBox="1">
            <a:spLocks noGrp="1" noChangeArrowheads="1"/>
          </p:cNvSpPr>
          <p:nvPr/>
        </p:nvSpPr>
        <p:spPr bwMode="auto">
          <a:xfrm>
            <a:off x="0" y="9121775"/>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24" tIns="48312" rIns="96624" bIns="48312" anchor="b"/>
          <a:lstStyle>
            <a:lvl1pPr defTabSz="966788">
              <a:defRPr sz="1600">
                <a:solidFill>
                  <a:schemeClr val="tx1"/>
                </a:solidFill>
                <a:latin typeface="Times New Roman" panose="02020603050405020304" pitchFamily="18" charset="0"/>
              </a:defRPr>
            </a:lvl1pPr>
            <a:lvl2pPr marL="742950" indent="-285750" defTabSz="966788">
              <a:defRPr sz="1600">
                <a:solidFill>
                  <a:schemeClr val="tx1"/>
                </a:solidFill>
                <a:latin typeface="Times New Roman" panose="02020603050405020304" pitchFamily="18" charset="0"/>
              </a:defRPr>
            </a:lvl2pPr>
            <a:lvl3pPr marL="1143000" indent="-228600" defTabSz="966788">
              <a:defRPr sz="1600">
                <a:solidFill>
                  <a:schemeClr val="tx1"/>
                </a:solidFill>
                <a:latin typeface="Times New Roman" panose="02020603050405020304" pitchFamily="18" charset="0"/>
              </a:defRPr>
            </a:lvl3pPr>
            <a:lvl4pPr marL="1600200" indent="-228600" defTabSz="966788">
              <a:defRPr sz="1600">
                <a:solidFill>
                  <a:schemeClr val="tx1"/>
                </a:solidFill>
                <a:latin typeface="Times New Roman" panose="02020603050405020304" pitchFamily="18" charset="0"/>
              </a:defRPr>
            </a:lvl4pPr>
            <a:lvl5pPr marL="2057400" indent="-228600" defTabSz="966788">
              <a:defRPr sz="1600">
                <a:solidFill>
                  <a:schemeClr val="tx1"/>
                </a:solidFill>
                <a:latin typeface="Times New Roman" panose="02020603050405020304" pitchFamily="18" charset="0"/>
              </a:defRPr>
            </a:lvl5pPr>
            <a:lvl6pPr marL="2514600" indent="-228600" defTabSz="966788" eaLnBrk="0" fontAlgn="base" hangingPunct="0">
              <a:spcBef>
                <a:spcPct val="50000"/>
              </a:spcBef>
              <a:spcAft>
                <a:spcPct val="0"/>
              </a:spcAft>
              <a:defRPr sz="1600">
                <a:solidFill>
                  <a:schemeClr val="tx1"/>
                </a:solidFill>
                <a:latin typeface="Times New Roman" panose="02020603050405020304" pitchFamily="18" charset="0"/>
              </a:defRPr>
            </a:lvl6pPr>
            <a:lvl7pPr marL="2971800" indent="-228600" defTabSz="966788" eaLnBrk="0" fontAlgn="base" hangingPunct="0">
              <a:spcBef>
                <a:spcPct val="50000"/>
              </a:spcBef>
              <a:spcAft>
                <a:spcPct val="0"/>
              </a:spcAft>
              <a:defRPr sz="1600">
                <a:solidFill>
                  <a:schemeClr val="tx1"/>
                </a:solidFill>
                <a:latin typeface="Times New Roman" panose="02020603050405020304" pitchFamily="18" charset="0"/>
              </a:defRPr>
            </a:lvl7pPr>
            <a:lvl8pPr marL="3429000" indent="-228600" defTabSz="966788" eaLnBrk="0" fontAlgn="base" hangingPunct="0">
              <a:spcBef>
                <a:spcPct val="50000"/>
              </a:spcBef>
              <a:spcAft>
                <a:spcPct val="0"/>
              </a:spcAft>
              <a:defRPr sz="1600">
                <a:solidFill>
                  <a:schemeClr val="tx1"/>
                </a:solidFill>
                <a:latin typeface="Times New Roman" panose="02020603050405020304" pitchFamily="18" charset="0"/>
              </a:defRPr>
            </a:lvl8pPr>
            <a:lvl9pPr marL="3886200" indent="-228600" defTabSz="966788" eaLnBrk="0" fontAlgn="base" hangingPunct="0">
              <a:spcBef>
                <a:spcPct val="50000"/>
              </a:spcBef>
              <a:spcAft>
                <a:spcPct val="0"/>
              </a:spcAft>
              <a:defRPr sz="1600">
                <a:solidFill>
                  <a:schemeClr val="tx1"/>
                </a:solidFill>
                <a:latin typeface="Times New Roman" panose="02020603050405020304" pitchFamily="18" charset="0"/>
              </a:defRPr>
            </a:lvl9pPr>
          </a:lstStyle>
          <a:p>
            <a:pPr>
              <a:spcBef>
                <a:spcPct val="0"/>
              </a:spcBef>
            </a:pPr>
            <a:r>
              <a:rPr lang="en-US" altLang="en-US" sz="1300"/>
              <a:t>2009SchieldASA6Up.pdf</a:t>
            </a:r>
          </a:p>
        </p:txBody>
      </p:sp>
      <p:sp>
        <p:nvSpPr>
          <p:cNvPr id="54281"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24" tIns="48312" rIns="96624" bIns="48312" anchor="b"/>
          <a:lstStyle>
            <a:lvl1pPr defTabSz="966788">
              <a:defRPr sz="1600">
                <a:solidFill>
                  <a:schemeClr val="tx1"/>
                </a:solidFill>
                <a:latin typeface="Times New Roman" panose="02020603050405020304" pitchFamily="18" charset="0"/>
              </a:defRPr>
            </a:lvl1pPr>
            <a:lvl2pPr marL="742950" indent="-285750" defTabSz="966788">
              <a:defRPr sz="1600">
                <a:solidFill>
                  <a:schemeClr val="tx1"/>
                </a:solidFill>
                <a:latin typeface="Times New Roman" panose="02020603050405020304" pitchFamily="18" charset="0"/>
              </a:defRPr>
            </a:lvl2pPr>
            <a:lvl3pPr marL="1143000" indent="-228600" defTabSz="966788">
              <a:defRPr sz="1600">
                <a:solidFill>
                  <a:schemeClr val="tx1"/>
                </a:solidFill>
                <a:latin typeface="Times New Roman" panose="02020603050405020304" pitchFamily="18" charset="0"/>
              </a:defRPr>
            </a:lvl3pPr>
            <a:lvl4pPr marL="1600200" indent="-228600" defTabSz="966788">
              <a:defRPr sz="1600">
                <a:solidFill>
                  <a:schemeClr val="tx1"/>
                </a:solidFill>
                <a:latin typeface="Times New Roman" panose="02020603050405020304" pitchFamily="18" charset="0"/>
              </a:defRPr>
            </a:lvl4pPr>
            <a:lvl5pPr marL="2057400" indent="-228600" defTabSz="966788">
              <a:defRPr sz="1600">
                <a:solidFill>
                  <a:schemeClr val="tx1"/>
                </a:solidFill>
                <a:latin typeface="Times New Roman" panose="02020603050405020304" pitchFamily="18" charset="0"/>
              </a:defRPr>
            </a:lvl5pPr>
            <a:lvl6pPr marL="2514600" indent="-228600" defTabSz="966788" eaLnBrk="0" fontAlgn="base" hangingPunct="0">
              <a:spcBef>
                <a:spcPct val="50000"/>
              </a:spcBef>
              <a:spcAft>
                <a:spcPct val="0"/>
              </a:spcAft>
              <a:defRPr sz="1600">
                <a:solidFill>
                  <a:schemeClr val="tx1"/>
                </a:solidFill>
                <a:latin typeface="Times New Roman" panose="02020603050405020304" pitchFamily="18" charset="0"/>
              </a:defRPr>
            </a:lvl6pPr>
            <a:lvl7pPr marL="2971800" indent="-228600" defTabSz="966788" eaLnBrk="0" fontAlgn="base" hangingPunct="0">
              <a:spcBef>
                <a:spcPct val="50000"/>
              </a:spcBef>
              <a:spcAft>
                <a:spcPct val="0"/>
              </a:spcAft>
              <a:defRPr sz="1600">
                <a:solidFill>
                  <a:schemeClr val="tx1"/>
                </a:solidFill>
                <a:latin typeface="Times New Roman" panose="02020603050405020304" pitchFamily="18" charset="0"/>
              </a:defRPr>
            </a:lvl7pPr>
            <a:lvl8pPr marL="3429000" indent="-228600" defTabSz="966788" eaLnBrk="0" fontAlgn="base" hangingPunct="0">
              <a:spcBef>
                <a:spcPct val="50000"/>
              </a:spcBef>
              <a:spcAft>
                <a:spcPct val="0"/>
              </a:spcAft>
              <a:defRPr sz="1600">
                <a:solidFill>
                  <a:schemeClr val="tx1"/>
                </a:solidFill>
                <a:latin typeface="Times New Roman" panose="02020603050405020304" pitchFamily="18" charset="0"/>
              </a:defRPr>
            </a:lvl8pPr>
            <a:lvl9pPr marL="3886200" indent="-228600" defTabSz="966788" eaLnBrk="0" fontAlgn="base" hangingPunct="0">
              <a:spcBef>
                <a:spcPct val="50000"/>
              </a:spcBef>
              <a:spcAft>
                <a:spcPct val="0"/>
              </a:spcAft>
              <a:defRPr sz="1600">
                <a:solidFill>
                  <a:schemeClr val="tx1"/>
                </a:solidFill>
                <a:latin typeface="Times New Roman" panose="02020603050405020304" pitchFamily="18" charset="0"/>
              </a:defRPr>
            </a:lvl9pPr>
          </a:lstStyle>
          <a:p>
            <a:pPr algn="r">
              <a:spcBef>
                <a:spcPct val="0"/>
              </a:spcBef>
            </a:pPr>
            <a:fld id="{8D3ADF04-42A3-426E-AA55-587CA3805EEE}" type="slidenum">
              <a:rPr lang="en-US" altLang="en-US" sz="1300"/>
              <a:pPr algn="r">
                <a:spcBef>
                  <a:spcPct val="0"/>
                </a:spcBef>
              </a:pPr>
              <a:t>30</a:t>
            </a:fld>
            <a:endParaRPr lang="en-US" altLang="en-US" sz="1300"/>
          </a:p>
        </p:txBody>
      </p:sp>
      <p:sp>
        <p:nvSpPr>
          <p:cNvPr id="54282" name="Rectangle 2"/>
          <p:cNvSpPr>
            <a:spLocks noGrp="1" noRot="1" noChangeAspect="1" noChangeArrowheads="1" noTextEdit="1"/>
          </p:cNvSpPr>
          <p:nvPr>
            <p:ph type="sldImg"/>
          </p:nvPr>
        </p:nvSpPr>
        <p:spPr>
          <a:xfrm>
            <a:off x="1257300" y="720725"/>
            <a:ext cx="4800600" cy="3600450"/>
          </a:xfrm>
          <a:ln/>
        </p:spPr>
      </p:sp>
      <p:sp>
        <p:nvSpPr>
          <p:cNvPr id="54283" name="Rectangle 3"/>
          <p:cNvSpPr>
            <a:spLocks noGrp="1" noChangeArrowheads="1"/>
          </p:cNvSpPr>
          <p:nvPr>
            <p:ph type="body" idx="1"/>
          </p:nvPr>
        </p:nvSpPr>
        <p:spPr>
          <a:xfrm>
            <a:off x="812800" y="4560888"/>
            <a:ext cx="5770563" cy="4479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24" tIns="48312" rIns="96624" bIns="48312"/>
          <a:lstStyle/>
          <a:p>
            <a:r>
              <a:rPr lang="en-US" altLang="en-US" b="1" dirty="0" smtClean="0"/>
              <a:t>GAISE CHALLENGE PLUS ATTITUDES</a:t>
            </a:r>
            <a:endParaRPr lang="en-US" altLang="en-US" dirty="0" smtClean="0"/>
          </a:p>
          <a:p>
            <a:r>
              <a:rPr lang="en-US" altLang="en-US" dirty="0" smtClean="0"/>
              <a:t>Candice </a:t>
            </a:r>
            <a:r>
              <a:rPr lang="en-US" altLang="en-US" dirty="0" err="1" smtClean="0"/>
              <a:t>Schau</a:t>
            </a:r>
            <a:r>
              <a:rPr lang="en-US" altLang="en-US" dirty="0" smtClean="0"/>
              <a:t> (2003) says that students’ attitudes are the ‘other’ important outcome in statistics education. </a:t>
            </a:r>
          </a:p>
          <a:p>
            <a:r>
              <a:rPr lang="en-US" altLang="en-US" dirty="0" smtClean="0"/>
              <a:t>Robert Hayden (private communication) noted, “Students will not use what they learn in a statistics course (of any kind) unless they believe they learned something usable.</a:t>
            </a:r>
          </a:p>
          <a:p>
            <a:r>
              <a:rPr lang="en-US" altLang="en-US" dirty="0" err="1" smtClean="0"/>
              <a:t>Macnaughton</a:t>
            </a:r>
            <a:r>
              <a:rPr lang="en-US" altLang="en-US" dirty="0" smtClean="0"/>
              <a:t> (2004) has argued that the primary goal of an introductory statistics course should be to give students “a lasting appreciation for the value of statistics.”</a:t>
            </a:r>
          </a:p>
        </p:txBody>
      </p:sp>
    </p:spTree>
    <p:extLst>
      <p:ext uri="{BB962C8B-B14F-4D97-AF65-F5344CB8AC3E}">
        <p14:creationId xmlns:p14="http://schemas.microsoft.com/office/powerpoint/2010/main" val="17045314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p:cNvSpPr>
            <a:spLocks noGrp="1" noChangeArrowheads="1"/>
          </p:cNvSpPr>
          <p:nvPr>
            <p:ph type="hdr" sz="quarter"/>
          </p:nvPr>
        </p:nvSpPr>
        <p:spPr>
          <a:ln/>
        </p:spPr>
        <p:txBody>
          <a:bodyPr/>
          <a:lstStyle/>
          <a:p>
            <a:r>
              <a:rPr lang="en-US" altLang="en-US"/>
              <a:t>Statistical Literacy for ManagersStatLit for Managers</a:t>
            </a:r>
          </a:p>
        </p:txBody>
      </p:sp>
      <p:sp>
        <p:nvSpPr>
          <p:cNvPr id="17" name="Rectangle 3"/>
          <p:cNvSpPr>
            <a:spLocks noGrp="1" noChangeArrowheads="1"/>
          </p:cNvSpPr>
          <p:nvPr>
            <p:ph type="dt" idx="1"/>
          </p:nvPr>
        </p:nvSpPr>
        <p:spPr>
          <a:ln/>
        </p:spPr>
        <p:txBody>
          <a:bodyPr/>
          <a:lstStyle/>
          <a:p>
            <a:r>
              <a:rPr lang="en-US" altLang="en-US"/>
              <a:t>1 March 20132013</a:t>
            </a:r>
          </a:p>
        </p:txBody>
      </p:sp>
      <p:sp>
        <p:nvSpPr>
          <p:cNvPr id="18" name="Rectangle 6"/>
          <p:cNvSpPr>
            <a:spLocks noGrp="1" noChangeArrowheads="1"/>
          </p:cNvSpPr>
          <p:nvPr>
            <p:ph type="ftr" sz="quarter" idx="4"/>
          </p:nvPr>
        </p:nvSpPr>
        <p:spPr>
          <a:ln/>
        </p:spPr>
        <p:txBody>
          <a:bodyPr/>
          <a:lstStyle/>
          <a:p>
            <a:r>
              <a:rPr lang="en-US" altLang="en-US"/>
              <a:t>www.StatLit.org/pdf/2013-Schield-MBAA-6up.pdf2013Schield-MBAA</a:t>
            </a:r>
          </a:p>
        </p:txBody>
      </p:sp>
      <p:sp>
        <p:nvSpPr>
          <p:cNvPr id="19" name="Rectangle 7"/>
          <p:cNvSpPr>
            <a:spLocks noGrp="1" noChangeArrowheads="1"/>
          </p:cNvSpPr>
          <p:nvPr>
            <p:ph type="sldNum" sz="quarter" idx="5"/>
          </p:nvPr>
        </p:nvSpPr>
        <p:spPr>
          <a:ln/>
        </p:spPr>
        <p:txBody>
          <a:bodyPr/>
          <a:lstStyle/>
          <a:p>
            <a:fld id="{93A82840-3EB2-4DA3-BA8A-A096893C63B3}" type="slidenum">
              <a:rPr lang="en-US" altLang="en-US"/>
              <a:pPr/>
              <a:t>31</a:t>
            </a:fld>
            <a:endParaRPr lang="en-US" altLang="en-US"/>
          </a:p>
        </p:txBody>
      </p:sp>
      <p:sp>
        <p:nvSpPr>
          <p:cNvPr id="54274" name="Rectangle 2"/>
          <p:cNvSpPr txBox="1">
            <a:spLocks noGrp="1" noChangeArrowheads="1"/>
          </p:cNvSpPr>
          <p:nvPr/>
        </p:nvSpPr>
        <p:spPr bwMode="auto">
          <a:xfrm>
            <a:off x="3" y="5"/>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100"/>
              <a:t>StatLit for Managers</a:t>
            </a:r>
          </a:p>
        </p:txBody>
      </p:sp>
      <p:sp>
        <p:nvSpPr>
          <p:cNvPr id="54275" name="Rectangle 3"/>
          <p:cNvSpPr txBox="1">
            <a:spLocks noGrp="1" noChangeArrowheads="1"/>
          </p:cNvSpPr>
          <p:nvPr/>
        </p:nvSpPr>
        <p:spPr bwMode="auto">
          <a:xfrm>
            <a:off x="3938080" y="5"/>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r>
              <a:rPr lang="en-US" altLang="en-US" sz="1100"/>
              <a:t>2013</a:t>
            </a:r>
          </a:p>
        </p:txBody>
      </p:sp>
      <p:sp>
        <p:nvSpPr>
          <p:cNvPr id="54276" name="Rectangle 6"/>
          <p:cNvSpPr txBox="1">
            <a:spLocks noGrp="1" noChangeArrowheads="1"/>
          </p:cNvSpPr>
          <p:nvPr/>
        </p:nvSpPr>
        <p:spPr bwMode="auto">
          <a:xfrm>
            <a:off x="3" y="8774888"/>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100"/>
              <a:t>2013Schield-MBAA</a:t>
            </a:r>
          </a:p>
        </p:txBody>
      </p:sp>
      <p:sp>
        <p:nvSpPr>
          <p:cNvPr id="54277" name="Rectangle 7"/>
          <p:cNvSpPr txBox="1">
            <a:spLocks noGrp="1" noChangeArrowheads="1"/>
          </p:cNvSpPr>
          <p:nvPr/>
        </p:nvSpPr>
        <p:spPr bwMode="auto">
          <a:xfrm>
            <a:off x="3938080" y="8774888"/>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fld id="{83DD8BBB-A433-4C03-9B98-752746731741}" type="slidenum">
              <a:rPr lang="en-US" altLang="en-US" sz="1100"/>
              <a:pPr algn="r">
                <a:lnSpc>
                  <a:spcPct val="100000"/>
                </a:lnSpc>
                <a:spcBef>
                  <a:spcPct val="0"/>
                </a:spcBef>
              </a:pPr>
              <a:t>31</a:t>
            </a:fld>
            <a:endParaRPr lang="en-US" altLang="en-US" sz="1100"/>
          </a:p>
        </p:txBody>
      </p:sp>
      <p:sp>
        <p:nvSpPr>
          <p:cNvPr id="54278" name="Rectangle 2"/>
          <p:cNvSpPr txBox="1">
            <a:spLocks noGrp="1" noChangeArrowheads="1"/>
          </p:cNvSpPr>
          <p:nvPr/>
        </p:nvSpPr>
        <p:spPr bwMode="auto">
          <a:xfrm>
            <a:off x="3" y="5"/>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100"/>
              <a:t>Analyzing Numbers in the News</a:t>
            </a:r>
          </a:p>
        </p:txBody>
      </p:sp>
      <p:sp>
        <p:nvSpPr>
          <p:cNvPr id="54279" name="Rectangle 3"/>
          <p:cNvSpPr txBox="1">
            <a:spLocks noGrp="1" noChangeArrowheads="1"/>
          </p:cNvSpPr>
          <p:nvPr/>
        </p:nvSpPr>
        <p:spPr bwMode="auto">
          <a:xfrm>
            <a:off x="3938080" y="5"/>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r>
              <a:rPr lang="en-US" altLang="en-US" sz="1100"/>
              <a:t>15 May 2008</a:t>
            </a:r>
          </a:p>
        </p:txBody>
      </p:sp>
      <p:sp>
        <p:nvSpPr>
          <p:cNvPr id="54280" name="Rectangle 6"/>
          <p:cNvSpPr txBox="1">
            <a:spLocks noGrp="1" noChangeArrowheads="1"/>
          </p:cNvSpPr>
          <p:nvPr/>
        </p:nvSpPr>
        <p:spPr bwMode="auto">
          <a:xfrm>
            <a:off x="3" y="8774888"/>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100"/>
              <a:t>2008SchieldNNN6up.pdf</a:t>
            </a:r>
          </a:p>
        </p:txBody>
      </p:sp>
      <p:sp>
        <p:nvSpPr>
          <p:cNvPr id="54281" name="Rectangle 7"/>
          <p:cNvSpPr txBox="1">
            <a:spLocks noGrp="1" noChangeArrowheads="1"/>
          </p:cNvSpPr>
          <p:nvPr/>
        </p:nvSpPr>
        <p:spPr bwMode="auto">
          <a:xfrm>
            <a:off x="3938080" y="8774888"/>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fld id="{F0117A5A-1FA2-4F30-921A-3D40D45E867D}" type="slidenum">
              <a:rPr lang="en-US" altLang="en-US" sz="1100"/>
              <a:pPr algn="r">
                <a:lnSpc>
                  <a:spcPct val="100000"/>
                </a:lnSpc>
                <a:spcBef>
                  <a:spcPct val="0"/>
                </a:spcBef>
              </a:pPr>
              <a:t>31</a:t>
            </a:fld>
            <a:endParaRPr lang="en-US" altLang="en-US" sz="1100"/>
          </a:p>
        </p:txBody>
      </p:sp>
      <p:sp>
        <p:nvSpPr>
          <p:cNvPr id="54282" name="Rectangle 2"/>
          <p:cNvSpPr txBox="1">
            <a:spLocks noGrp="1" noChangeArrowheads="1"/>
          </p:cNvSpPr>
          <p:nvPr/>
        </p:nvSpPr>
        <p:spPr bwMode="auto">
          <a:xfrm>
            <a:off x="3" y="5"/>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endParaRPr lang="en-US" altLang="en-US" sz="1100"/>
          </a:p>
        </p:txBody>
      </p:sp>
      <p:sp>
        <p:nvSpPr>
          <p:cNvPr id="54283" name="Rectangle 3"/>
          <p:cNvSpPr txBox="1">
            <a:spLocks noGrp="1" noChangeArrowheads="1"/>
          </p:cNvSpPr>
          <p:nvPr/>
        </p:nvSpPr>
        <p:spPr bwMode="auto">
          <a:xfrm>
            <a:off x="3938080" y="5"/>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endParaRPr lang="en-US" altLang="en-US" sz="1100"/>
          </a:p>
        </p:txBody>
      </p:sp>
      <p:sp>
        <p:nvSpPr>
          <p:cNvPr id="54284" name="Rectangle 6"/>
          <p:cNvSpPr txBox="1">
            <a:spLocks noGrp="1" noChangeArrowheads="1"/>
          </p:cNvSpPr>
          <p:nvPr/>
        </p:nvSpPr>
        <p:spPr bwMode="auto">
          <a:xfrm>
            <a:off x="3" y="8774888"/>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endParaRPr lang="en-US" altLang="en-US" sz="1100"/>
          </a:p>
        </p:txBody>
      </p:sp>
      <p:sp>
        <p:nvSpPr>
          <p:cNvPr id="54285" name="Rectangle 7"/>
          <p:cNvSpPr txBox="1">
            <a:spLocks noGrp="1" noChangeArrowheads="1"/>
          </p:cNvSpPr>
          <p:nvPr/>
        </p:nvSpPr>
        <p:spPr bwMode="auto">
          <a:xfrm>
            <a:off x="3938080" y="8774888"/>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fld id="{8203B34A-3143-426C-9D18-527F0674805B}" type="slidenum">
              <a:rPr lang="en-US" altLang="en-US" sz="1100"/>
              <a:pPr algn="r">
                <a:lnSpc>
                  <a:spcPct val="100000"/>
                </a:lnSpc>
                <a:spcBef>
                  <a:spcPct val="0"/>
                </a:spcBef>
              </a:pPr>
              <a:t>31</a:t>
            </a:fld>
            <a:endParaRPr lang="en-US" altLang="en-US" sz="1100"/>
          </a:p>
        </p:txBody>
      </p:sp>
      <p:sp>
        <p:nvSpPr>
          <p:cNvPr id="54286" name="Rectangle 2"/>
          <p:cNvSpPr>
            <a:spLocks noGrp="1" noRot="1" noChangeAspect="1" noChangeArrowheads="1" noTextEdit="1"/>
          </p:cNvSpPr>
          <p:nvPr>
            <p:ph type="sldImg"/>
          </p:nvPr>
        </p:nvSpPr>
        <p:spPr>
          <a:xfrm>
            <a:off x="1169988" y="693738"/>
            <a:ext cx="4614862" cy="3462337"/>
          </a:xfrm>
          <a:ln/>
        </p:spPr>
      </p:sp>
      <p:sp>
        <p:nvSpPr>
          <p:cNvPr id="542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700"/>
          </a:p>
        </p:txBody>
      </p:sp>
    </p:spTree>
    <p:extLst>
      <p:ext uri="{BB962C8B-B14F-4D97-AF65-F5344CB8AC3E}">
        <p14:creationId xmlns:p14="http://schemas.microsoft.com/office/powerpoint/2010/main" val="10321444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defRPr sz="1600">
                <a:solidFill>
                  <a:schemeClr val="tx1"/>
                </a:solidFill>
                <a:latin typeface="Times New Roman" panose="02020603050405020304" pitchFamily="18" charset="0"/>
              </a:defRPr>
            </a:lvl1pPr>
            <a:lvl2pPr marL="742950" indent="-285750" defTabSz="965200">
              <a:defRPr sz="1600">
                <a:solidFill>
                  <a:schemeClr val="tx1"/>
                </a:solidFill>
                <a:latin typeface="Times New Roman" panose="02020603050405020304" pitchFamily="18" charset="0"/>
              </a:defRPr>
            </a:lvl2pPr>
            <a:lvl3pPr marL="1143000" indent="-228600" defTabSz="965200">
              <a:defRPr sz="1600">
                <a:solidFill>
                  <a:schemeClr val="tx1"/>
                </a:solidFill>
                <a:latin typeface="Times New Roman" panose="02020603050405020304" pitchFamily="18" charset="0"/>
              </a:defRPr>
            </a:lvl3pPr>
            <a:lvl4pPr marL="1600200" indent="-228600" defTabSz="965200">
              <a:defRPr sz="1600">
                <a:solidFill>
                  <a:schemeClr val="tx1"/>
                </a:solidFill>
                <a:latin typeface="Times New Roman" panose="02020603050405020304" pitchFamily="18" charset="0"/>
              </a:defRPr>
            </a:lvl4pPr>
            <a:lvl5pPr marL="2057400" indent="-228600" defTabSz="965200">
              <a:defRPr sz="1600">
                <a:solidFill>
                  <a:schemeClr val="tx1"/>
                </a:solidFill>
                <a:latin typeface="Times New Roman" panose="02020603050405020304" pitchFamily="18" charset="0"/>
              </a:defRPr>
            </a:lvl5pPr>
            <a:lvl6pPr marL="2514600" indent="-228600" defTabSz="965200" eaLnBrk="0" fontAlgn="base" hangingPunct="0">
              <a:spcBef>
                <a:spcPct val="50000"/>
              </a:spcBef>
              <a:spcAft>
                <a:spcPct val="0"/>
              </a:spcAft>
              <a:defRPr sz="1600">
                <a:solidFill>
                  <a:schemeClr val="tx1"/>
                </a:solidFill>
                <a:latin typeface="Times New Roman" panose="02020603050405020304" pitchFamily="18" charset="0"/>
              </a:defRPr>
            </a:lvl6pPr>
            <a:lvl7pPr marL="2971800" indent="-228600" defTabSz="965200" eaLnBrk="0" fontAlgn="base" hangingPunct="0">
              <a:spcBef>
                <a:spcPct val="50000"/>
              </a:spcBef>
              <a:spcAft>
                <a:spcPct val="0"/>
              </a:spcAft>
              <a:defRPr sz="1600">
                <a:solidFill>
                  <a:schemeClr val="tx1"/>
                </a:solidFill>
                <a:latin typeface="Times New Roman" panose="02020603050405020304" pitchFamily="18" charset="0"/>
              </a:defRPr>
            </a:lvl7pPr>
            <a:lvl8pPr marL="3429000" indent="-228600" defTabSz="965200" eaLnBrk="0" fontAlgn="base" hangingPunct="0">
              <a:spcBef>
                <a:spcPct val="50000"/>
              </a:spcBef>
              <a:spcAft>
                <a:spcPct val="0"/>
              </a:spcAft>
              <a:defRPr sz="1600">
                <a:solidFill>
                  <a:schemeClr val="tx1"/>
                </a:solidFill>
                <a:latin typeface="Times New Roman" panose="02020603050405020304" pitchFamily="18" charset="0"/>
              </a:defRPr>
            </a:lvl8pPr>
            <a:lvl9pPr marL="3886200" indent="-228600" defTabSz="965200" eaLnBrk="0" fontAlgn="base" hangingPunct="0">
              <a:spcBef>
                <a:spcPct val="50000"/>
              </a:spcBef>
              <a:spcAft>
                <a:spcPct val="0"/>
              </a:spcAft>
              <a:defRPr sz="1600">
                <a:solidFill>
                  <a:schemeClr val="tx1"/>
                </a:solidFill>
                <a:latin typeface="Times New Roman" panose="02020603050405020304" pitchFamily="18" charset="0"/>
              </a:defRPr>
            </a:lvl9pPr>
          </a:lstStyle>
          <a:p>
            <a:r>
              <a:rPr lang="en-US" altLang="en-US" sz="1300" smtClean="0"/>
              <a:t>Statistical Literacy for AllTeaching Teachers Statistical Literacy OnlineTeaching Teachers Statistical Literacy OnlineStatistical Literacy Using Odysseys2Sense2008 StatLit Skills Survey</a:t>
            </a:r>
          </a:p>
        </p:txBody>
      </p:sp>
      <p:sp>
        <p:nvSpPr>
          <p:cNvPr id="57347"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defRPr sz="1600">
                <a:solidFill>
                  <a:schemeClr val="tx1"/>
                </a:solidFill>
                <a:latin typeface="Times New Roman" panose="02020603050405020304" pitchFamily="18" charset="0"/>
              </a:defRPr>
            </a:lvl1pPr>
            <a:lvl2pPr marL="742950" indent="-285750" defTabSz="965200">
              <a:defRPr sz="1600">
                <a:solidFill>
                  <a:schemeClr val="tx1"/>
                </a:solidFill>
                <a:latin typeface="Times New Roman" panose="02020603050405020304" pitchFamily="18" charset="0"/>
              </a:defRPr>
            </a:lvl2pPr>
            <a:lvl3pPr marL="1143000" indent="-228600" defTabSz="965200">
              <a:defRPr sz="1600">
                <a:solidFill>
                  <a:schemeClr val="tx1"/>
                </a:solidFill>
                <a:latin typeface="Times New Roman" panose="02020603050405020304" pitchFamily="18" charset="0"/>
              </a:defRPr>
            </a:lvl3pPr>
            <a:lvl4pPr marL="1600200" indent="-228600" defTabSz="965200">
              <a:defRPr sz="1600">
                <a:solidFill>
                  <a:schemeClr val="tx1"/>
                </a:solidFill>
                <a:latin typeface="Times New Roman" panose="02020603050405020304" pitchFamily="18" charset="0"/>
              </a:defRPr>
            </a:lvl4pPr>
            <a:lvl5pPr marL="2057400" indent="-228600" defTabSz="965200">
              <a:defRPr sz="1600">
                <a:solidFill>
                  <a:schemeClr val="tx1"/>
                </a:solidFill>
                <a:latin typeface="Times New Roman" panose="02020603050405020304" pitchFamily="18" charset="0"/>
              </a:defRPr>
            </a:lvl5pPr>
            <a:lvl6pPr marL="2514600" indent="-228600" defTabSz="965200" eaLnBrk="0" fontAlgn="base" hangingPunct="0">
              <a:spcBef>
                <a:spcPct val="50000"/>
              </a:spcBef>
              <a:spcAft>
                <a:spcPct val="0"/>
              </a:spcAft>
              <a:defRPr sz="1600">
                <a:solidFill>
                  <a:schemeClr val="tx1"/>
                </a:solidFill>
                <a:latin typeface="Times New Roman" panose="02020603050405020304" pitchFamily="18" charset="0"/>
              </a:defRPr>
            </a:lvl6pPr>
            <a:lvl7pPr marL="2971800" indent="-228600" defTabSz="965200" eaLnBrk="0" fontAlgn="base" hangingPunct="0">
              <a:spcBef>
                <a:spcPct val="50000"/>
              </a:spcBef>
              <a:spcAft>
                <a:spcPct val="0"/>
              </a:spcAft>
              <a:defRPr sz="1600">
                <a:solidFill>
                  <a:schemeClr val="tx1"/>
                </a:solidFill>
                <a:latin typeface="Times New Roman" panose="02020603050405020304" pitchFamily="18" charset="0"/>
              </a:defRPr>
            </a:lvl7pPr>
            <a:lvl8pPr marL="3429000" indent="-228600" defTabSz="965200" eaLnBrk="0" fontAlgn="base" hangingPunct="0">
              <a:spcBef>
                <a:spcPct val="50000"/>
              </a:spcBef>
              <a:spcAft>
                <a:spcPct val="0"/>
              </a:spcAft>
              <a:defRPr sz="1600">
                <a:solidFill>
                  <a:schemeClr val="tx1"/>
                </a:solidFill>
                <a:latin typeface="Times New Roman" panose="02020603050405020304" pitchFamily="18" charset="0"/>
              </a:defRPr>
            </a:lvl8pPr>
            <a:lvl9pPr marL="3886200" indent="-228600" defTabSz="965200" eaLnBrk="0" fontAlgn="base" hangingPunct="0">
              <a:spcBef>
                <a:spcPct val="50000"/>
              </a:spcBef>
              <a:spcAft>
                <a:spcPct val="0"/>
              </a:spcAft>
              <a:defRPr sz="1600">
                <a:solidFill>
                  <a:schemeClr val="tx1"/>
                </a:solidFill>
                <a:latin typeface="Times New Roman" panose="02020603050405020304" pitchFamily="18" charset="0"/>
              </a:defRPr>
            </a:lvl9pPr>
          </a:lstStyle>
          <a:p>
            <a:r>
              <a:rPr lang="en-US" altLang="en-US" sz="1300" smtClean="0"/>
              <a:t>24 February 201215 October 201115 October 2011Jan 7, 2011Fall 2008</a:t>
            </a:r>
          </a:p>
        </p:txBody>
      </p:sp>
      <p:sp>
        <p:nvSpPr>
          <p:cNvPr id="5734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defRPr sz="1600">
                <a:solidFill>
                  <a:schemeClr val="tx1"/>
                </a:solidFill>
                <a:latin typeface="Times New Roman" panose="02020603050405020304" pitchFamily="18" charset="0"/>
              </a:defRPr>
            </a:lvl1pPr>
            <a:lvl2pPr marL="742950" indent="-285750" defTabSz="965200">
              <a:defRPr sz="1600">
                <a:solidFill>
                  <a:schemeClr val="tx1"/>
                </a:solidFill>
                <a:latin typeface="Times New Roman" panose="02020603050405020304" pitchFamily="18" charset="0"/>
              </a:defRPr>
            </a:lvl2pPr>
            <a:lvl3pPr marL="1143000" indent="-228600" defTabSz="965200">
              <a:defRPr sz="1600">
                <a:solidFill>
                  <a:schemeClr val="tx1"/>
                </a:solidFill>
                <a:latin typeface="Times New Roman" panose="02020603050405020304" pitchFamily="18" charset="0"/>
              </a:defRPr>
            </a:lvl3pPr>
            <a:lvl4pPr marL="1600200" indent="-228600" defTabSz="965200">
              <a:defRPr sz="1600">
                <a:solidFill>
                  <a:schemeClr val="tx1"/>
                </a:solidFill>
                <a:latin typeface="Times New Roman" panose="02020603050405020304" pitchFamily="18" charset="0"/>
              </a:defRPr>
            </a:lvl4pPr>
            <a:lvl5pPr marL="2057400" indent="-228600" defTabSz="965200">
              <a:defRPr sz="1600">
                <a:solidFill>
                  <a:schemeClr val="tx1"/>
                </a:solidFill>
                <a:latin typeface="Times New Roman" panose="02020603050405020304" pitchFamily="18" charset="0"/>
              </a:defRPr>
            </a:lvl5pPr>
            <a:lvl6pPr marL="2514600" indent="-228600" defTabSz="965200" eaLnBrk="0" fontAlgn="base" hangingPunct="0">
              <a:spcBef>
                <a:spcPct val="50000"/>
              </a:spcBef>
              <a:spcAft>
                <a:spcPct val="0"/>
              </a:spcAft>
              <a:defRPr sz="1600">
                <a:solidFill>
                  <a:schemeClr val="tx1"/>
                </a:solidFill>
                <a:latin typeface="Times New Roman" panose="02020603050405020304" pitchFamily="18" charset="0"/>
              </a:defRPr>
            </a:lvl6pPr>
            <a:lvl7pPr marL="2971800" indent="-228600" defTabSz="965200" eaLnBrk="0" fontAlgn="base" hangingPunct="0">
              <a:spcBef>
                <a:spcPct val="50000"/>
              </a:spcBef>
              <a:spcAft>
                <a:spcPct val="0"/>
              </a:spcAft>
              <a:defRPr sz="1600">
                <a:solidFill>
                  <a:schemeClr val="tx1"/>
                </a:solidFill>
                <a:latin typeface="Times New Roman" panose="02020603050405020304" pitchFamily="18" charset="0"/>
              </a:defRPr>
            </a:lvl7pPr>
            <a:lvl8pPr marL="3429000" indent="-228600" defTabSz="965200" eaLnBrk="0" fontAlgn="base" hangingPunct="0">
              <a:spcBef>
                <a:spcPct val="50000"/>
              </a:spcBef>
              <a:spcAft>
                <a:spcPct val="0"/>
              </a:spcAft>
              <a:defRPr sz="1600">
                <a:solidFill>
                  <a:schemeClr val="tx1"/>
                </a:solidFill>
                <a:latin typeface="Times New Roman" panose="02020603050405020304" pitchFamily="18" charset="0"/>
              </a:defRPr>
            </a:lvl8pPr>
            <a:lvl9pPr marL="3886200" indent="-228600" defTabSz="965200" eaLnBrk="0" fontAlgn="base" hangingPunct="0">
              <a:spcBef>
                <a:spcPct val="50000"/>
              </a:spcBef>
              <a:spcAft>
                <a:spcPct val="0"/>
              </a:spcAft>
              <a:defRPr sz="1600">
                <a:solidFill>
                  <a:schemeClr val="tx1"/>
                </a:solidFill>
                <a:latin typeface="Times New Roman" panose="02020603050405020304" pitchFamily="18" charset="0"/>
              </a:defRPr>
            </a:lvl9pPr>
          </a:lstStyle>
          <a:p>
            <a:r>
              <a:rPr lang="en-US" altLang="en-US" sz="1300" smtClean="0"/>
              <a:t>2012Schield-Lehman6up.pdf2011SchieldNNN6up.pdf2011SchieldNNN6up.pdf2011SchieldMAA6up.pdf2008SchieldSkillsSurvey6up.pdf</a:t>
            </a:r>
          </a:p>
        </p:txBody>
      </p:sp>
      <p:sp>
        <p:nvSpPr>
          <p:cNvPr id="573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defRPr sz="1600">
                <a:solidFill>
                  <a:schemeClr val="tx1"/>
                </a:solidFill>
                <a:latin typeface="Times New Roman" panose="02020603050405020304" pitchFamily="18" charset="0"/>
              </a:defRPr>
            </a:lvl1pPr>
            <a:lvl2pPr marL="742950" indent="-285750" defTabSz="965200">
              <a:defRPr sz="1600">
                <a:solidFill>
                  <a:schemeClr val="tx1"/>
                </a:solidFill>
                <a:latin typeface="Times New Roman" panose="02020603050405020304" pitchFamily="18" charset="0"/>
              </a:defRPr>
            </a:lvl2pPr>
            <a:lvl3pPr marL="1143000" indent="-228600" defTabSz="965200">
              <a:defRPr sz="1600">
                <a:solidFill>
                  <a:schemeClr val="tx1"/>
                </a:solidFill>
                <a:latin typeface="Times New Roman" panose="02020603050405020304" pitchFamily="18" charset="0"/>
              </a:defRPr>
            </a:lvl3pPr>
            <a:lvl4pPr marL="1600200" indent="-228600" defTabSz="965200">
              <a:defRPr sz="1600">
                <a:solidFill>
                  <a:schemeClr val="tx1"/>
                </a:solidFill>
                <a:latin typeface="Times New Roman" panose="02020603050405020304" pitchFamily="18" charset="0"/>
              </a:defRPr>
            </a:lvl4pPr>
            <a:lvl5pPr marL="2057400" indent="-228600" defTabSz="965200">
              <a:defRPr sz="1600">
                <a:solidFill>
                  <a:schemeClr val="tx1"/>
                </a:solidFill>
                <a:latin typeface="Times New Roman" panose="02020603050405020304" pitchFamily="18" charset="0"/>
              </a:defRPr>
            </a:lvl5pPr>
            <a:lvl6pPr marL="2514600" indent="-228600" defTabSz="965200" eaLnBrk="0" fontAlgn="base" hangingPunct="0">
              <a:spcBef>
                <a:spcPct val="50000"/>
              </a:spcBef>
              <a:spcAft>
                <a:spcPct val="0"/>
              </a:spcAft>
              <a:defRPr sz="1600">
                <a:solidFill>
                  <a:schemeClr val="tx1"/>
                </a:solidFill>
                <a:latin typeface="Times New Roman" panose="02020603050405020304" pitchFamily="18" charset="0"/>
              </a:defRPr>
            </a:lvl6pPr>
            <a:lvl7pPr marL="2971800" indent="-228600" defTabSz="965200" eaLnBrk="0" fontAlgn="base" hangingPunct="0">
              <a:spcBef>
                <a:spcPct val="50000"/>
              </a:spcBef>
              <a:spcAft>
                <a:spcPct val="0"/>
              </a:spcAft>
              <a:defRPr sz="1600">
                <a:solidFill>
                  <a:schemeClr val="tx1"/>
                </a:solidFill>
                <a:latin typeface="Times New Roman" panose="02020603050405020304" pitchFamily="18" charset="0"/>
              </a:defRPr>
            </a:lvl7pPr>
            <a:lvl8pPr marL="3429000" indent="-228600" defTabSz="965200" eaLnBrk="0" fontAlgn="base" hangingPunct="0">
              <a:spcBef>
                <a:spcPct val="50000"/>
              </a:spcBef>
              <a:spcAft>
                <a:spcPct val="0"/>
              </a:spcAft>
              <a:defRPr sz="1600">
                <a:solidFill>
                  <a:schemeClr val="tx1"/>
                </a:solidFill>
                <a:latin typeface="Times New Roman" panose="02020603050405020304" pitchFamily="18" charset="0"/>
              </a:defRPr>
            </a:lvl8pPr>
            <a:lvl9pPr marL="3886200" indent="-228600" defTabSz="965200" eaLnBrk="0" fontAlgn="base" hangingPunct="0">
              <a:spcBef>
                <a:spcPct val="50000"/>
              </a:spcBef>
              <a:spcAft>
                <a:spcPct val="0"/>
              </a:spcAft>
              <a:defRPr sz="1600">
                <a:solidFill>
                  <a:schemeClr val="tx1"/>
                </a:solidFill>
                <a:latin typeface="Times New Roman" panose="02020603050405020304" pitchFamily="18" charset="0"/>
              </a:defRPr>
            </a:lvl9pPr>
          </a:lstStyle>
          <a:p>
            <a:fld id="{DFDAAEED-7BCC-418E-8299-D3CD160ED60D}" type="slidenum">
              <a:rPr lang="en-US" altLang="en-US" sz="1300"/>
              <a:pPr/>
              <a:t>32</a:t>
            </a:fld>
            <a:endParaRPr lang="en-US" altLang="en-US" sz="1300"/>
          </a:p>
        </p:txBody>
      </p:sp>
      <p:sp>
        <p:nvSpPr>
          <p:cNvPr id="57350" name="Rectangle 2"/>
          <p:cNvSpPr txBox="1">
            <a:spLocks noGrp="1" noChangeArrowheads="1"/>
          </p:cNvSpPr>
          <p:nvPr/>
        </p:nvSpPr>
        <p:spPr bwMode="auto">
          <a:xfrm>
            <a:off x="0" y="0"/>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05" tIns="48303" rIns="96605" bIns="48303"/>
          <a:lstStyle>
            <a:lvl1pPr defTabSz="965200">
              <a:defRPr sz="1600">
                <a:solidFill>
                  <a:schemeClr val="tx1"/>
                </a:solidFill>
                <a:latin typeface="Times New Roman" panose="02020603050405020304" pitchFamily="18" charset="0"/>
              </a:defRPr>
            </a:lvl1pPr>
            <a:lvl2pPr marL="742950" indent="-285750" defTabSz="965200">
              <a:defRPr sz="1600">
                <a:solidFill>
                  <a:schemeClr val="tx1"/>
                </a:solidFill>
                <a:latin typeface="Times New Roman" panose="02020603050405020304" pitchFamily="18" charset="0"/>
              </a:defRPr>
            </a:lvl2pPr>
            <a:lvl3pPr marL="1143000" indent="-228600" defTabSz="965200">
              <a:defRPr sz="1600">
                <a:solidFill>
                  <a:schemeClr val="tx1"/>
                </a:solidFill>
                <a:latin typeface="Times New Roman" panose="02020603050405020304" pitchFamily="18" charset="0"/>
              </a:defRPr>
            </a:lvl3pPr>
            <a:lvl4pPr marL="1600200" indent="-228600" defTabSz="965200">
              <a:defRPr sz="1600">
                <a:solidFill>
                  <a:schemeClr val="tx1"/>
                </a:solidFill>
                <a:latin typeface="Times New Roman" panose="02020603050405020304" pitchFamily="18" charset="0"/>
              </a:defRPr>
            </a:lvl4pPr>
            <a:lvl5pPr marL="2057400" indent="-228600" defTabSz="965200">
              <a:defRPr sz="1600">
                <a:solidFill>
                  <a:schemeClr val="tx1"/>
                </a:solidFill>
                <a:latin typeface="Times New Roman" panose="02020603050405020304" pitchFamily="18" charset="0"/>
              </a:defRPr>
            </a:lvl5pPr>
            <a:lvl6pPr marL="2514600" indent="-228600" defTabSz="965200" eaLnBrk="0" fontAlgn="base" hangingPunct="0">
              <a:spcBef>
                <a:spcPct val="50000"/>
              </a:spcBef>
              <a:spcAft>
                <a:spcPct val="0"/>
              </a:spcAft>
              <a:defRPr sz="1600">
                <a:solidFill>
                  <a:schemeClr val="tx1"/>
                </a:solidFill>
                <a:latin typeface="Times New Roman" panose="02020603050405020304" pitchFamily="18" charset="0"/>
              </a:defRPr>
            </a:lvl6pPr>
            <a:lvl7pPr marL="2971800" indent="-228600" defTabSz="965200" eaLnBrk="0" fontAlgn="base" hangingPunct="0">
              <a:spcBef>
                <a:spcPct val="50000"/>
              </a:spcBef>
              <a:spcAft>
                <a:spcPct val="0"/>
              </a:spcAft>
              <a:defRPr sz="1600">
                <a:solidFill>
                  <a:schemeClr val="tx1"/>
                </a:solidFill>
                <a:latin typeface="Times New Roman" panose="02020603050405020304" pitchFamily="18" charset="0"/>
              </a:defRPr>
            </a:lvl7pPr>
            <a:lvl8pPr marL="3429000" indent="-228600" defTabSz="965200" eaLnBrk="0" fontAlgn="base" hangingPunct="0">
              <a:spcBef>
                <a:spcPct val="50000"/>
              </a:spcBef>
              <a:spcAft>
                <a:spcPct val="0"/>
              </a:spcAft>
              <a:defRPr sz="1600">
                <a:solidFill>
                  <a:schemeClr val="tx1"/>
                </a:solidFill>
                <a:latin typeface="Times New Roman" panose="02020603050405020304" pitchFamily="18" charset="0"/>
              </a:defRPr>
            </a:lvl8pPr>
            <a:lvl9pPr marL="3886200" indent="-228600" defTabSz="965200" eaLnBrk="0" fontAlgn="base" hangingPunct="0">
              <a:spcBef>
                <a:spcPct val="50000"/>
              </a:spcBef>
              <a:spcAft>
                <a:spcPct val="0"/>
              </a:spcAft>
              <a:defRPr sz="1600">
                <a:solidFill>
                  <a:schemeClr val="tx1"/>
                </a:solidFill>
                <a:latin typeface="Times New Roman" panose="02020603050405020304" pitchFamily="18" charset="0"/>
              </a:defRPr>
            </a:lvl9pPr>
          </a:lstStyle>
          <a:p>
            <a:pPr>
              <a:spcBef>
                <a:spcPct val="0"/>
              </a:spcBef>
            </a:pPr>
            <a:r>
              <a:rPr lang="en-US" altLang="en-US" sz="1300"/>
              <a:t>Teaching Teachers Statistical Literacy OnlineTeaching Teachers Statistical Literacy OnlineStatistical Literacy Using Odysseys2Sense2008 StatLit Skills Survey</a:t>
            </a:r>
          </a:p>
        </p:txBody>
      </p:sp>
      <p:sp>
        <p:nvSpPr>
          <p:cNvPr id="57351" name="Rectangle 3"/>
          <p:cNvSpPr txBox="1">
            <a:spLocks noGrp="1" noChangeArrowheads="1"/>
          </p:cNvSpPr>
          <p:nvPr/>
        </p:nvSpPr>
        <p:spPr bwMode="auto">
          <a:xfrm>
            <a:off x="4144963" y="0"/>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05" tIns="48303" rIns="96605" bIns="48303"/>
          <a:lstStyle>
            <a:lvl1pPr defTabSz="965200">
              <a:defRPr sz="1600">
                <a:solidFill>
                  <a:schemeClr val="tx1"/>
                </a:solidFill>
                <a:latin typeface="Times New Roman" panose="02020603050405020304" pitchFamily="18" charset="0"/>
              </a:defRPr>
            </a:lvl1pPr>
            <a:lvl2pPr marL="742950" indent="-285750" defTabSz="965200">
              <a:defRPr sz="1600">
                <a:solidFill>
                  <a:schemeClr val="tx1"/>
                </a:solidFill>
                <a:latin typeface="Times New Roman" panose="02020603050405020304" pitchFamily="18" charset="0"/>
              </a:defRPr>
            </a:lvl2pPr>
            <a:lvl3pPr marL="1143000" indent="-228600" defTabSz="965200">
              <a:defRPr sz="1600">
                <a:solidFill>
                  <a:schemeClr val="tx1"/>
                </a:solidFill>
                <a:latin typeface="Times New Roman" panose="02020603050405020304" pitchFamily="18" charset="0"/>
              </a:defRPr>
            </a:lvl3pPr>
            <a:lvl4pPr marL="1600200" indent="-228600" defTabSz="965200">
              <a:defRPr sz="1600">
                <a:solidFill>
                  <a:schemeClr val="tx1"/>
                </a:solidFill>
                <a:latin typeface="Times New Roman" panose="02020603050405020304" pitchFamily="18" charset="0"/>
              </a:defRPr>
            </a:lvl4pPr>
            <a:lvl5pPr marL="2057400" indent="-228600" defTabSz="965200">
              <a:defRPr sz="1600">
                <a:solidFill>
                  <a:schemeClr val="tx1"/>
                </a:solidFill>
                <a:latin typeface="Times New Roman" panose="02020603050405020304" pitchFamily="18" charset="0"/>
              </a:defRPr>
            </a:lvl5pPr>
            <a:lvl6pPr marL="2514600" indent="-228600" defTabSz="965200" eaLnBrk="0" fontAlgn="base" hangingPunct="0">
              <a:spcBef>
                <a:spcPct val="50000"/>
              </a:spcBef>
              <a:spcAft>
                <a:spcPct val="0"/>
              </a:spcAft>
              <a:defRPr sz="1600">
                <a:solidFill>
                  <a:schemeClr val="tx1"/>
                </a:solidFill>
                <a:latin typeface="Times New Roman" panose="02020603050405020304" pitchFamily="18" charset="0"/>
              </a:defRPr>
            </a:lvl6pPr>
            <a:lvl7pPr marL="2971800" indent="-228600" defTabSz="965200" eaLnBrk="0" fontAlgn="base" hangingPunct="0">
              <a:spcBef>
                <a:spcPct val="50000"/>
              </a:spcBef>
              <a:spcAft>
                <a:spcPct val="0"/>
              </a:spcAft>
              <a:defRPr sz="1600">
                <a:solidFill>
                  <a:schemeClr val="tx1"/>
                </a:solidFill>
                <a:latin typeface="Times New Roman" panose="02020603050405020304" pitchFamily="18" charset="0"/>
              </a:defRPr>
            </a:lvl7pPr>
            <a:lvl8pPr marL="3429000" indent="-228600" defTabSz="965200" eaLnBrk="0" fontAlgn="base" hangingPunct="0">
              <a:spcBef>
                <a:spcPct val="50000"/>
              </a:spcBef>
              <a:spcAft>
                <a:spcPct val="0"/>
              </a:spcAft>
              <a:defRPr sz="1600">
                <a:solidFill>
                  <a:schemeClr val="tx1"/>
                </a:solidFill>
                <a:latin typeface="Times New Roman" panose="02020603050405020304" pitchFamily="18" charset="0"/>
              </a:defRPr>
            </a:lvl8pPr>
            <a:lvl9pPr marL="3886200" indent="-228600" defTabSz="965200" eaLnBrk="0" fontAlgn="base" hangingPunct="0">
              <a:spcBef>
                <a:spcPct val="50000"/>
              </a:spcBef>
              <a:spcAft>
                <a:spcPct val="0"/>
              </a:spcAft>
              <a:defRPr sz="1600">
                <a:solidFill>
                  <a:schemeClr val="tx1"/>
                </a:solidFill>
                <a:latin typeface="Times New Roman" panose="02020603050405020304" pitchFamily="18" charset="0"/>
              </a:defRPr>
            </a:lvl9pPr>
          </a:lstStyle>
          <a:p>
            <a:pPr algn="r">
              <a:spcBef>
                <a:spcPct val="0"/>
              </a:spcBef>
            </a:pPr>
            <a:r>
              <a:rPr lang="en-US" altLang="en-US" sz="1300"/>
              <a:t>15 October 201115 October 2011Jan 7, 2011Fall 2008</a:t>
            </a:r>
          </a:p>
        </p:txBody>
      </p:sp>
      <p:sp>
        <p:nvSpPr>
          <p:cNvPr id="57352" name="Rectangle 6"/>
          <p:cNvSpPr txBox="1">
            <a:spLocks noGrp="1" noChangeArrowheads="1"/>
          </p:cNvSpPr>
          <p:nvPr/>
        </p:nvSpPr>
        <p:spPr bwMode="auto">
          <a:xfrm>
            <a:off x="0" y="9121775"/>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05" tIns="48303" rIns="96605" bIns="48303" anchor="b"/>
          <a:lstStyle>
            <a:lvl1pPr defTabSz="965200">
              <a:defRPr sz="1600">
                <a:solidFill>
                  <a:schemeClr val="tx1"/>
                </a:solidFill>
                <a:latin typeface="Times New Roman" panose="02020603050405020304" pitchFamily="18" charset="0"/>
              </a:defRPr>
            </a:lvl1pPr>
            <a:lvl2pPr marL="742950" indent="-285750" defTabSz="965200">
              <a:defRPr sz="1600">
                <a:solidFill>
                  <a:schemeClr val="tx1"/>
                </a:solidFill>
                <a:latin typeface="Times New Roman" panose="02020603050405020304" pitchFamily="18" charset="0"/>
              </a:defRPr>
            </a:lvl2pPr>
            <a:lvl3pPr marL="1143000" indent="-228600" defTabSz="965200">
              <a:defRPr sz="1600">
                <a:solidFill>
                  <a:schemeClr val="tx1"/>
                </a:solidFill>
                <a:latin typeface="Times New Roman" panose="02020603050405020304" pitchFamily="18" charset="0"/>
              </a:defRPr>
            </a:lvl3pPr>
            <a:lvl4pPr marL="1600200" indent="-228600" defTabSz="965200">
              <a:defRPr sz="1600">
                <a:solidFill>
                  <a:schemeClr val="tx1"/>
                </a:solidFill>
                <a:latin typeface="Times New Roman" panose="02020603050405020304" pitchFamily="18" charset="0"/>
              </a:defRPr>
            </a:lvl4pPr>
            <a:lvl5pPr marL="2057400" indent="-228600" defTabSz="965200">
              <a:defRPr sz="1600">
                <a:solidFill>
                  <a:schemeClr val="tx1"/>
                </a:solidFill>
                <a:latin typeface="Times New Roman" panose="02020603050405020304" pitchFamily="18" charset="0"/>
              </a:defRPr>
            </a:lvl5pPr>
            <a:lvl6pPr marL="2514600" indent="-228600" defTabSz="965200" eaLnBrk="0" fontAlgn="base" hangingPunct="0">
              <a:spcBef>
                <a:spcPct val="50000"/>
              </a:spcBef>
              <a:spcAft>
                <a:spcPct val="0"/>
              </a:spcAft>
              <a:defRPr sz="1600">
                <a:solidFill>
                  <a:schemeClr val="tx1"/>
                </a:solidFill>
                <a:latin typeface="Times New Roman" panose="02020603050405020304" pitchFamily="18" charset="0"/>
              </a:defRPr>
            </a:lvl6pPr>
            <a:lvl7pPr marL="2971800" indent="-228600" defTabSz="965200" eaLnBrk="0" fontAlgn="base" hangingPunct="0">
              <a:spcBef>
                <a:spcPct val="50000"/>
              </a:spcBef>
              <a:spcAft>
                <a:spcPct val="0"/>
              </a:spcAft>
              <a:defRPr sz="1600">
                <a:solidFill>
                  <a:schemeClr val="tx1"/>
                </a:solidFill>
                <a:latin typeface="Times New Roman" panose="02020603050405020304" pitchFamily="18" charset="0"/>
              </a:defRPr>
            </a:lvl7pPr>
            <a:lvl8pPr marL="3429000" indent="-228600" defTabSz="965200" eaLnBrk="0" fontAlgn="base" hangingPunct="0">
              <a:spcBef>
                <a:spcPct val="50000"/>
              </a:spcBef>
              <a:spcAft>
                <a:spcPct val="0"/>
              </a:spcAft>
              <a:defRPr sz="1600">
                <a:solidFill>
                  <a:schemeClr val="tx1"/>
                </a:solidFill>
                <a:latin typeface="Times New Roman" panose="02020603050405020304" pitchFamily="18" charset="0"/>
              </a:defRPr>
            </a:lvl8pPr>
            <a:lvl9pPr marL="3886200" indent="-228600" defTabSz="965200" eaLnBrk="0" fontAlgn="base" hangingPunct="0">
              <a:spcBef>
                <a:spcPct val="50000"/>
              </a:spcBef>
              <a:spcAft>
                <a:spcPct val="0"/>
              </a:spcAft>
              <a:defRPr sz="1600">
                <a:solidFill>
                  <a:schemeClr val="tx1"/>
                </a:solidFill>
                <a:latin typeface="Times New Roman" panose="02020603050405020304" pitchFamily="18" charset="0"/>
              </a:defRPr>
            </a:lvl9pPr>
          </a:lstStyle>
          <a:p>
            <a:pPr>
              <a:spcBef>
                <a:spcPct val="0"/>
              </a:spcBef>
            </a:pPr>
            <a:r>
              <a:rPr lang="en-US" altLang="en-US" sz="1300"/>
              <a:t>2011SchieldNNN6up.pdf2011SchieldNNN6up.pdf2011SchieldMAA6up.pdf2008SchieldSkillsSurvey6up.pdf</a:t>
            </a:r>
          </a:p>
        </p:txBody>
      </p:sp>
      <p:sp>
        <p:nvSpPr>
          <p:cNvPr id="57353"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05" tIns="48303" rIns="96605" bIns="48303" anchor="b"/>
          <a:lstStyle>
            <a:lvl1pPr defTabSz="965200">
              <a:defRPr sz="1600">
                <a:solidFill>
                  <a:schemeClr val="tx1"/>
                </a:solidFill>
                <a:latin typeface="Times New Roman" panose="02020603050405020304" pitchFamily="18" charset="0"/>
              </a:defRPr>
            </a:lvl1pPr>
            <a:lvl2pPr marL="742950" indent="-285750" defTabSz="965200">
              <a:defRPr sz="1600">
                <a:solidFill>
                  <a:schemeClr val="tx1"/>
                </a:solidFill>
                <a:latin typeface="Times New Roman" panose="02020603050405020304" pitchFamily="18" charset="0"/>
              </a:defRPr>
            </a:lvl2pPr>
            <a:lvl3pPr marL="1143000" indent="-228600" defTabSz="965200">
              <a:defRPr sz="1600">
                <a:solidFill>
                  <a:schemeClr val="tx1"/>
                </a:solidFill>
                <a:latin typeface="Times New Roman" panose="02020603050405020304" pitchFamily="18" charset="0"/>
              </a:defRPr>
            </a:lvl3pPr>
            <a:lvl4pPr marL="1600200" indent="-228600" defTabSz="965200">
              <a:defRPr sz="1600">
                <a:solidFill>
                  <a:schemeClr val="tx1"/>
                </a:solidFill>
                <a:latin typeface="Times New Roman" panose="02020603050405020304" pitchFamily="18" charset="0"/>
              </a:defRPr>
            </a:lvl4pPr>
            <a:lvl5pPr marL="2057400" indent="-228600" defTabSz="965200">
              <a:defRPr sz="1600">
                <a:solidFill>
                  <a:schemeClr val="tx1"/>
                </a:solidFill>
                <a:latin typeface="Times New Roman" panose="02020603050405020304" pitchFamily="18" charset="0"/>
              </a:defRPr>
            </a:lvl5pPr>
            <a:lvl6pPr marL="2514600" indent="-228600" defTabSz="965200" eaLnBrk="0" fontAlgn="base" hangingPunct="0">
              <a:spcBef>
                <a:spcPct val="50000"/>
              </a:spcBef>
              <a:spcAft>
                <a:spcPct val="0"/>
              </a:spcAft>
              <a:defRPr sz="1600">
                <a:solidFill>
                  <a:schemeClr val="tx1"/>
                </a:solidFill>
                <a:latin typeface="Times New Roman" panose="02020603050405020304" pitchFamily="18" charset="0"/>
              </a:defRPr>
            </a:lvl6pPr>
            <a:lvl7pPr marL="2971800" indent="-228600" defTabSz="965200" eaLnBrk="0" fontAlgn="base" hangingPunct="0">
              <a:spcBef>
                <a:spcPct val="50000"/>
              </a:spcBef>
              <a:spcAft>
                <a:spcPct val="0"/>
              </a:spcAft>
              <a:defRPr sz="1600">
                <a:solidFill>
                  <a:schemeClr val="tx1"/>
                </a:solidFill>
                <a:latin typeface="Times New Roman" panose="02020603050405020304" pitchFamily="18" charset="0"/>
              </a:defRPr>
            </a:lvl7pPr>
            <a:lvl8pPr marL="3429000" indent="-228600" defTabSz="965200" eaLnBrk="0" fontAlgn="base" hangingPunct="0">
              <a:spcBef>
                <a:spcPct val="50000"/>
              </a:spcBef>
              <a:spcAft>
                <a:spcPct val="0"/>
              </a:spcAft>
              <a:defRPr sz="1600">
                <a:solidFill>
                  <a:schemeClr val="tx1"/>
                </a:solidFill>
                <a:latin typeface="Times New Roman" panose="02020603050405020304" pitchFamily="18" charset="0"/>
              </a:defRPr>
            </a:lvl8pPr>
            <a:lvl9pPr marL="3886200" indent="-228600" defTabSz="965200" eaLnBrk="0" fontAlgn="base" hangingPunct="0">
              <a:spcBef>
                <a:spcPct val="50000"/>
              </a:spcBef>
              <a:spcAft>
                <a:spcPct val="0"/>
              </a:spcAft>
              <a:defRPr sz="1600">
                <a:solidFill>
                  <a:schemeClr val="tx1"/>
                </a:solidFill>
                <a:latin typeface="Times New Roman" panose="02020603050405020304" pitchFamily="18" charset="0"/>
              </a:defRPr>
            </a:lvl9pPr>
          </a:lstStyle>
          <a:p>
            <a:pPr algn="r">
              <a:spcBef>
                <a:spcPct val="0"/>
              </a:spcBef>
            </a:pPr>
            <a:fld id="{27168B66-24AD-45B9-8ED6-A89E72CBBAB6}" type="slidenum">
              <a:rPr lang="en-US" altLang="en-US" sz="1300"/>
              <a:pPr algn="r">
                <a:spcBef>
                  <a:spcPct val="0"/>
                </a:spcBef>
              </a:pPr>
              <a:t>32</a:t>
            </a:fld>
            <a:endParaRPr lang="en-US" altLang="en-US" sz="1300"/>
          </a:p>
        </p:txBody>
      </p:sp>
      <p:sp>
        <p:nvSpPr>
          <p:cNvPr id="57354" name="Rectangle 2"/>
          <p:cNvSpPr txBox="1">
            <a:spLocks noGrp="1" noChangeArrowheads="1"/>
          </p:cNvSpPr>
          <p:nvPr/>
        </p:nvSpPr>
        <p:spPr bwMode="auto">
          <a:xfrm>
            <a:off x="0" y="0"/>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05" tIns="48303" rIns="96605" bIns="48303"/>
          <a:lstStyle>
            <a:lvl1pPr defTabSz="965200">
              <a:defRPr sz="1600">
                <a:solidFill>
                  <a:schemeClr val="tx1"/>
                </a:solidFill>
                <a:latin typeface="Times New Roman" panose="02020603050405020304" pitchFamily="18" charset="0"/>
              </a:defRPr>
            </a:lvl1pPr>
            <a:lvl2pPr marL="742950" indent="-285750" defTabSz="965200">
              <a:defRPr sz="1600">
                <a:solidFill>
                  <a:schemeClr val="tx1"/>
                </a:solidFill>
                <a:latin typeface="Times New Roman" panose="02020603050405020304" pitchFamily="18" charset="0"/>
              </a:defRPr>
            </a:lvl2pPr>
            <a:lvl3pPr marL="1143000" indent="-228600" defTabSz="965200">
              <a:defRPr sz="1600">
                <a:solidFill>
                  <a:schemeClr val="tx1"/>
                </a:solidFill>
                <a:latin typeface="Times New Roman" panose="02020603050405020304" pitchFamily="18" charset="0"/>
              </a:defRPr>
            </a:lvl3pPr>
            <a:lvl4pPr marL="1600200" indent="-228600" defTabSz="965200">
              <a:defRPr sz="1600">
                <a:solidFill>
                  <a:schemeClr val="tx1"/>
                </a:solidFill>
                <a:latin typeface="Times New Roman" panose="02020603050405020304" pitchFamily="18" charset="0"/>
              </a:defRPr>
            </a:lvl4pPr>
            <a:lvl5pPr marL="2057400" indent="-228600" defTabSz="965200">
              <a:defRPr sz="1600">
                <a:solidFill>
                  <a:schemeClr val="tx1"/>
                </a:solidFill>
                <a:latin typeface="Times New Roman" panose="02020603050405020304" pitchFamily="18" charset="0"/>
              </a:defRPr>
            </a:lvl5pPr>
            <a:lvl6pPr marL="2514600" indent="-228600" defTabSz="965200" eaLnBrk="0" fontAlgn="base" hangingPunct="0">
              <a:spcBef>
                <a:spcPct val="50000"/>
              </a:spcBef>
              <a:spcAft>
                <a:spcPct val="0"/>
              </a:spcAft>
              <a:defRPr sz="1600">
                <a:solidFill>
                  <a:schemeClr val="tx1"/>
                </a:solidFill>
                <a:latin typeface="Times New Roman" panose="02020603050405020304" pitchFamily="18" charset="0"/>
              </a:defRPr>
            </a:lvl6pPr>
            <a:lvl7pPr marL="2971800" indent="-228600" defTabSz="965200" eaLnBrk="0" fontAlgn="base" hangingPunct="0">
              <a:spcBef>
                <a:spcPct val="50000"/>
              </a:spcBef>
              <a:spcAft>
                <a:spcPct val="0"/>
              </a:spcAft>
              <a:defRPr sz="1600">
                <a:solidFill>
                  <a:schemeClr val="tx1"/>
                </a:solidFill>
                <a:latin typeface="Times New Roman" panose="02020603050405020304" pitchFamily="18" charset="0"/>
              </a:defRPr>
            </a:lvl7pPr>
            <a:lvl8pPr marL="3429000" indent="-228600" defTabSz="965200" eaLnBrk="0" fontAlgn="base" hangingPunct="0">
              <a:spcBef>
                <a:spcPct val="50000"/>
              </a:spcBef>
              <a:spcAft>
                <a:spcPct val="0"/>
              </a:spcAft>
              <a:defRPr sz="1600">
                <a:solidFill>
                  <a:schemeClr val="tx1"/>
                </a:solidFill>
                <a:latin typeface="Times New Roman" panose="02020603050405020304" pitchFamily="18" charset="0"/>
              </a:defRPr>
            </a:lvl8pPr>
            <a:lvl9pPr marL="3886200" indent="-228600" defTabSz="965200" eaLnBrk="0" fontAlgn="base" hangingPunct="0">
              <a:spcBef>
                <a:spcPct val="50000"/>
              </a:spcBef>
              <a:spcAft>
                <a:spcPct val="0"/>
              </a:spcAft>
              <a:defRPr sz="1600">
                <a:solidFill>
                  <a:schemeClr val="tx1"/>
                </a:solidFill>
                <a:latin typeface="Times New Roman" panose="02020603050405020304" pitchFamily="18" charset="0"/>
              </a:defRPr>
            </a:lvl9pPr>
          </a:lstStyle>
          <a:p>
            <a:pPr>
              <a:spcBef>
                <a:spcPct val="0"/>
              </a:spcBef>
            </a:pPr>
            <a:r>
              <a:rPr lang="en-US" altLang="en-US" sz="1300"/>
              <a:t>Quantitative Literacy TodaySocial Construction of Rankings</a:t>
            </a:r>
          </a:p>
        </p:txBody>
      </p:sp>
      <p:sp>
        <p:nvSpPr>
          <p:cNvPr id="57355" name="Rectangle 3"/>
          <p:cNvSpPr txBox="1">
            <a:spLocks noGrp="1" noChangeArrowheads="1"/>
          </p:cNvSpPr>
          <p:nvPr/>
        </p:nvSpPr>
        <p:spPr bwMode="auto">
          <a:xfrm>
            <a:off x="4144963" y="0"/>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05" tIns="48303" rIns="96605" bIns="48303"/>
          <a:lstStyle>
            <a:lvl1pPr defTabSz="965200">
              <a:defRPr sz="1600">
                <a:solidFill>
                  <a:schemeClr val="tx1"/>
                </a:solidFill>
                <a:latin typeface="Times New Roman" panose="02020603050405020304" pitchFamily="18" charset="0"/>
              </a:defRPr>
            </a:lvl1pPr>
            <a:lvl2pPr marL="742950" indent="-285750" defTabSz="965200">
              <a:defRPr sz="1600">
                <a:solidFill>
                  <a:schemeClr val="tx1"/>
                </a:solidFill>
                <a:latin typeface="Times New Roman" panose="02020603050405020304" pitchFamily="18" charset="0"/>
              </a:defRPr>
            </a:lvl2pPr>
            <a:lvl3pPr marL="1143000" indent="-228600" defTabSz="965200">
              <a:defRPr sz="1600">
                <a:solidFill>
                  <a:schemeClr val="tx1"/>
                </a:solidFill>
                <a:latin typeface="Times New Roman" panose="02020603050405020304" pitchFamily="18" charset="0"/>
              </a:defRPr>
            </a:lvl3pPr>
            <a:lvl4pPr marL="1600200" indent="-228600" defTabSz="965200">
              <a:defRPr sz="1600">
                <a:solidFill>
                  <a:schemeClr val="tx1"/>
                </a:solidFill>
                <a:latin typeface="Times New Roman" panose="02020603050405020304" pitchFamily="18" charset="0"/>
              </a:defRPr>
            </a:lvl4pPr>
            <a:lvl5pPr marL="2057400" indent="-228600" defTabSz="965200">
              <a:defRPr sz="1600">
                <a:solidFill>
                  <a:schemeClr val="tx1"/>
                </a:solidFill>
                <a:latin typeface="Times New Roman" panose="02020603050405020304" pitchFamily="18" charset="0"/>
              </a:defRPr>
            </a:lvl5pPr>
            <a:lvl6pPr marL="2514600" indent="-228600" defTabSz="965200" eaLnBrk="0" fontAlgn="base" hangingPunct="0">
              <a:spcBef>
                <a:spcPct val="50000"/>
              </a:spcBef>
              <a:spcAft>
                <a:spcPct val="0"/>
              </a:spcAft>
              <a:defRPr sz="1600">
                <a:solidFill>
                  <a:schemeClr val="tx1"/>
                </a:solidFill>
                <a:latin typeface="Times New Roman" panose="02020603050405020304" pitchFamily="18" charset="0"/>
              </a:defRPr>
            </a:lvl6pPr>
            <a:lvl7pPr marL="2971800" indent="-228600" defTabSz="965200" eaLnBrk="0" fontAlgn="base" hangingPunct="0">
              <a:spcBef>
                <a:spcPct val="50000"/>
              </a:spcBef>
              <a:spcAft>
                <a:spcPct val="0"/>
              </a:spcAft>
              <a:defRPr sz="1600">
                <a:solidFill>
                  <a:schemeClr val="tx1"/>
                </a:solidFill>
                <a:latin typeface="Times New Roman" panose="02020603050405020304" pitchFamily="18" charset="0"/>
              </a:defRPr>
            </a:lvl7pPr>
            <a:lvl8pPr marL="3429000" indent="-228600" defTabSz="965200" eaLnBrk="0" fontAlgn="base" hangingPunct="0">
              <a:spcBef>
                <a:spcPct val="50000"/>
              </a:spcBef>
              <a:spcAft>
                <a:spcPct val="0"/>
              </a:spcAft>
              <a:defRPr sz="1600">
                <a:solidFill>
                  <a:schemeClr val="tx1"/>
                </a:solidFill>
                <a:latin typeface="Times New Roman" panose="02020603050405020304" pitchFamily="18" charset="0"/>
              </a:defRPr>
            </a:lvl8pPr>
            <a:lvl9pPr marL="3886200" indent="-228600" defTabSz="965200" eaLnBrk="0" fontAlgn="base" hangingPunct="0">
              <a:spcBef>
                <a:spcPct val="50000"/>
              </a:spcBef>
              <a:spcAft>
                <a:spcPct val="0"/>
              </a:spcAft>
              <a:defRPr sz="1600">
                <a:solidFill>
                  <a:schemeClr val="tx1"/>
                </a:solidFill>
                <a:latin typeface="Times New Roman" panose="02020603050405020304" pitchFamily="18" charset="0"/>
              </a:defRPr>
            </a:lvl9pPr>
          </a:lstStyle>
          <a:p>
            <a:pPr algn="r">
              <a:spcBef>
                <a:spcPct val="0"/>
              </a:spcBef>
            </a:pPr>
            <a:r>
              <a:rPr lang="en-US" altLang="en-US" sz="1300"/>
              <a:t>8 Oct 20108/4/2010</a:t>
            </a:r>
          </a:p>
        </p:txBody>
      </p:sp>
      <p:sp>
        <p:nvSpPr>
          <p:cNvPr id="57356" name="Rectangle 6"/>
          <p:cNvSpPr txBox="1">
            <a:spLocks noGrp="1" noChangeArrowheads="1"/>
          </p:cNvSpPr>
          <p:nvPr/>
        </p:nvSpPr>
        <p:spPr bwMode="auto">
          <a:xfrm>
            <a:off x="0" y="9121775"/>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05" tIns="48303" rIns="96605" bIns="48303" anchor="b"/>
          <a:lstStyle>
            <a:lvl1pPr defTabSz="965200">
              <a:defRPr sz="1600">
                <a:solidFill>
                  <a:schemeClr val="tx1"/>
                </a:solidFill>
                <a:latin typeface="Times New Roman" panose="02020603050405020304" pitchFamily="18" charset="0"/>
              </a:defRPr>
            </a:lvl1pPr>
            <a:lvl2pPr marL="742950" indent="-285750" defTabSz="965200">
              <a:defRPr sz="1600">
                <a:solidFill>
                  <a:schemeClr val="tx1"/>
                </a:solidFill>
                <a:latin typeface="Times New Roman" panose="02020603050405020304" pitchFamily="18" charset="0"/>
              </a:defRPr>
            </a:lvl2pPr>
            <a:lvl3pPr marL="1143000" indent="-228600" defTabSz="965200">
              <a:defRPr sz="1600">
                <a:solidFill>
                  <a:schemeClr val="tx1"/>
                </a:solidFill>
                <a:latin typeface="Times New Roman" panose="02020603050405020304" pitchFamily="18" charset="0"/>
              </a:defRPr>
            </a:lvl3pPr>
            <a:lvl4pPr marL="1600200" indent="-228600" defTabSz="965200">
              <a:defRPr sz="1600">
                <a:solidFill>
                  <a:schemeClr val="tx1"/>
                </a:solidFill>
                <a:latin typeface="Times New Roman" panose="02020603050405020304" pitchFamily="18" charset="0"/>
              </a:defRPr>
            </a:lvl4pPr>
            <a:lvl5pPr marL="2057400" indent="-228600" defTabSz="965200">
              <a:defRPr sz="1600">
                <a:solidFill>
                  <a:schemeClr val="tx1"/>
                </a:solidFill>
                <a:latin typeface="Times New Roman" panose="02020603050405020304" pitchFamily="18" charset="0"/>
              </a:defRPr>
            </a:lvl5pPr>
            <a:lvl6pPr marL="2514600" indent="-228600" defTabSz="965200" eaLnBrk="0" fontAlgn="base" hangingPunct="0">
              <a:spcBef>
                <a:spcPct val="50000"/>
              </a:spcBef>
              <a:spcAft>
                <a:spcPct val="0"/>
              </a:spcAft>
              <a:defRPr sz="1600">
                <a:solidFill>
                  <a:schemeClr val="tx1"/>
                </a:solidFill>
                <a:latin typeface="Times New Roman" panose="02020603050405020304" pitchFamily="18" charset="0"/>
              </a:defRPr>
            </a:lvl6pPr>
            <a:lvl7pPr marL="2971800" indent="-228600" defTabSz="965200" eaLnBrk="0" fontAlgn="base" hangingPunct="0">
              <a:spcBef>
                <a:spcPct val="50000"/>
              </a:spcBef>
              <a:spcAft>
                <a:spcPct val="0"/>
              </a:spcAft>
              <a:defRPr sz="1600">
                <a:solidFill>
                  <a:schemeClr val="tx1"/>
                </a:solidFill>
                <a:latin typeface="Times New Roman" panose="02020603050405020304" pitchFamily="18" charset="0"/>
              </a:defRPr>
            </a:lvl7pPr>
            <a:lvl8pPr marL="3429000" indent="-228600" defTabSz="965200" eaLnBrk="0" fontAlgn="base" hangingPunct="0">
              <a:spcBef>
                <a:spcPct val="50000"/>
              </a:spcBef>
              <a:spcAft>
                <a:spcPct val="0"/>
              </a:spcAft>
              <a:defRPr sz="1600">
                <a:solidFill>
                  <a:schemeClr val="tx1"/>
                </a:solidFill>
                <a:latin typeface="Times New Roman" panose="02020603050405020304" pitchFamily="18" charset="0"/>
              </a:defRPr>
            </a:lvl8pPr>
            <a:lvl9pPr marL="3886200" indent="-228600" defTabSz="965200" eaLnBrk="0" fontAlgn="base" hangingPunct="0">
              <a:spcBef>
                <a:spcPct val="50000"/>
              </a:spcBef>
              <a:spcAft>
                <a:spcPct val="0"/>
              </a:spcAft>
              <a:defRPr sz="1600">
                <a:solidFill>
                  <a:schemeClr val="tx1"/>
                </a:solidFill>
                <a:latin typeface="Times New Roman" panose="02020603050405020304" pitchFamily="18" charset="0"/>
              </a:defRPr>
            </a:lvl9pPr>
          </a:lstStyle>
          <a:p>
            <a:pPr>
              <a:spcBef>
                <a:spcPct val="0"/>
              </a:spcBef>
            </a:pPr>
            <a:r>
              <a:rPr lang="en-US" altLang="en-US" sz="1300"/>
              <a:t>www.StatLit.org/pdf/2010SchieldCarleton6up.pdfwww.StatLit.org/pdf/2010SchieldASA6up.pdf</a:t>
            </a:r>
          </a:p>
        </p:txBody>
      </p:sp>
      <p:sp>
        <p:nvSpPr>
          <p:cNvPr id="57357"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05" tIns="48303" rIns="96605" bIns="48303" anchor="b"/>
          <a:lstStyle>
            <a:lvl1pPr defTabSz="965200">
              <a:defRPr sz="1600">
                <a:solidFill>
                  <a:schemeClr val="tx1"/>
                </a:solidFill>
                <a:latin typeface="Times New Roman" panose="02020603050405020304" pitchFamily="18" charset="0"/>
              </a:defRPr>
            </a:lvl1pPr>
            <a:lvl2pPr marL="742950" indent="-285750" defTabSz="965200">
              <a:defRPr sz="1600">
                <a:solidFill>
                  <a:schemeClr val="tx1"/>
                </a:solidFill>
                <a:latin typeface="Times New Roman" panose="02020603050405020304" pitchFamily="18" charset="0"/>
              </a:defRPr>
            </a:lvl2pPr>
            <a:lvl3pPr marL="1143000" indent="-228600" defTabSz="965200">
              <a:defRPr sz="1600">
                <a:solidFill>
                  <a:schemeClr val="tx1"/>
                </a:solidFill>
                <a:latin typeface="Times New Roman" panose="02020603050405020304" pitchFamily="18" charset="0"/>
              </a:defRPr>
            </a:lvl3pPr>
            <a:lvl4pPr marL="1600200" indent="-228600" defTabSz="965200">
              <a:defRPr sz="1600">
                <a:solidFill>
                  <a:schemeClr val="tx1"/>
                </a:solidFill>
                <a:latin typeface="Times New Roman" panose="02020603050405020304" pitchFamily="18" charset="0"/>
              </a:defRPr>
            </a:lvl4pPr>
            <a:lvl5pPr marL="2057400" indent="-228600" defTabSz="965200">
              <a:defRPr sz="1600">
                <a:solidFill>
                  <a:schemeClr val="tx1"/>
                </a:solidFill>
                <a:latin typeface="Times New Roman" panose="02020603050405020304" pitchFamily="18" charset="0"/>
              </a:defRPr>
            </a:lvl5pPr>
            <a:lvl6pPr marL="2514600" indent="-228600" defTabSz="965200" eaLnBrk="0" fontAlgn="base" hangingPunct="0">
              <a:spcBef>
                <a:spcPct val="50000"/>
              </a:spcBef>
              <a:spcAft>
                <a:spcPct val="0"/>
              </a:spcAft>
              <a:defRPr sz="1600">
                <a:solidFill>
                  <a:schemeClr val="tx1"/>
                </a:solidFill>
                <a:latin typeface="Times New Roman" panose="02020603050405020304" pitchFamily="18" charset="0"/>
              </a:defRPr>
            </a:lvl6pPr>
            <a:lvl7pPr marL="2971800" indent="-228600" defTabSz="965200" eaLnBrk="0" fontAlgn="base" hangingPunct="0">
              <a:spcBef>
                <a:spcPct val="50000"/>
              </a:spcBef>
              <a:spcAft>
                <a:spcPct val="0"/>
              </a:spcAft>
              <a:defRPr sz="1600">
                <a:solidFill>
                  <a:schemeClr val="tx1"/>
                </a:solidFill>
                <a:latin typeface="Times New Roman" panose="02020603050405020304" pitchFamily="18" charset="0"/>
              </a:defRPr>
            </a:lvl7pPr>
            <a:lvl8pPr marL="3429000" indent="-228600" defTabSz="965200" eaLnBrk="0" fontAlgn="base" hangingPunct="0">
              <a:spcBef>
                <a:spcPct val="50000"/>
              </a:spcBef>
              <a:spcAft>
                <a:spcPct val="0"/>
              </a:spcAft>
              <a:defRPr sz="1600">
                <a:solidFill>
                  <a:schemeClr val="tx1"/>
                </a:solidFill>
                <a:latin typeface="Times New Roman" panose="02020603050405020304" pitchFamily="18" charset="0"/>
              </a:defRPr>
            </a:lvl8pPr>
            <a:lvl9pPr marL="3886200" indent="-228600" defTabSz="965200" eaLnBrk="0" fontAlgn="base" hangingPunct="0">
              <a:spcBef>
                <a:spcPct val="50000"/>
              </a:spcBef>
              <a:spcAft>
                <a:spcPct val="0"/>
              </a:spcAft>
              <a:defRPr sz="1600">
                <a:solidFill>
                  <a:schemeClr val="tx1"/>
                </a:solidFill>
                <a:latin typeface="Times New Roman" panose="02020603050405020304" pitchFamily="18" charset="0"/>
              </a:defRPr>
            </a:lvl9pPr>
          </a:lstStyle>
          <a:p>
            <a:pPr algn="r">
              <a:spcBef>
                <a:spcPct val="0"/>
              </a:spcBef>
            </a:pPr>
            <a:fld id="{A487E17F-476C-42AB-8385-0E387BC34942}" type="slidenum">
              <a:rPr lang="en-US" altLang="en-US" sz="1300"/>
              <a:pPr algn="r">
                <a:spcBef>
                  <a:spcPct val="0"/>
                </a:spcBef>
              </a:pPr>
              <a:t>32</a:t>
            </a:fld>
            <a:endParaRPr lang="en-US" altLang="en-US" sz="1300"/>
          </a:p>
        </p:txBody>
      </p:sp>
      <p:sp>
        <p:nvSpPr>
          <p:cNvPr id="57358" name="Rectangle 2"/>
          <p:cNvSpPr txBox="1">
            <a:spLocks noGrp="1" noChangeArrowheads="1"/>
          </p:cNvSpPr>
          <p:nvPr/>
        </p:nvSpPr>
        <p:spPr bwMode="auto">
          <a:xfrm>
            <a:off x="0" y="0"/>
            <a:ext cx="41481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88" tIns="48294" rIns="96588" bIns="48294"/>
          <a:lstStyle>
            <a:lvl1pPr defTabSz="966788">
              <a:defRPr sz="1600">
                <a:solidFill>
                  <a:schemeClr val="tx1"/>
                </a:solidFill>
                <a:latin typeface="Times New Roman" panose="02020603050405020304" pitchFamily="18" charset="0"/>
              </a:defRPr>
            </a:lvl1pPr>
            <a:lvl2pPr marL="742950" indent="-285750" defTabSz="966788">
              <a:defRPr sz="1600">
                <a:solidFill>
                  <a:schemeClr val="tx1"/>
                </a:solidFill>
                <a:latin typeface="Times New Roman" panose="02020603050405020304" pitchFamily="18" charset="0"/>
              </a:defRPr>
            </a:lvl2pPr>
            <a:lvl3pPr marL="1143000" indent="-228600" defTabSz="966788">
              <a:defRPr sz="1600">
                <a:solidFill>
                  <a:schemeClr val="tx1"/>
                </a:solidFill>
                <a:latin typeface="Times New Roman" panose="02020603050405020304" pitchFamily="18" charset="0"/>
              </a:defRPr>
            </a:lvl3pPr>
            <a:lvl4pPr marL="1600200" indent="-228600" defTabSz="966788">
              <a:defRPr sz="1600">
                <a:solidFill>
                  <a:schemeClr val="tx1"/>
                </a:solidFill>
                <a:latin typeface="Times New Roman" panose="02020603050405020304" pitchFamily="18" charset="0"/>
              </a:defRPr>
            </a:lvl4pPr>
            <a:lvl5pPr marL="2057400" indent="-228600" defTabSz="966788">
              <a:defRPr sz="1600">
                <a:solidFill>
                  <a:schemeClr val="tx1"/>
                </a:solidFill>
                <a:latin typeface="Times New Roman" panose="02020603050405020304" pitchFamily="18" charset="0"/>
              </a:defRPr>
            </a:lvl5pPr>
            <a:lvl6pPr marL="2514600" indent="-228600" defTabSz="966788" eaLnBrk="0" fontAlgn="base" hangingPunct="0">
              <a:spcBef>
                <a:spcPct val="50000"/>
              </a:spcBef>
              <a:spcAft>
                <a:spcPct val="0"/>
              </a:spcAft>
              <a:defRPr sz="1600">
                <a:solidFill>
                  <a:schemeClr val="tx1"/>
                </a:solidFill>
                <a:latin typeface="Times New Roman" panose="02020603050405020304" pitchFamily="18" charset="0"/>
              </a:defRPr>
            </a:lvl6pPr>
            <a:lvl7pPr marL="2971800" indent="-228600" defTabSz="966788" eaLnBrk="0" fontAlgn="base" hangingPunct="0">
              <a:spcBef>
                <a:spcPct val="50000"/>
              </a:spcBef>
              <a:spcAft>
                <a:spcPct val="0"/>
              </a:spcAft>
              <a:defRPr sz="1600">
                <a:solidFill>
                  <a:schemeClr val="tx1"/>
                </a:solidFill>
                <a:latin typeface="Times New Roman" panose="02020603050405020304" pitchFamily="18" charset="0"/>
              </a:defRPr>
            </a:lvl7pPr>
            <a:lvl8pPr marL="3429000" indent="-228600" defTabSz="966788" eaLnBrk="0" fontAlgn="base" hangingPunct="0">
              <a:spcBef>
                <a:spcPct val="50000"/>
              </a:spcBef>
              <a:spcAft>
                <a:spcPct val="0"/>
              </a:spcAft>
              <a:defRPr sz="1600">
                <a:solidFill>
                  <a:schemeClr val="tx1"/>
                </a:solidFill>
                <a:latin typeface="Times New Roman" panose="02020603050405020304" pitchFamily="18" charset="0"/>
              </a:defRPr>
            </a:lvl8pPr>
            <a:lvl9pPr marL="3886200" indent="-228600" defTabSz="966788" eaLnBrk="0" fontAlgn="base" hangingPunct="0">
              <a:spcBef>
                <a:spcPct val="50000"/>
              </a:spcBef>
              <a:spcAft>
                <a:spcPct val="0"/>
              </a:spcAft>
              <a:defRPr sz="1600">
                <a:solidFill>
                  <a:schemeClr val="tx1"/>
                </a:solidFill>
                <a:latin typeface="Times New Roman" panose="02020603050405020304" pitchFamily="18" charset="0"/>
              </a:defRPr>
            </a:lvl9pPr>
          </a:lstStyle>
          <a:p>
            <a:r>
              <a:rPr lang="en-US" altLang="en-US" sz="1300"/>
              <a:t>Quantitative Graduation Requirements</a:t>
            </a:r>
          </a:p>
        </p:txBody>
      </p:sp>
      <p:sp>
        <p:nvSpPr>
          <p:cNvPr id="57359" name="Rectangle 3"/>
          <p:cNvSpPr txBox="1">
            <a:spLocks noGrp="1" noChangeArrowheads="1"/>
          </p:cNvSpPr>
          <p:nvPr/>
        </p:nvSpPr>
        <p:spPr bwMode="auto">
          <a:xfrm>
            <a:off x="4144963" y="0"/>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88" tIns="48294" rIns="96588" bIns="48294"/>
          <a:lstStyle>
            <a:lvl1pPr defTabSz="966788">
              <a:defRPr sz="1600">
                <a:solidFill>
                  <a:schemeClr val="tx1"/>
                </a:solidFill>
                <a:latin typeface="Times New Roman" panose="02020603050405020304" pitchFamily="18" charset="0"/>
              </a:defRPr>
            </a:lvl1pPr>
            <a:lvl2pPr marL="742950" indent="-285750" defTabSz="966788">
              <a:defRPr sz="1600">
                <a:solidFill>
                  <a:schemeClr val="tx1"/>
                </a:solidFill>
                <a:latin typeface="Times New Roman" panose="02020603050405020304" pitchFamily="18" charset="0"/>
              </a:defRPr>
            </a:lvl2pPr>
            <a:lvl3pPr marL="1143000" indent="-228600" defTabSz="966788">
              <a:defRPr sz="1600">
                <a:solidFill>
                  <a:schemeClr val="tx1"/>
                </a:solidFill>
                <a:latin typeface="Times New Roman" panose="02020603050405020304" pitchFamily="18" charset="0"/>
              </a:defRPr>
            </a:lvl3pPr>
            <a:lvl4pPr marL="1600200" indent="-228600" defTabSz="966788">
              <a:defRPr sz="1600">
                <a:solidFill>
                  <a:schemeClr val="tx1"/>
                </a:solidFill>
                <a:latin typeface="Times New Roman" panose="02020603050405020304" pitchFamily="18" charset="0"/>
              </a:defRPr>
            </a:lvl4pPr>
            <a:lvl5pPr marL="2057400" indent="-228600" defTabSz="966788">
              <a:defRPr sz="1600">
                <a:solidFill>
                  <a:schemeClr val="tx1"/>
                </a:solidFill>
                <a:latin typeface="Times New Roman" panose="02020603050405020304" pitchFamily="18" charset="0"/>
              </a:defRPr>
            </a:lvl5pPr>
            <a:lvl6pPr marL="2514600" indent="-228600" defTabSz="966788" eaLnBrk="0" fontAlgn="base" hangingPunct="0">
              <a:spcBef>
                <a:spcPct val="50000"/>
              </a:spcBef>
              <a:spcAft>
                <a:spcPct val="0"/>
              </a:spcAft>
              <a:defRPr sz="1600">
                <a:solidFill>
                  <a:schemeClr val="tx1"/>
                </a:solidFill>
                <a:latin typeface="Times New Roman" panose="02020603050405020304" pitchFamily="18" charset="0"/>
              </a:defRPr>
            </a:lvl6pPr>
            <a:lvl7pPr marL="2971800" indent="-228600" defTabSz="966788" eaLnBrk="0" fontAlgn="base" hangingPunct="0">
              <a:spcBef>
                <a:spcPct val="50000"/>
              </a:spcBef>
              <a:spcAft>
                <a:spcPct val="0"/>
              </a:spcAft>
              <a:defRPr sz="1600">
                <a:solidFill>
                  <a:schemeClr val="tx1"/>
                </a:solidFill>
                <a:latin typeface="Times New Roman" panose="02020603050405020304" pitchFamily="18" charset="0"/>
              </a:defRPr>
            </a:lvl7pPr>
            <a:lvl8pPr marL="3429000" indent="-228600" defTabSz="966788" eaLnBrk="0" fontAlgn="base" hangingPunct="0">
              <a:spcBef>
                <a:spcPct val="50000"/>
              </a:spcBef>
              <a:spcAft>
                <a:spcPct val="0"/>
              </a:spcAft>
              <a:defRPr sz="1600">
                <a:solidFill>
                  <a:schemeClr val="tx1"/>
                </a:solidFill>
                <a:latin typeface="Times New Roman" panose="02020603050405020304" pitchFamily="18" charset="0"/>
              </a:defRPr>
            </a:lvl8pPr>
            <a:lvl9pPr marL="3886200" indent="-228600" defTabSz="966788" eaLnBrk="0" fontAlgn="base" hangingPunct="0">
              <a:spcBef>
                <a:spcPct val="50000"/>
              </a:spcBef>
              <a:spcAft>
                <a:spcPct val="0"/>
              </a:spcAft>
              <a:defRPr sz="1600">
                <a:solidFill>
                  <a:schemeClr val="tx1"/>
                </a:solidFill>
                <a:latin typeface="Times New Roman" panose="02020603050405020304" pitchFamily="18" charset="0"/>
              </a:defRPr>
            </a:lvl9pPr>
          </a:lstStyle>
          <a:p>
            <a:pPr algn="r"/>
            <a:r>
              <a:rPr lang="en-US" altLang="en-US" sz="1300"/>
              <a:t>15 January 2010</a:t>
            </a:r>
          </a:p>
        </p:txBody>
      </p:sp>
      <p:sp>
        <p:nvSpPr>
          <p:cNvPr id="57360" name="Rectangle 6"/>
          <p:cNvSpPr txBox="1">
            <a:spLocks noGrp="1" noChangeArrowheads="1"/>
          </p:cNvSpPr>
          <p:nvPr/>
        </p:nvSpPr>
        <p:spPr bwMode="auto">
          <a:xfrm>
            <a:off x="0" y="9121775"/>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88" tIns="48294" rIns="96588" bIns="48294" anchor="b"/>
          <a:lstStyle>
            <a:lvl1pPr defTabSz="966788">
              <a:defRPr sz="1600">
                <a:solidFill>
                  <a:schemeClr val="tx1"/>
                </a:solidFill>
                <a:latin typeface="Times New Roman" panose="02020603050405020304" pitchFamily="18" charset="0"/>
              </a:defRPr>
            </a:lvl1pPr>
            <a:lvl2pPr marL="742950" indent="-285750" defTabSz="966788">
              <a:defRPr sz="1600">
                <a:solidFill>
                  <a:schemeClr val="tx1"/>
                </a:solidFill>
                <a:latin typeface="Times New Roman" panose="02020603050405020304" pitchFamily="18" charset="0"/>
              </a:defRPr>
            </a:lvl2pPr>
            <a:lvl3pPr marL="1143000" indent="-228600" defTabSz="966788">
              <a:defRPr sz="1600">
                <a:solidFill>
                  <a:schemeClr val="tx1"/>
                </a:solidFill>
                <a:latin typeface="Times New Roman" panose="02020603050405020304" pitchFamily="18" charset="0"/>
              </a:defRPr>
            </a:lvl3pPr>
            <a:lvl4pPr marL="1600200" indent="-228600" defTabSz="966788">
              <a:defRPr sz="1600">
                <a:solidFill>
                  <a:schemeClr val="tx1"/>
                </a:solidFill>
                <a:latin typeface="Times New Roman" panose="02020603050405020304" pitchFamily="18" charset="0"/>
              </a:defRPr>
            </a:lvl4pPr>
            <a:lvl5pPr marL="2057400" indent="-228600" defTabSz="966788">
              <a:defRPr sz="1600">
                <a:solidFill>
                  <a:schemeClr val="tx1"/>
                </a:solidFill>
                <a:latin typeface="Times New Roman" panose="02020603050405020304" pitchFamily="18" charset="0"/>
              </a:defRPr>
            </a:lvl5pPr>
            <a:lvl6pPr marL="2514600" indent="-228600" defTabSz="966788" eaLnBrk="0" fontAlgn="base" hangingPunct="0">
              <a:spcBef>
                <a:spcPct val="50000"/>
              </a:spcBef>
              <a:spcAft>
                <a:spcPct val="0"/>
              </a:spcAft>
              <a:defRPr sz="1600">
                <a:solidFill>
                  <a:schemeClr val="tx1"/>
                </a:solidFill>
                <a:latin typeface="Times New Roman" panose="02020603050405020304" pitchFamily="18" charset="0"/>
              </a:defRPr>
            </a:lvl6pPr>
            <a:lvl7pPr marL="2971800" indent="-228600" defTabSz="966788" eaLnBrk="0" fontAlgn="base" hangingPunct="0">
              <a:spcBef>
                <a:spcPct val="50000"/>
              </a:spcBef>
              <a:spcAft>
                <a:spcPct val="0"/>
              </a:spcAft>
              <a:defRPr sz="1600">
                <a:solidFill>
                  <a:schemeClr val="tx1"/>
                </a:solidFill>
                <a:latin typeface="Times New Roman" panose="02020603050405020304" pitchFamily="18" charset="0"/>
              </a:defRPr>
            </a:lvl7pPr>
            <a:lvl8pPr marL="3429000" indent="-228600" defTabSz="966788" eaLnBrk="0" fontAlgn="base" hangingPunct="0">
              <a:spcBef>
                <a:spcPct val="50000"/>
              </a:spcBef>
              <a:spcAft>
                <a:spcPct val="0"/>
              </a:spcAft>
              <a:defRPr sz="1600">
                <a:solidFill>
                  <a:schemeClr val="tx1"/>
                </a:solidFill>
                <a:latin typeface="Times New Roman" panose="02020603050405020304" pitchFamily="18" charset="0"/>
              </a:defRPr>
            </a:lvl8pPr>
            <a:lvl9pPr marL="3886200" indent="-228600" defTabSz="966788" eaLnBrk="0" fontAlgn="base" hangingPunct="0">
              <a:spcBef>
                <a:spcPct val="50000"/>
              </a:spcBef>
              <a:spcAft>
                <a:spcPct val="0"/>
              </a:spcAft>
              <a:defRPr sz="1600">
                <a:solidFill>
                  <a:schemeClr val="tx1"/>
                </a:solidFill>
                <a:latin typeface="Times New Roman" panose="02020603050405020304" pitchFamily="18" charset="0"/>
              </a:defRPr>
            </a:lvl9pPr>
          </a:lstStyle>
          <a:p>
            <a:r>
              <a:rPr lang="en-US" altLang="en-US" sz="1300"/>
              <a:t>2010SchieldMAA6up.pdf</a:t>
            </a:r>
          </a:p>
        </p:txBody>
      </p:sp>
      <p:sp>
        <p:nvSpPr>
          <p:cNvPr id="57361"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88" tIns="48294" rIns="96588" bIns="48294" anchor="b"/>
          <a:lstStyle>
            <a:lvl1pPr defTabSz="966788">
              <a:defRPr sz="1600">
                <a:solidFill>
                  <a:schemeClr val="tx1"/>
                </a:solidFill>
                <a:latin typeface="Times New Roman" panose="02020603050405020304" pitchFamily="18" charset="0"/>
              </a:defRPr>
            </a:lvl1pPr>
            <a:lvl2pPr marL="742950" indent="-285750" defTabSz="966788">
              <a:defRPr sz="1600">
                <a:solidFill>
                  <a:schemeClr val="tx1"/>
                </a:solidFill>
                <a:latin typeface="Times New Roman" panose="02020603050405020304" pitchFamily="18" charset="0"/>
              </a:defRPr>
            </a:lvl2pPr>
            <a:lvl3pPr marL="1143000" indent="-228600" defTabSz="966788">
              <a:defRPr sz="1600">
                <a:solidFill>
                  <a:schemeClr val="tx1"/>
                </a:solidFill>
                <a:latin typeface="Times New Roman" panose="02020603050405020304" pitchFamily="18" charset="0"/>
              </a:defRPr>
            </a:lvl3pPr>
            <a:lvl4pPr marL="1600200" indent="-228600" defTabSz="966788">
              <a:defRPr sz="1600">
                <a:solidFill>
                  <a:schemeClr val="tx1"/>
                </a:solidFill>
                <a:latin typeface="Times New Roman" panose="02020603050405020304" pitchFamily="18" charset="0"/>
              </a:defRPr>
            </a:lvl4pPr>
            <a:lvl5pPr marL="2057400" indent="-228600" defTabSz="966788">
              <a:defRPr sz="1600">
                <a:solidFill>
                  <a:schemeClr val="tx1"/>
                </a:solidFill>
                <a:latin typeface="Times New Roman" panose="02020603050405020304" pitchFamily="18" charset="0"/>
              </a:defRPr>
            </a:lvl5pPr>
            <a:lvl6pPr marL="2514600" indent="-228600" defTabSz="966788" eaLnBrk="0" fontAlgn="base" hangingPunct="0">
              <a:spcBef>
                <a:spcPct val="50000"/>
              </a:spcBef>
              <a:spcAft>
                <a:spcPct val="0"/>
              </a:spcAft>
              <a:defRPr sz="1600">
                <a:solidFill>
                  <a:schemeClr val="tx1"/>
                </a:solidFill>
                <a:latin typeface="Times New Roman" panose="02020603050405020304" pitchFamily="18" charset="0"/>
              </a:defRPr>
            </a:lvl6pPr>
            <a:lvl7pPr marL="2971800" indent="-228600" defTabSz="966788" eaLnBrk="0" fontAlgn="base" hangingPunct="0">
              <a:spcBef>
                <a:spcPct val="50000"/>
              </a:spcBef>
              <a:spcAft>
                <a:spcPct val="0"/>
              </a:spcAft>
              <a:defRPr sz="1600">
                <a:solidFill>
                  <a:schemeClr val="tx1"/>
                </a:solidFill>
                <a:latin typeface="Times New Roman" panose="02020603050405020304" pitchFamily="18" charset="0"/>
              </a:defRPr>
            </a:lvl7pPr>
            <a:lvl8pPr marL="3429000" indent="-228600" defTabSz="966788" eaLnBrk="0" fontAlgn="base" hangingPunct="0">
              <a:spcBef>
                <a:spcPct val="50000"/>
              </a:spcBef>
              <a:spcAft>
                <a:spcPct val="0"/>
              </a:spcAft>
              <a:defRPr sz="1600">
                <a:solidFill>
                  <a:schemeClr val="tx1"/>
                </a:solidFill>
                <a:latin typeface="Times New Roman" panose="02020603050405020304" pitchFamily="18" charset="0"/>
              </a:defRPr>
            </a:lvl8pPr>
            <a:lvl9pPr marL="3886200" indent="-228600" defTabSz="966788" eaLnBrk="0" fontAlgn="base" hangingPunct="0">
              <a:spcBef>
                <a:spcPct val="50000"/>
              </a:spcBef>
              <a:spcAft>
                <a:spcPct val="0"/>
              </a:spcAft>
              <a:defRPr sz="1600">
                <a:solidFill>
                  <a:schemeClr val="tx1"/>
                </a:solidFill>
                <a:latin typeface="Times New Roman" panose="02020603050405020304" pitchFamily="18" charset="0"/>
              </a:defRPr>
            </a:lvl9pPr>
          </a:lstStyle>
          <a:p>
            <a:pPr algn="r"/>
            <a:fld id="{24FE994B-5645-4575-B22A-D0CED41C7996}" type="slidenum">
              <a:rPr lang="en-US" altLang="en-US" sz="1300"/>
              <a:pPr algn="r"/>
              <a:t>32</a:t>
            </a:fld>
            <a:endParaRPr lang="en-US" altLang="en-US" sz="1300"/>
          </a:p>
        </p:txBody>
      </p:sp>
      <p:sp>
        <p:nvSpPr>
          <p:cNvPr id="57362" name="Rectangle 2"/>
          <p:cNvSpPr>
            <a:spLocks noGrp="1" noRot="1" noChangeAspect="1" noChangeArrowheads="1" noTextEdit="1"/>
          </p:cNvSpPr>
          <p:nvPr>
            <p:ph type="sldImg"/>
          </p:nvPr>
        </p:nvSpPr>
        <p:spPr>
          <a:xfrm>
            <a:off x="2212975" y="720725"/>
            <a:ext cx="3071813" cy="2303463"/>
          </a:xfrm>
          <a:ln/>
        </p:spPr>
      </p:sp>
      <p:sp>
        <p:nvSpPr>
          <p:cNvPr id="57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93" tIns="48297" rIns="96593" bIns="48297"/>
          <a:lstStyle/>
          <a:p>
            <a:endParaRPr lang="en-US" altLang="en-US" smtClean="0"/>
          </a:p>
        </p:txBody>
      </p:sp>
    </p:spTree>
    <p:extLst>
      <p:ext uri="{BB962C8B-B14F-4D97-AF65-F5344CB8AC3E}">
        <p14:creationId xmlns:p14="http://schemas.microsoft.com/office/powerpoint/2010/main" val="12687269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defRPr sz="1600">
                <a:solidFill>
                  <a:schemeClr val="tx1"/>
                </a:solidFill>
                <a:latin typeface="Times New Roman" panose="02020603050405020304" pitchFamily="18" charset="0"/>
              </a:defRPr>
            </a:lvl1pPr>
            <a:lvl2pPr marL="742950" indent="-285750" defTabSz="965200">
              <a:defRPr sz="1600">
                <a:solidFill>
                  <a:schemeClr val="tx1"/>
                </a:solidFill>
                <a:latin typeface="Times New Roman" panose="02020603050405020304" pitchFamily="18" charset="0"/>
              </a:defRPr>
            </a:lvl2pPr>
            <a:lvl3pPr marL="1143000" indent="-228600" defTabSz="965200">
              <a:defRPr sz="1600">
                <a:solidFill>
                  <a:schemeClr val="tx1"/>
                </a:solidFill>
                <a:latin typeface="Times New Roman" panose="02020603050405020304" pitchFamily="18" charset="0"/>
              </a:defRPr>
            </a:lvl3pPr>
            <a:lvl4pPr marL="1600200" indent="-228600" defTabSz="965200">
              <a:defRPr sz="1600">
                <a:solidFill>
                  <a:schemeClr val="tx1"/>
                </a:solidFill>
                <a:latin typeface="Times New Roman" panose="02020603050405020304" pitchFamily="18" charset="0"/>
              </a:defRPr>
            </a:lvl4pPr>
            <a:lvl5pPr marL="2057400" indent="-228600" defTabSz="965200">
              <a:defRPr sz="1600">
                <a:solidFill>
                  <a:schemeClr val="tx1"/>
                </a:solidFill>
                <a:latin typeface="Times New Roman" panose="02020603050405020304" pitchFamily="18" charset="0"/>
              </a:defRPr>
            </a:lvl5pPr>
            <a:lvl6pPr marL="2514600" indent="-228600" defTabSz="965200" eaLnBrk="0" fontAlgn="base" hangingPunct="0">
              <a:spcBef>
                <a:spcPct val="50000"/>
              </a:spcBef>
              <a:spcAft>
                <a:spcPct val="0"/>
              </a:spcAft>
              <a:defRPr sz="1600">
                <a:solidFill>
                  <a:schemeClr val="tx1"/>
                </a:solidFill>
                <a:latin typeface="Times New Roman" panose="02020603050405020304" pitchFamily="18" charset="0"/>
              </a:defRPr>
            </a:lvl6pPr>
            <a:lvl7pPr marL="2971800" indent="-228600" defTabSz="965200" eaLnBrk="0" fontAlgn="base" hangingPunct="0">
              <a:spcBef>
                <a:spcPct val="50000"/>
              </a:spcBef>
              <a:spcAft>
                <a:spcPct val="0"/>
              </a:spcAft>
              <a:defRPr sz="1600">
                <a:solidFill>
                  <a:schemeClr val="tx1"/>
                </a:solidFill>
                <a:latin typeface="Times New Roman" panose="02020603050405020304" pitchFamily="18" charset="0"/>
              </a:defRPr>
            </a:lvl7pPr>
            <a:lvl8pPr marL="3429000" indent="-228600" defTabSz="965200" eaLnBrk="0" fontAlgn="base" hangingPunct="0">
              <a:spcBef>
                <a:spcPct val="50000"/>
              </a:spcBef>
              <a:spcAft>
                <a:spcPct val="0"/>
              </a:spcAft>
              <a:defRPr sz="1600">
                <a:solidFill>
                  <a:schemeClr val="tx1"/>
                </a:solidFill>
                <a:latin typeface="Times New Roman" panose="02020603050405020304" pitchFamily="18" charset="0"/>
              </a:defRPr>
            </a:lvl8pPr>
            <a:lvl9pPr marL="3886200" indent="-228600" defTabSz="965200" eaLnBrk="0" fontAlgn="base" hangingPunct="0">
              <a:spcBef>
                <a:spcPct val="50000"/>
              </a:spcBef>
              <a:spcAft>
                <a:spcPct val="0"/>
              </a:spcAft>
              <a:defRPr sz="1600">
                <a:solidFill>
                  <a:schemeClr val="tx1"/>
                </a:solidFill>
                <a:latin typeface="Times New Roman" panose="02020603050405020304" pitchFamily="18" charset="0"/>
              </a:defRPr>
            </a:lvl9pPr>
          </a:lstStyle>
          <a:p>
            <a:r>
              <a:rPr lang="en-US" altLang="en-US" sz="1300" smtClean="0"/>
              <a:t>Statistical Literacy for AllTeaching Teachers Statistical Literacy OnlineTeaching Teachers Statistical Literacy OnlineStatistical Literacy Using Odysseys2Sense2008 StatLit Skills Survey</a:t>
            </a:r>
          </a:p>
        </p:txBody>
      </p:sp>
      <p:sp>
        <p:nvSpPr>
          <p:cNvPr id="5837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defRPr sz="1600">
                <a:solidFill>
                  <a:schemeClr val="tx1"/>
                </a:solidFill>
                <a:latin typeface="Times New Roman" panose="02020603050405020304" pitchFamily="18" charset="0"/>
              </a:defRPr>
            </a:lvl1pPr>
            <a:lvl2pPr marL="742950" indent="-285750" defTabSz="965200">
              <a:defRPr sz="1600">
                <a:solidFill>
                  <a:schemeClr val="tx1"/>
                </a:solidFill>
                <a:latin typeface="Times New Roman" panose="02020603050405020304" pitchFamily="18" charset="0"/>
              </a:defRPr>
            </a:lvl2pPr>
            <a:lvl3pPr marL="1143000" indent="-228600" defTabSz="965200">
              <a:defRPr sz="1600">
                <a:solidFill>
                  <a:schemeClr val="tx1"/>
                </a:solidFill>
                <a:latin typeface="Times New Roman" panose="02020603050405020304" pitchFamily="18" charset="0"/>
              </a:defRPr>
            </a:lvl3pPr>
            <a:lvl4pPr marL="1600200" indent="-228600" defTabSz="965200">
              <a:defRPr sz="1600">
                <a:solidFill>
                  <a:schemeClr val="tx1"/>
                </a:solidFill>
                <a:latin typeface="Times New Roman" panose="02020603050405020304" pitchFamily="18" charset="0"/>
              </a:defRPr>
            </a:lvl4pPr>
            <a:lvl5pPr marL="2057400" indent="-228600" defTabSz="965200">
              <a:defRPr sz="1600">
                <a:solidFill>
                  <a:schemeClr val="tx1"/>
                </a:solidFill>
                <a:latin typeface="Times New Roman" panose="02020603050405020304" pitchFamily="18" charset="0"/>
              </a:defRPr>
            </a:lvl5pPr>
            <a:lvl6pPr marL="2514600" indent="-228600" defTabSz="965200" eaLnBrk="0" fontAlgn="base" hangingPunct="0">
              <a:spcBef>
                <a:spcPct val="50000"/>
              </a:spcBef>
              <a:spcAft>
                <a:spcPct val="0"/>
              </a:spcAft>
              <a:defRPr sz="1600">
                <a:solidFill>
                  <a:schemeClr val="tx1"/>
                </a:solidFill>
                <a:latin typeface="Times New Roman" panose="02020603050405020304" pitchFamily="18" charset="0"/>
              </a:defRPr>
            </a:lvl6pPr>
            <a:lvl7pPr marL="2971800" indent="-228600" defTabSz="965200" eaLnBrk="0" fontAlgn="base" hangingPunct="0">
              <a:spcBef>
                <a:spcPct val="50000"/>
              </a:spcBef>
              <a:spcAft>
                <a:spcPct val="0"/>
              </a:spcAft>
              <a:defRPr sz="1600">
                <a:solidFill>
                  <a:schemeClr val="tx1"/>
                </a:solidFill>
                <a:latin typeface="Times New Roman" panose="02020603050405020304" pitchFamily="18" charset="0"/>
              </a:defRPr>
            </a:lvl7pPr>
            <a:lvl8pPr marL="3429000" indent="-228600" defTabSz="965200" eaLnBrk="0" fontAlgn="base" hangingPunct="0">
              <a:spcBef>
                <a:spcPct val="50000"/>
              </a:spcBef>
              <a:spcAft>
                <a:spcPct val="0"/>
              </a:spcAft>
              <a:defRPr sz="1600">
                <a:solidFill>
                  <a:schemeClr val="tx1"/>
                </a:solidFill>
                <a:latin typeface="Times New Roman" panose="02020603050405020304" pitchFamily="18" charset="0"/>
              </a:defRPr>
            </a:lvl8pPr>
            <a:lvl9pPr marL="3886200" indent="-228600" defTabSz="965200" eaLnBrk="0" fontAlgn="base" hangingPunct="0">
              <a:spcBef>
                <a:spcPct val="50000"/>
              </a:spcBef>
              <a:spcAft>
                <a:spcPct val="0"/>
              </a:spcAft>
              <a:defRPr sz="1600">
                <a:solidFill>
                  <a:schemeClr val="tx1"/>
                </a:solidFill>
                <a:latin typeface="Times New Roman" panose="02020603050405020304" pitchFamily="18" charset="0"/>
              </a:defRPr>
            </a:lvl9pPr>
          </a:lstStyle>
          <a:p>
            <a:r>
              <a:rPr lang="en-US" altLang="en-US" sz="1300" smtClean="0"/>
              <a:t>24 February 201215 October 201115 October 2011Jan 7, 2011Fall 2008</a:t>
            </a:r>
          </a:p>
        </p:txBody>
      </p:sp>
      <p:sp>
        <p:nvSpPr>
          <p:cNvPr id="5837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defRPr sz="1600">
                <a:solidFill>
                  <a:schemeClr val="tx1"/>
                </a:solidFill>
                <a:latin typeface="Times New Roman" panose="02020603050405020304" pitchFamily="18" charset="0"/>
              </a:defRPr>
            </a:lvl1pPr>
            <a:lvl2pPr marL="742950" indent="-285750" defTabSz="965200">
              <a:defRPr sz="1600">
                <a:solidFill>
                  <a:schemeClr val="tx1"/>
                </a:solidFill>
                <a:latin typeface="Times New Roman" panose="02020603050405020304" pitchFamily="18" charset="0"/>
              </a:defRPr>
            </a:lvl2pPr>
            <a:lvl3pPr marL="1143000" indent="-228600" defTabSz="965200">
              <a:defRPr sz="1600">
                <a:solidFill>
                  <a:schemeClr val="tx1"/>
                </a:solidFill>
                <a:latin typeface="Times New Roman" panose="02020603050405020304" pitchFamily="18" charset="0"/>
              </a:defRPr>
            </a:lvl3pPr>
            <a:lvl4pPr marL="1600200" indent="-228600" defTabSz="965200">
              <a:defRPr sz="1600">
                <a:solidFill>
                  <a:schemeClr val="tx1"/>
                </a:solidFill>
                <a:latin typeface="Times New Roman" panose="02020603050405020304" pitchFamily="18" charset="0"/>
              </a:defRPr>
            </a:lvl4pPr>
            <a:lvl5pPr marL="2057400" indent="-228600" defTabSz="965200">
              <a:defRPr sz="1600">
                <a:solidFill>
                  <a:schemeClr val="tx1"/>
                </a:solidFill>
                <a:latin typeface="Times New Roman" panose="02020603050405020304" pitchFamily="18" charset="0"/>
              </a:defRPr>
            </a:lvl5pPr>
            <a:lvl6pPr marL="2514600" indent="-228600" defTabSz="965200" eaLnBrk="0" fontAlgn="base" hangingPunct="0">
              <a:spcBef>
                <a:spcPct val="50000"/>
              </a:spcBef>
              <a:spcAft>
                <a:spcPct val="0"/>
              </a:spcAft>
              <a:defRPr sz="1600">
                <a:solidFill>
                  <a:schemeClr val="tx1"/>
                </a:solidFill>
                <a:latin typeface="Times New Roman" panose="02020603050405020304" pitchFamily="18" charset="0"/>
              </a:defRPr>
            </a:lvl6pPr>
            <a:lvl7pPr marL="2971800" indent="-228600" defTabSz="965200" eaLnBrk="0" fontAlgn="base" hangingPunct="0">
              <a:spcBef>
                <a:spcPct val="50000"/>
              </a:spcBef>
              <a:spcAft>
                <a:spcPct val="0"/>
              </a:spcAft>
              <a:defRPr sz="1600">
                <a:solidFill>
                  <a:schemeClr val="tx1"/>
                </a:solidFill>
                <a:latin typeface="Times New Roman" panose="02020603050405020304" pitchFamily="18" charset="0"/>
              </a:defRPr>
            </a:lvl7pPr>
            <a:lvl8pPr marL="3429000" indent="-228600" defTabSz="965200" eaLnBrk="0" fontAlgn="base" hangingPunct="0">
              <a:spcBef>
                <a:spcPct val="50000"/>
              </a:spcBef>
              <a:spcAft>
                <a:spcPct val="0"/>
              </a:spcAft>
              <a:defRPr sz="1600">
                <a:solidFill>
                  <a:schemeClr val="tx1"/>
                </a:solidFill>
                <a:latin typeface="Times New Roman" panose="02020603050405020304" pitchFamily="18" charset="0"/>
              </a:defRPr>
            </a:lvl8pPr>
            <a:lvl9pPr marL="3886200" indent="-228600" defTabSz="965200" eaLnBrk="0" fontAlgn="base" hangingPunct="0">
              <a:spcBef>
                <a:spcPct val="50000"/>
              </a:spcBef>
              <a:spcAft>
                <a:spcPct val="0"/>
              </a:spcAft>
              <a:defRPr sz="1600">
                <a:solidFill>
                  <a:schemeClr val="tx1"/>
                </a:solidFill>
                <a:latin typeface="Times New Roman" panose="02020603050405020304" pitchFamily="18" charset="0"/>
              </a:defRPr>
            </a:lvl9pPr>
          </a:lstStyle>
          <a:p>
            <a:r>
              <a:rPr lang="en-US" altLang="en-US" sz="1300" smtClean="0"/>
              <a:t>2012Schield-Lehman6up.pdf2011SchieldNNN6up.pdf2011SchieldNNN6up.pdf2011SchieldMAA6up.pdf2008SchieldSkillsSurvey6up.pdf</a:t>
            </a:r>
          </a:p>
        </p:txBody>
      </p:sp>
      <p:sp>
        <p:nvSpPr>
          <p:cNvPr id="583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defRPr sz="1600">
                <a:solidFill>
                  <a:schemeClr val="tx1"/>
                </a:solidFill>
                <a:latin typeface="Times New Roman" panose="02020603050405020304" pitchFamily="18" charset="0"/>
              </a:defRPr>
            </a:lvl1pPr>
            <a:lvl2pPr marL="742950" indent="-285750" defTabSz="965200">
              <a:defRPr sz="1600">
                <a:solidFill>
                  <a:schemeClr val="tx1"/>
                </a:solidFill>
                <a:latin typeface="Times New Roman" panose="02020603050405020304" pitchFamily="18" charset="0"/>
              </a:defRPr>
            </a:lvl2pPr>
            <a:lvl3pPr marL="1143000" indent="-228600" defTabSz="965200">
              <a:defRPr sz="1600">
                <a:solidFill>
                  <a:schemeClr val="tx1"/>
                </a:solidFill>
                <a:latin typeface="Times New Roman" panose="02020603050405020304" pitchFamily="18" charset="0"/>
              </a:defRPr>
            </a:lvl3pPr>
            <a:lvl4pPr marL="1600200" indent="-228600" defTabSz="965200">
              <a:defRPr sz="1600">
                <a:solidFill>
                  <a:schemeClr val="tx1"/>
                </a:solidFill>
                <a:latin typeface="Times New Roman" panose="02020603050405020304" pitchFamily="18" charset="0"/>
              </a:defRPr>
            </a:lvl4pPr>
            <a:lvl5pPr marL="2057400" indent="-228600" defTabSz="965200">
              <a:defRPr sz="1600">
                <a:solidFill>
                  <a:schemeClr val="tx1"/>
                </a:solidFill>
                <a:latin typeface="Times New Roman" panose="02020603050405020304" pitchFamily="18" charset="0"/>
              </a:defRPr>
            </a:lvl5pPr>
            <a:lvl6pPr marL="2514600" indent="-228600" defTabSz="965200" eaLnBrk="0" fontAlgn="base" hangingPunct="0">
              <a:spcBef>
                <a:spcPct val="50000"/>
              </a:spcBef>
              <a:spcAft>
                <a:spcPct val="0"/>
              </a:spcAft>
              <a:defRPr sz="1600">
                <a:solidFill>
                  <a:schemeClr val="tx1"/>
                </a:solidFill>
                <a:latin typeface="Times New Roman" panose="02020603050405020304" pitchFamily="18" charset="0"/>
              </a:defRPr>
            </a:lvl6pPr>
            <a:lvl7pPr marL="2971800" indent="-228600" defTabSz="965200" eaLnBrk="0" fontAlgn="base" hangingPunct="0">
              <a:spcBef>
                <a:spcPct val="50000"/>
              </a:spcBef>
              <a:spcAft>
                <a:spcPct val="0"/>
              </a:spcAft>
              <a:defRPr sz="1600">
                <a:solidFill>
                  <a:schemeClr val="tx1"/>
                </a:solidFill>
                <a:latin typeface="Times New Roman" panose="02020603050405020304" pitchFamily="18" charset="0"/>
              </a:defRPr>
            </a:lvl7pPr>
            <a:lvl8pPr marL="3429000" indent="-228600" defTabSz="965200" eaLnBrk="0" fontAlgn="base" hangingPunct="0">
              <a:spcBef>
                <a:spcPct val="50000"/>
              </a:spcBef>
              <a:spcAft>
                <a:spcPct val="0"/>
              </a:spcAft>
              <a:defRPr sz="1600">
                <a:solidFill>
                  <a:schemeClr val="tx1"/>
                </a:solidFill>
                <a:latin typeface="Times New Roman" panose="02020603050405020304" pitchFamily="18" charset="0"/>
              </a:defRPr>
            </a:lvl8pPr>
            <a:lvl9pPr marL="3886200" indent="-228600" defTabSz="965200" eaLnBrk="0" fontAlgn="base" hangingPunct="0">
              <a:spcBef>
                <a:spcPct val="50000"/>
              </a:spcBef>
              <a:spcAft>
                <a:spcPct val="0"/>
              </a:spcAft>
              <a:defRPr sz="1600">
                <a:solidFill>
                  <a:schemeClr val="tx1"/>
                </a:solidFill>
                <a:latin typeface="Times New Roman" panose="02020603050405020304" pitchFamily="18" charset="0"/>
              </a:defRPr>
            </a:lvl9pPr>
          </a:lstStyle>
          <a:p>
            <a:fld id="{2835C080-5E4D-4173-BCE5-90AB3DB73641}" type="slidenum">
              <a:rPr lang="en-US" altLang="en-US" sz="1300"/>
              <a:pPr/>
              <a:t>33</a:t>
            </a:fld>
            <a:endParaRPr lang="en-US" altLang="en-US" sz="1300"/>
          </a:p>
        </p:txBody>
      </p:sp>
      <p:sp>
        <p:nvSpPr>
          <p:cNvPr id="58374" name="Rectangle 2"/>
          <p:cNvSpPr txBox="1">
            <a:spLocks noGrp="1" noChangeArrowheads="1"/>
          </p:cNvSpPr>
          <p:nvPr/>
        </p:nvSpPr>
        <p:spPr bwMode="auto">
          <a:xfrm>
            <a:off x="0" y="0"/>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91" tIns="48296" rIns="96591" bIns="48296"/>
          <a:lstStyle>
            <a:lvl1pPr defTabSz="965200">
              <a:defRPr sz="1600">
                <a:solidFill>
                  <a:schemeClr val="tx1"/>
                </a:solidFill>
                <a:latin typeface="Times New Roman" panose="02020603050405020304" pitchFamily="18" charset="0"/>
              </a:defRPr>
            </a:lvl1pPr>
            <a:lvl2pPr marL="742950" indent="-285750" defTabSz="965200">
              <a:defRPr sz="1600">
                <a:solidFill>
                  <a:schemeClr val="tx1"/>
                </a:solidFill>
                <a:latin typeface="Times New Roman" panose="02020603050405020304" pitchFamily="18" charset="0"/>
              </a:defRPr>
            </a:lvl2pPr>
            <a:lvl3pPr marL="1143000" indent="-228600" defTabSz="965200">
              <a:defRPr sz="1600">
                <a:solidFill>
                  <a:schemeClr val="tx1"/>
                </a:solidFill>
                <a:latin typeface="Times New Roman" panose="02020603050405020304" pitchFamily="18" charset="0"/>
              </a:defRPr>
            </a:lvl3pPr>
            <a:lvl4pPr marL="1600200" indent="-228600" defTabSz="965200">
              <a:defRPr sz="1600">
                <a:solidFill>
                  <a:schemeClr val="tx1"/>
                </a:solidFill>
                <a:latin typeface="Times New Roman" panose="02020603050405020304" pitchFamily="18" charset="0"/>
              </a:defRPr>
            </a:lvl4pPr>
            <a:lvl5pPr marL="2057400" indent="-228600" defTabSz="965200">
              <a:defRPr sz="1600">
                <a:solidFill>
                  <a:schemeClr val="tx1"/>
                </a:solidFill>
                <a:latin typeface="Times New Roman" panose="02020603050405020304" pitchFamily="18" charset="0"/>
              </a:defRPr>
            </a:lvl5pPr>
            <a:lvl6pPr marL="2514600" indent="-228600" defTabSz="965200" eaLnBrk="0" fontAlgn="base" hangingPunct="0">
              <a:spcBef>
                <a:spcPct val="50000"/>
              </a:spcBef>
              <a:spcAft>
                <a:spcPct val="0"/>
              </a:spcAft>
              <a:defRPr sz="1600">
                <a:solidFill>
                  <a:schemeClr val="tx1"/>
                </a:solidFill>
                <a:latin typeface="Times New Roman" panose="02020603050405020304" pitchFamily="18" charset="0"/>
              </a:defRPr>
            </a:lvl6pPr>
            <a:lvl7pPr marL="2971800" indent="-228600" defTabSz="965200" eaLnBrk="0" fontAlgn="base" hangingPunct="0">
              <a:spcBef>
                <a:spcPct val="50000"/>
              </a:spcBef>
              <a:spcAft>
                <a:spcPct val="0"/>
              </a:spcAft>
              <a:defRPr sz="1600">
                <a:solidFill>
                  <a:schemeClr val="tx1"/>
                </a:solidFill>
                <a:latin typeface="Times New Roman" panose="02020603050405020304" pitchFamily="18" charset="0"/>
              </a:defRPr>
            </a:lvl7pPr>
            <a:lvl8pPr marL="3429000" indent="-228600" defTabSz="965200" eaLnBrk="0" fontAlgn="base" hangingPunct="0">
              <a:spcBef>
                <a:spcPct val="50000"/>
              </a:spcBef>
              <a:spcAft>
                <a:spcPct val="0"/>
              </a:spcAft>
              <a:defRPr sz="1600">
                <a:solidFill>
                  <a:schemeClr val="tx1"/>
                </a:solidFill>
                <a:latin typeface="Times New Roman" panose="02020603050405020304" pitchFamily="18" charset="0"/>
              </a:defRPr>
            </a:lvl8pPr>
            <a:lvl9pPr marL="3886200" indent="-228600" defTabSz="965200" eaLnBrk="0" fontAlgn="base" hangingPunct="0">
              <a:spcBef>
                <a:spcPct val="50000"/>
              </a:spcBef>
              <a:spcAft>
                <a:spcPct val="0"/>
              </a:spcAft>
              <a:defRPr sz="1600">
                <a:solidFill>
                  <a:schemeClr val="tx1"/>
                </a:solidFill>
                <a:latin typeface="Times New Roman" panose="02020603050405020304" pitchFamily="18" charset="0"/>
              </a:defRPr>
            </a:lvl9pPr>
          </a:lstStyle>
          <a:p>
            <a:pPr>
              <a:spcBef>
                <a:spcPct val="0"/>
              </a:spcBef>
            </a:pPr>
            <a:r>
              <a:rPr lang="en-US" altLang="en-US" sz="1300"/>
              <a:t>Statistical Literacy: Confounding2008 StatLit Skills Survey</a:t>
            </a:r>
          </a:p>
        </p:txBody>
      </p:sp>
      <p:sp>
        <p:nvSpPr>
          <p:cNvPr id="58375" name="Rectangle 3"/>
          <p:cNvSpPr txBox="1">
            <a:spLocks noGrp="1" noChangeArrowheads="1"/>
          </p:cNvSpPr>
          <p:nvPr/>
        </p:nvSpPr>
        <p:spPr bwMode="auto">
          <a:xfrm>
            <a:off x="4144963" y="0"/>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91" tIns="48296" rIns="96591" bIns="48296"/>
          <a:lstStyle>
            <a:lvl1pPr defTabSz="965200">
              <a:defRPr sz="1600">
                <a:solidFill>
                  <a:schemeClr val="tx1"/>
                </a:solidFill>
                <a:latin typeface="Times New Roman" panose="02020603050405020304" pitchFamily="18" charset="0"/>
              </a:defRPr>
            </a:lvl1pPr>
            <a:lvl2pPr marL="742950" indent="-285750" defTabSz="965200">
              <a:defRPr sz="1600">
                <a:solidFill>
                  <a:schemeClr val="tx1"/>
                </a:solidFill>
                <a:latin typeface="Times New Roman" panose="02020603050405020304" pitchFamily="18" charset="0"/>
              </a:defRPr>
            </a:lvl2pPr>
            <a:lvl3pPr marL="1143000" indent="-228600" defTabSz="965200">
              <a:defRPr sz="1600">
                <a:solidFill>
                  <a:schemeClr val="tx1"/>
                </a:solidFill>
                <a:latin typeface="Times New Roman" panose="02020603050405020304" pitchFamily="18" charset="0"/>
              </a:defRPr>
            </a:lvl3pPr>
            <a:lvl4pPr marL="1600200" indent="-228600" defTabSz="965200">
              <a:defRPr sz="1600">
                <a:solidFill>
                  <a:schemeClr val="tx1"/>
                </a:solidFill>
                <a:latin typeface="Times New Roman" panose="02020603050405020304" pitchFamily="18" charset="0"/>
              </a:defRPr>
            </a:lvl4pPr>
            <a:lvl5pPr marL="2057400" indent="-228600" defTabSz="965200">
              <a:defRPr sz="1600">
                <a:solidFill>
                  <a:schemeClr val="tx1"/>
                </a:solidFill>
                <a:latin typeface="Times New Roman" panose="02020603050405020304" pitchFamily="18" charset="0"/>
              </a:defRPr>
            </a:lvl5pPr>
            <a:lvl6pPr marL="2514600" indent="-228600" defTabSz="965200" eaLnBrk="0" fontAlgn="base" hangingPunct="0">
              <a:spcBef>
                <a:spcPct val="50000"/>
              </a:spcBef>
              <a:spcAft>
                <a:spcPct val="0"/>
              </a:spcAft>
              <a:defRPr sz="1600">
                <a:solidFill>
                  <a:schemeClr val="tx1"/>
                </a:solidFill>
                <a:latin typeface="Times New Roman" panose="02020603050405020304" pitchFamily="18" charset="0"/>
              </a:defRPr>
            </a:lvl6pPr>
            <a:lvl7pPr marL="2971800" indent="-228600" defTabSz="965200" eaLnBrk="0" fontAlgn="base" hangingPunct="0">
              <a:spcBef>
                <a:spcPct val="50000"/>
              </a:spcBef>
              <a:spcAft>
                <a:spcPct val="0"/>
              </a:spcAft>
              <a:defRPr sz="1600">
                <a:solidFill>
                  <a:schemeClr val="tx1"/>
                </a:solidFill>
                <a:latin typeface="Times New Roman" panose="02020603050405020304" pitchFamily="18" charset="0"/>
              </a:defRPr>
            </a:lvl7pPr>
            <a:lvl8pPr marL="3429000" indent="-228600" defTabSz="965200" eaLnBrk="0" fontAlgn="base" hangingPunct="0">
              <a:spcBef>
                <a:spcPct val="50000"/>
              </a:spcBef>
              <a:spcAft>
                <a:spcPct val="0"/>
              </a:spcAft>
              <a:defRPr sz="1600">
                <a:solidFill>
                  <a:schemeClr val="tx1"/>
                </a:solidFill>
                <a:latin typeface="Times New Roman" panose="02020603050405020304" pitchFamily="18" charset="0"/>
              </a:defRPr>
            </a:lvl8pPr>
            <a:lvl9pPr marL="3886200" indent="-228600" defTabSz="965200" eaLnBrk="0" fontAlgn="base" hangingPunct="0">
              <a:spcBef>
                <a:spcPct val="50000"/>
              </a:spcBef>
              <a:spcAft>
                <a:spcPct val="0"/>
              </a:spcAft>
              <a:defRPr sz="1600">
                <a:solidFill>
                  <a:schemeClr val="tx1"/>
                </a:solidFill>
                <a:latin typeface="Times New Roman" panose="02020603050405020304" pitchFamily="18" charset="0"/>
              </a:defRPr>
            </a:lvl9pPr>
          </a:lstStyle>
          <a:p>
            <a:pPr algn="r">
              <a:spcBef>
                <a:spcPct val="0"/>
              </a:spcBef>
            </a:pPr>
            <a:r>
              <a:rPr lang="en-US" altLang="en-US" sz="1300"/>
              <a:t>Dec 10, 2010Fall 2008</a:t>
            </a:r>
          </a:p>
        </p:txBody>
      </p:sp>
      <p:sp>
        <p:nvSpPr>
          <p:cNvPr id="58376" name="Rectangle 6"/>
          <p:cNvSpPr txBox="1">
            <a:spLocks noGrp="1" noChangeArrowheads="1"/>
          </p:cNvSpPr>
          <p:nvPr/>
        </p:nvSpPr>
        <p:spPr bwMode="auto">
          <a:xfrm>
            <a:off x="0" y="9121775"/>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91" tIns="48296" rIns="96591" bIns="48296" anchor="b"/>
          <a:lstStyle>
            <a:lvl1pPr defTabSz="965200">
              <a:defRPr sz="1600">
                <a:solidFill>
                  <a:schemeClr val="tx1"/>
                </a:solidFill>
                <a:latin typeface="Times New Roman" panose="02020603050405020304" pitchFamily="18" charset="0"/>
              </a:defRPr>
            </a:lvl1pPr>
            <a:lvl2pPr marL="742950" indent="-285750" defTabSz="965200">
              <a:defRPr sz="1600">
                <a:solidFill>
                  <a:schemeClr val="tx1"/>
                </a:solidFill>
                <a:latin typeface="Times New Roman" panose="02020603050405020304" pitchFamily="18" charset="0"/>
              </a:defRPr>
            </a:lvl2pPr>
            <a:lvl3pPr marL="1143000" indent="-228600" defTabSz="965200">
              <a:defRPr sz="1600">
                <a:solidFill>
                  <a:schemeClr val="tx1"/>
                </a:solidFill>
                <a:latin typeface="Times New Roman" panose="02020603050405020304" pitchFamily="18" charset="0"/>
              </a:defRPr>
            </a:lvl3pPr>
            <a:lvl4pPr marL="1600200" indent="-228600" defTabSz="965200">
              <a:defRPr sz="1600">
                <a:solidFill>
                  <a:schemeClr val="tx1"/>
                </a:solidFill>
                <a:latin typeface="Times New Roman" panose="02020603050405020304" pitchFamily="18" charset="0"/>
              </a:defRPr>
            </a:lvl4pPr>
            <a:lvl5pPr marL="2057400" indent="-228600" defTabSz="965200">
              <a:defRPr sz="1600">
                <a:solidFill>
                  <a:schemeClr val="tx1"/>
                </a:solidFill>
                <a:latin typeface="Times New Roman" panose="02020603050405020304" pitchFamily="18" charset="0"/>
              </a:defRPr>
            </a:lvl5pPr>
            <a:lvl6pPr marL="2514600" indent="-228600" defTabSz="965200" eaLnBrk="0" fontAlgn="base" hangingPunct="0">
              <a:spcBef>
                <a:spcPct val="50000"/>
              </a:spcBef>
              <a:spcAft>
                <a:spcPct val="0"/>
              </a:spcAft>
              <a:defRPr sz="1600">
                <a:solidFill>
                  <a:schemeClr val="tx1"/>
                </a:solidFill>
                <a:latin typeface="Times New Roman" panose="02020603050405020304" pitchFamily="18" charset="0"/>
              </a:defRPr>
            </a:lvl6pPr>
            <a:lvl7pPr marL="2971800" indent="-228600" defTabSz="965200" eaLnBrk="0" fontAlgn="base" hangingPunct="0">
              <a:spcBef>
                <a:spcPct val="50000"/>
              </a:spcBef>
              <a:spcAft>
                <a:spcPct val="0"/>
              </a:spcAft>
              <a:defRPr sz="1600">
                <a:solidFill>
                  <a:schemeClr val="tx1"/>
                </a:solidFill>
                <a:latin typeface="Times New Roman" panose="02020603050405020304" pitchFamily="18" charset="0"/>
              </a:defRPr>
            </a:lvl7pPr>
            <a:lvl8pPr marL="3429000" indent="-228600" defTabSz="965200" eaLnBrk="0" fontAlgn="base" hangingPunct="0">
              <a:spcBef>
                <a:spcPct val="50000"/>
              </a:spcBef>
              <a:spcAft>
                <a:spcPct val="0"/>
              </a:spcAft>
              <a:defRPr sz="1600">
                <a:solidFill>
                  <a:schemeClr val="tx1"/>
                </a:solidFill>
                <a:latin typeface="Times New Roman" panose="02020603050405020304" pitchFamily="18" charset="0"/>
              </a:defRPr>
            </a:lvl8pPr>
            <a:lvl9pPr marL="3886200" indent="-228600" defTabSz="965200" eaLnBrk="0" fontAlgn="base" hangingPunct="0">
              <a:spcBef>
                <a:spcPct val="50000"/>
              </a:spcBef>
              <a:spcAft>
                <a:spcPct val="0"/>
              </a:spcAft>
              <a:defRPr sz="1600">
                <a:solidFill>
                  <a:schemeClr val="tx1"/>
                </a:solidFill>
                <a:latin typeface="Times New Roman" panose="02020603050405020304" pitchFamily="18" charset="0"/>
              </a:defRPr>
            </a:lvl9pPr>
          </a:lstStyle>
          <a:p>
            <a:pPr>
              <a:spcBef>
                <a:spcPct val="0"/>
              </a:spcBef>
            </a:pPr>
            <a:r>
              <a:rPr lang="en-US" altLang="en-US" sz="1300"/>
              <a:t>2010SchieldUST6up.pdf2008SchieldSkillsSurvey6up.pdf</a:t>
            </a:r>
          </a:p>
        </p:txBody>
      </p:sp>
      <p:sp>
        <p:nvSpPr>
          <p:cNvPr id="58377"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91" tIns="48296" rIns="96591" bIns="48296" anchor="b"/>
          <a:lstStyle>
            <a:lvl1pPr defTabSz="965200">
              <a:defRPr sz="1600">
                <a:solidFill>
                  <a:schemeClr val="tx1"/>
                </a:solidFill>
                <a:latin typeface="Times New Roman" panose="02020603050405020304" pitchFamily="18" charset="0"/>
              </a:defRPr>
            </a:lvl1pPr>
            <a:lvl2pPr marL="742950" indent="-285750" defTabSz="965200">
              <a:defRPr sz="1600">
                <a:solidFill>
                  <a:schemeClr val="tx1"/>
                </a:solidFill>
                <a:latin typeface="Times New Roman" panose="02020603050405020304" pitchFamily="18" charset="0"/>
              </a:defRPr>
            </a:lvl2pPr>
            <a:lvl3pPr marL="1143000" indent="-228600" defTabSz="965200">
              <a:defRPr sz="1600">
                <a:solidFill>
                  <a:schemeClr val="tx1"/>
                </a:solidFill>
                <a:latin typeface="Times New Roman" panose="02020603050405020304" pitchFamily="18" charset="0"/>
              </a:defRPr>
            </a:lvl3pPr>
            <a:lvl4pPr marL="1600200" indent="-228600" defTabSz="965200">
              <a:defRPr sz="1600">
                <a:solidFill>
                  <a:schemeClr val="tx1"/>
                </a:solidFill>
                <a:latin typeface="Times New Roman" panose="02020603050405020304" pitchFamily="18" charset="0"/>
              </a:defRPr>
            </a:lvl4pPr>
            <a:lvl5pPr marL="2057400" indent="-228600" defTabSz="965200">
              <a:defRPr sz="1600">
                <a:solidFill>
                  <a:schemeClr val="tx1"/>
                </a:solidFill>
                <a:latin typeface="Times New Roman" panose="02020603050405020304" pitchFamily="18" charset="0"/>
              </a:defRPr>
            </a:lvl5pPr>
            <a:lvl6pPr marL="2514600" indent="-228600" defTabSz="965200" eaLnBrk="0" fontAlgn="base" hangingPunct="0">
              <a:spcBef>
                <a:spcPct val="50000"/>
              </a:spcBef>
              <a:spcAft>
                <a:spcPct val="0"/>
              </a:spcAft>
              <a:defRPr sz="1600">
                <a:solidFill>
                  <a:schemeClr val="tx1"/>
                </a:solidFill>
                <a:latin typeface="Times New Roman" panose="02020603050405020304" pitchFamily="18" charset="0"/>
              </a:defRPr>
            </a:lvl6pPr>
            <a:lvl7pPr marL="2971800" indent="-228600" defTabSz="965200" eaLnBrk="0" fontAlgn="base" hangingPunct="0">
              <a:spcBef>
                <a:spcPct val="50000"/>
              </a:spcBef>
              <a:spcAft>
                <a:spcPct val="0"/>
              </a:spcAft>
              <a:defRPr sz="1600">
                <a:solidFill>
                  <a:schemeClr val="tx1"/>
                </a:solidFill>
                <a:latin typeface="Times New Roman" panose="02020603050405020304" pitchFamily="18" charset="0"/>
              </a:defRPr>
            </a:lvl7pPr>
            <a:lvl8pPr marL="3429000" indent="-228600" defTabSz="965200" eaLnBrk="0" fontAlgn="base" hangingPunct="0">
              <a:spcBef>
                <a:spcPct val="50000"/>
              </a:spcBef>
              <a:spcAft>
                <a:spcPct val="0"/>
              </a:spcAft>
              <a:defRPr sz="1600">
                <a:solidFill>
                  <a:schemeClr val="tx1"/>
                </a:solidFill>
                <a:latin typeface="Times New Roman" panose="02020603050405020304" pitchFamily="18" charset="0"/>
              </a:defRPr>
            </a:lvl8pPr>
            <a:lvl9pPr marL="3886200" indent="-228600" defTabSz="965200" eaLnBrk="0" fontAlgn="base" hangingPunct="0">
              <a:spcBef>
                <a:spcPct val="50000"/>
              </a:spcBef>
              <a:spcAft>
                <a:spcPct val="0"/>
              </a:spcAft>
              <a:defRPr sz="1600">
                <a:solidFill>
                  <a:schemeClr val="tx1"/>
                </a:solidFill>
                <a:latin typeface="Times New Roman" panose="02020603050405020304" pitchFamily="18" charset="0"/>
              </a:defRPr>
            </a:lvl9pPr>
          </a:lstStyle>
          <a:p>
            <a:pPr algn="r">
              <a:spcBef>
                <a:spcPct val="0"/>
              </a:spcBef>
            </a:pPr>
            <a:fld id="{D9A78BA9-C12E-447C-A0FE-B07850C34191}" type="slidenum">
              <a:rPr lang="en-US" altLang="en-US" sz="1300"/>
              <a:pPr algn="r">
                <a:spcBef>
                  <a:spcPct val="0"/>
                </a:spcBef>
              </a:pPr>
              <a:t>33</a:t>
            </a:fld>
            <a:endParaRPr lang="en-US" altLang="en-US" sz="1300"/>
          </a:p>
        </p:txBody>
      </p:sp>
      <p:sp>
        <p:nvSpPr>
          <p:cNvPr id="58378" name="Rectangle 2"/>
          <p:cNvSpPr txBox="1">
            <a:spLocks noGrp="1" noChangeArrowheads="1"/>
          </p:cNvSpPr>
          <p:nvPr/>
        </p:nvSpPr>
        <p:spPr bwMode="auto">
          <a:xfrm>
            <a:off x="0" y="0"/>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91" tIns="48296" rIns="96591" bIns="48296"/>
          <a:lstStyle>
            <a:lvl1pPr defTabSz="965200">
              <a:defRPr sz="1600">
                <a:solidFill>
                  <a:schemeClr val="tx1"/>
                </a:solidFill>
                <a:latin typeface="Times New Roman" panose="02020603050405020304" pitchFamily="18" charset="0"/>
              </a:defRPr>
            </a:lvl1pPr>
            <a:lvl2pPr marL="742950" indent="-285750" defTabSz="965200">
              <a:defRPr sz="1600">
                <a:solidFill>
                  <a:schemeClr val="tx1"/>
                </a:solidFill>
                <a:latin typeface="Times New Roman" panose="02020603050405020304" pitchFamily="18" charset="0"/>
              </a:defRPr>
            </a:lvl2pPr>
            <a:lvl3pPr marL="1143000" indent="-228600" defTabSz="965200">
              <a:defRPr sz="1600">
                <a:solidFill>
                  <a:schemeClr val="tx1"/>
                </a:solidFill>
                <a:latin typeface="Times New Roman" panose="02020603050405020304" pitchFamily="18" charset="0"/>
              </a:defRPr>
            </a:lvl3pPr>
            <a:lvl4pPr marL="1600200" indent="-228600" defTabSz="965200">
              <a:defRPr sz="1600">
                <a:solidFill>
                  <a:schemeClr val="tx1"/>
                </a:solidFill>
                <a:latin typeface="Times New Roman" panose="02020603050405020304" pitchFamily="18" charset="0"/>
              </a:defRPr>
            </a:lvl4pPr>
            <a:lvl5pPr marL="2057400" indent="-228600" defTabSz="965200">
              <a:defRPr sz="1600">
                <a:solidFill>
                  <a:schemeClr val="tx1"/>
                </a:solidFill>
                <a:latin typeface="Times New Roman" panose="02020603050405020304" pitchFamily="18" charset="0"/>
              </a:defRPr>
            </a:lvl5pPr>
            <a:lvl6pPr marL="2514600" indent="-228600" defTabSz="965200" eaLnBrk="0" fontAlgn="base" hangingPunct="0">
              <a:spcBef>
                <a:spcPct val="50000"/>
              </a:spcBef>
              <a:spcAft>
                <a:spcPct val="0"/>
              </a:spcAft>
              <a:defRPr sz="1600">
                <a:solidFill>
                  <a:schemeClr val="tx1"/>
                </a:solidFill>
                <a:latin typeface="Times New Roman" panose="02020603050405020304" pitchFamily="18" charset="0"/>
              </a:defRPr>
            </a:lvl6pPr>
            <a:lvl7pPr marL="2971800" indent="-228600" defTabSz="965200" eaLnBrk="0" fontAlgn="base" hangingPunct="0">
              <a:spcBef>
                <a:spcPct val="50000"/>
              </a:spcBef>
              <a:spcAft>
                <a:spcPct val="0"/>
              </a:spcAft>
              <a:defRPr sz="1600">
                <a:solidFill>
                  <a:schemeClr val="tx1"/>
                </a:solidFill>
                <a:latin typeface="Times New Roman" panose="02020603050405020304" pitchFamily="18" charset="0"/>
              </a:defRPr>
            </a:lvl7pPr>
            <a:lvl8pPr marL="3429000" indent="-228600" defTabSz="965200" eaLnBrk="0" fontAlgn="base" hangingPunct="0">
              <a:spcBef>
                <a:spcPct val="50000"/>
              </a:spcBef>
              <a:spcAft>
                <a:spcPct val="0"/>
              </a:spcAft>
              <a:defRPr sz="1600">
                <a:solidFill>
                  <a:schemeClr val="tx1"/>
                </a:solidFill>
                <a:latin typeface="Times New Roman" panose="02020603050405020304" pitchFamily="18" charset="0"/>
              </a:defRPr>
            </a:lvl8pPr>
            <a:lvl9pPr marL="3886200" indent="-228600" defTabSz="965200" eaLnBrk="0" fontAlgn="base" hangingPunct="0">
              <a:spcBef>
                <a:spcPct val="50000"/>
              </a:spcBef>
              <a:spcAft>
                <a:spcPct val="0"/>
              </a:spcAft>
              <a:defRPr sz="1600">
                <a:solidFill>
                  <a:schemeClr val="tx1"/>
                </a:solidFill>
                <a:latin typeface="Times New Roman" panose="02020603050405020304" pitchFamily="18" charset="0"/>
              </a:defRPr>
            </a:lvl9pPr>
          </a:lstStyle>
          <a:p>
            <a:pPr>
              <a:spcBef>
                <a:spcPct val="0"/>
              </a:spcBef>
            </a:pPr>
            <a:r>
              <a:rPr lang="en-US" altLang="en-US" sz="1300"/>
              <a:t>2008 StatLit Skills Survey</a:t>
            </a:r>
          </a:p>
        </p:txBody>
      </p:sp>
      <p:sp>
        <p:nvSpPr>
          <p:cNvPr id="58379" name="Rectangle 3"/>
          <p:cNvSpPr txBox="1">
            <a:spLocks noGrp="1" noChangeArrowheads="1"/>
          </p:cNvSpPr>
          <p:nvPr/>
        </p:nvSpPr>
        <p:spPr bwMode="auto">
          <a:xfrm>
            <a:off x="4144963" y="0"/>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91" tIns="48296" rIns="96591" bIns="48296"/>
          <a:lstStyle>
            <a:lvl1pPr defTabSz="965200">
              <a:defRPr sz="1600">
                <a:solidFill>
                  <a:schemeClr val="tx1"/>
                </a:solidFill>
                <a:latin typeface="Times New Roman" panose="02020603050405020304" pitchFamily="18" charset="0"/>
              </a:defRPr>
            </a:lvl1pPr>
            <a:lvl2pPr marL="742950" indent="-285750" defTabSz="965200">
              <a:defRPr sz="1600">
                <a:solidFill>
                  <a:schemeClr val="tx1"/>
                </a:solidFill>
                <a:latin typeface="Times New Roman" panose="02020603050405020304" pitchFamily="18" charset="0"/>
              </a:defRPr>
            </a:lvl2pPr>
            <a:lvl3pPr marL="1143000" indent="-228600" defTabSz="965200">
              <a:defRPr sz="1600">
                <a:solidFill>
                  <a:schemeClr val="tx1"/>
                </a:solidFill>
                <a:latin typeface="Times New Roman" panose="02020603050405020304" pitchFamily="18" charset="0"/>
              </a:defRPr>
            </a:lvl3pPr>
            <a:lvl4pPr marL="1600200" indent="-228600" defTabSz="965200">
              <a:defRPr sz="1600">
                <a:solidFill>
                  <a:schemeClr val="tx1"/>
                </a:solidFill>
                <a:latin typeface="Times New Roman" panose="02020603050405020304" pitchFamily="18" charset="0"/>
              </a:defRPr>
            </a:lvl4pPr>
            <a:lvl5pPr marL="2057400" indent="-228600" defTabSz="965200">
              <a:defRPr sz="1600">
                <a:solidFill>
                  <a:schemeClr val="tx1"/>
                </a:solidFill>
                <a:latin typeface="Times New Roman" panose="02020603050405020304" pitchFamily="18" charset="0"/>
              </a:defRPr>
            </a:lvl5pPr>
            <a:lvl6pPr marL="2514600" indent="-228600" defTabSz="965200" eaLnBrk="0" fontAlgn="base" hangingPunct="0">
              <a:spcBef>
                <a:spcPct val="50000"/>
              </a:spcBef>
              <a:spcAft>
                <a:spcPct val="0"/>
              </a:spcAft>
              <a:defRPr sz="1600">
                <a:solidFill>
                  <a:schemeClr val="tx1"/>
                </a:solidFill>
                <a:latin typeface="Times New Roman" panose="02020603050405020304" pitchFamily="18" charset="0"/>
              </a:defRPr>
            </a:lvl6pPr>
            <a:lvl7pPr marL="2971800" indent="-228600" defTabSz="965200" eaLnBrk="0" fontAlgn="base" hangingPunct="0">
              <a:spcBef>
                <a:spcPct val="50000"/>
              </a:spcBef>
              <a:spcAft>
                <a:spcPct val="0"/>
              </a:spcAft>
              <a:defRPr sz="1600">
                <a:solidFill>
                  <a:schemeClr val="tx1"/>
                </a:solidFill>
                <a:latin typeface="Times New Roman" panose="02020603050405020304" pitchFamily="18" charset="0"/>
              </a:defRPr>
            </a:lvl7pPr>
            <a:lvl8pPr marL="3429000" indent="-228600" defTabSz="965200" eaLnBrk="0" fontAlgn="base" hangingPunct="0">
              <a:spcBef>
                <a:spcPct val="50000"/>
              </a:spcBef>
              <a:spcAft>
                <a:spcPct val="0"/>
              </a:spcAft>
              <a:defRPr sz="1600">
                <a:solidFill>
                  <a:schemeClr val="tx1"/>
                </a:solidFill>
                <a:latin typeface="Times New Roman" panose="02020603050405020304" pitchFamily="18" charset="0"/>
              </a:defRPr>
            </a:lvl8pPr>
            <a:lvl9pPr marL="3886200" indent="-228600" defTabSz="965200" eaLnBrk="0" fontAlgn="base" hangingPunct="0">
              <a:spcBef>
                <a:spcPct val="50000"/>
              </a:spcBef>
              <a:spcAft>
                <a:spcPct val="0"/>
              </a:spcAft>
              <a:defRPr sz="1600">
                <a:solidFill>
                  <a:schemeClr val="tx1"/>
                </a:solidFill>
                <a:latin typeface="Times New Roman" panose="02020603050405020304" pitchFamily="18" charset="0"/>
              </a:defRPr>
            </a:lvl9pPr>
          </a:lstStyle>
          <a:p>
            <a:pPr algn="r">
              <a:spcBef>
                <a:spcPct val="0"/>
              </a:spcBef>
            </a:pPr>
            <a:r>
              <a:rPr lang="en-US" altLang="en-US" sz="1300"/>
              <a:t>Fall 2008</a:t>
            </a:r>
          </a:p>
        </p:txBody>
      </p:sp>
      <p:sp>
        <p:nvSpPr>
          <p:cNvPr id="58380" name="Rectangle 6"/>
          <p:cNvSpPr txBox="1">
            <a:spLocks noGrp="1" noChangeArrowheads="1"/>
          </p:cNvSpPr>
          <p:nvPr/>
        </p:nvSpPr>
        <p:spPr bwMode="auto">
          <a:xfrm>
            <a:off x="0" y="9121775"/>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91" tIns="48296" rIns="96591" bIns="48296" anchor="b"/>
          <a:lstStyle>
            <a:lvl1pPr defTabSz="965200">
              <a:defRPr sz="1600">
                <a:solidFill>
                  <a:schemeClr val="tx1"/>
                </a:solidFill>
                <a:latin typeface="Times New Roman" panose="02020603050405020304" pitchFamily="18" charset="0"/>
              </a:defRPr>
            </a:lvl1pPr>
            <a:lvl2pPr marL="742950" indent="-285750" defTabSz="965200">
              <a:defRPr sz="1600">
                <a:solidFill>
                  <a:schemeClr val="tx1"/>
                </a:solidFill>
                <a:latin typeface="Times New Roman" panose="02020603050405020304" pitchFamily="18" charset="0"/>
              </a:defRPr>
            </a:lvl2pPr>
            <a:lvl3pPr marL="1143000" indent="-228600" defTabSz="965200">
              <a:defRPr sz="1600">
                <a:solidFill>
                  <a:schemeClr val="tx1"/>
                </a:solidFill>
                <a:latin typeface="Times New Roman" panose="02020603050405020304" pitchFamily="18" charset="0"/>
              </a:defRPr>
            </a:lvl3pPr>
            <a:lvl4pPr marL="1600200" indent="-228600" defTabSz="965200">
              <a:defRPr sz="1600">
                <a:solidFill>
                  <a:schemeClr val="tx1"/>
                </a:solidFill>
                <a:latin typeface="Times New Roman" panose="02020603050405020304" pitchFamily="18" charset="0"/>
              </a:defRPr>
            </a:lvl4pPr>
            <a:lvl5pPr marL="2057400" indent="-228600" defTabSz="965200">
              <a:defRPr sz="1600">
                <a:solidFill>
                  <a:schemeClr val="tx1"/>
                </a:solidFill>
                <a:latin typeface="Times New Roman" panose="02020603050405020304" pitchFamily="18" charset="0"/>
              </a:defRPr>
            </a:lvl5pPr>
            <a:lvl6pPr marL="2514600" indent="-228600" defTabSz="965200" eaLnBrk="0" fontAlgn="base" hangingPunct="0">
              <a:spcBef>
                <a:spcPct val="50000"/>
              </a:spcBef>
              <a:spcAft>
                <a:spcPct val="0"/>
              </a:spcAft>
              <a:defRPr sz="1600">
                <a:solidFill>
                  <a:schemeClr val="tx1"/>
                </a:solidFill>
                <a:latin typeface="Times New Roman" panose="02020603050405020304" pitchFamily="18" charset="0"/>
              </a:defRPr>
            </a:lvl6pPr>
            <a:lvl7pPr marL="2971800" indent="-228600" defTabSz="965200" eaLnBrk="0" fontAlgn="base" hangingPunct="0">
              <a:spcBef>
                <a:spcPct val="50000"/>
              </a:spcBef>
              <a:spcAft>
                <a:spcPct val="0"/>
              </a:spcAft>
              <a:defRPr sz="1600">
                <a:solidFill>
                  <a:schemeClr val="tx1"/>
                </a:solidFill>
                <a:latin typeface="Times New Roman" panose="02020603050405020304" pitchFamily="18" charset="0"/>
              </a:defRPr>
            </a:lvl7pPr>
            <a:lvl8pPr marL="3429000" indent="-228600" defTabSz="965200" eaLnBrk="0" fontAlgn="base" hangingPunct="0">
              <a:spcBef>
                <a:spcPct val="50000"/>
              </a:spcBef>
              <a:spcAft>
                <a:spcPct val="0"/>
              </a:spcAft>
              <a:defRPr sz="1600">
                <a:solidFill>
                  <a:schemeClr val="tx1"/>
                </a:solidFill>
                <a:latin typeface="Times New Roman" panose="02020603050405020304" pitchFamily="18" charset="0"/>
              </a:defRPr>
            </a:lvl8pPr>
            <a:lvl9pPr marL="3886200" indent="-228600" defTabSz="965200" eaLnBrk="0" fontAlgn="base" hangingPunct="0">
              <a:spcBef>
                <a:spcPct val="50000"/>
              </a:spcBef>
              <a:spcAft>
                <a:spcPct val="0"/>
              </a:spcAft>
              <a:defRPr sz="1600">
                <a:solidFill>
                  <a:schemeClr val="tx1"/>
                </a:solidFill>
                <a:latin typeface="Times New Roman" panose="02020603050405020304" pitchFamily="18" charset="0"/>
              </a:defRPr>
            </a:lvl9pPr>
          </a:lstStyle>
          <a:p>
            <a:pPr>
              <a:spcBef>
                <a:spcPct val="0"/>
              </a:spcBef>
            </a:pPr>
            <a:r>
              <a:rPr lang="en-US" altLang="en-US" sz="1300"/>
              <a:t>2008SchieldSkillsSurvey6up.pdf</a:t>
            </a:r>
          </a:p>
        </p:txBody>
      </p:sp>
      <p:sp>
        <p:nvSpPr>
          <p:cNvPr id="58381"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91" tIns="48296" rIns="96591" bIns="48296" anchor="b"/>
          <a:lstStyle>
            <a:lvl1pPr defTabSz="965200">
              <a:defRPr sz="1600">
                <a:solidFill>
                  <a:schemeClr val="tx1"/>
                </a:solidFill>
                <a:latin typeface="Times New Roman" panose="02020603050405020304" pitchFamily="18" charset="0"/>
              </a:defRPr>
            </a:lvl1pPr>
            <a:lvl2pPr marL="742950" indent="-285750" defTabSz="965200">
              <a:defRPr sz="1600">
                <a:solidFill>
                  <a:schemeClr val="tx1"/>
                </a:solidFill>
                <a:latin typeface="Times New Roman" panose="02020603050405020304" pitchFamily="18" charset="0"/>
              </a:defRPr>
            </a:lvl2pPr>
            <a:lvl3pPr marL="1143000" indent="-228600" defTabSz="965200">
              <a:defRPr sz="1600">
                <a:solidFill>
                  <a:schemeClr val="tx1"/>
                </a:solidFill>
                <a:latin typeface="Times New Roman" panose="02020603050405020304" pitchFamily="18" charset="0"/>
              </a:defRPr>
            </a:lvl3pPr>
            <a:lvl4pPr marL="1600200" indent="-228600" defTabSz="965200">
              <a:defRPr sz="1600">
                <a:solidFill>
                  <a:schemeClr val="tx1"/>
                </a:solidFill>
                <a:latin typeface="Times New Roman" panose="02020603050405020304" pitchFamily="18" charset="0"/>
              </a:defRPr>
            </a:lvl4pPr>
            <a:lvl5pPr marL="2057400" indent="-228600" defTabSz="965200">
              <a:defRPr sz="1600">
                <a:solidFill>
                  <a:schemeClr val="tx1"/>
                </a:solidFill>
                <a:latin typeface="Times New Roman" panose="02020603050405020304" pitchFamily="18" charset="0"/>
              </a:defRPr>
            </a:lvl5pPr>
            <a:lvl6pPr marL="2514600" indent="-228600" defTabSz="965200" eaLnBrk="0" fontAlgn="base" hangingPunct="0">
              <a:spcBef>
                <a:spcPct val="50000"/>
              </a:spcBef>
              <a:spcAft>
                <a:spcPct val="0"/>
              </a:spcAft>
              <a:defRPr sz="1600">
                <a:solidFill>
                  <a:schemeClr val="tx1"/>
                </a:solidFill>
                <a:latin typeface="Times New Roman" panose="02020603050405020304" pitchFamily="18" charset="0"/>
              </a:defRPr>
            </a:lvl6pPr>
            <a:lvl7pPr marL="2971800" indent="-228600" defTabSz="965200" eaLnBrk="0" fontAlgn="base" hangingPunct="0">
              <a:spcBef>
                <a:spcPct val="50000"/>
              </a:spcBef>
              <a:spcAft>
                <a:spcPct val="0"/>
              </a:spcAft>
              <a:defRPr sz="1600">
                <a:solidFill>
                  <a:schemeClr val="tx1"/>
                </a:solidFill>
                <a:latin typeface="Times New Roman" panose="02020603050405020304" pitchFamily="18" charset="0"/>
              </a:defRPr>
            </a:lvl7pPr>
            <a:lvl8pPr marL="3429000" indent="-228600" defTabSz="965200" eaLnBrk="0" fontAlgn="base" hangingPunct="0">
              <a:spcBef>
                <a:spcPct val="50000"/>
              </a:spcBef>
              <a:spcAft>
                <a:spcPct val="0"/>
              </a:spcAft>
              <a:defRPr sz="1600">
                <a:solidFill>
                  <a:schemeClr val="tx1"/>
                </a:solidFill>
                <a:latin typeface="Times New Roman" panose="02020603050405020304" pitchFamily="18" charset="0"/>
              </a:defRPr>
            </a:lvl8pPr>
            <a:lvl9pPr marL="3886200" indent="-228600" defTabSz="965200" eaLnBrk="0" fontAlgn="base" hangingPunct="0">
              <a:spcBef>
                <a:spcPct val="50000"/>
              </a:spcBef>
              <a:spcAft>
                <a:spcPct val="0"/>
              </a:spcAft>
              <a:defRPr sz="1600">
                <a:solidFill>
                  <a:schemeClr val="tx1"/>
                </a:solidFill>
                <a:latin typeface="Times New Roman" panose="02020603050405020304" pitchFamily="18" charset="0"/>
              </a:defRPr>
            </a:lvl9pPr>
          </a:lstStyle>
          <a:p>
            <a:pPr algn="r">
              <a:spcBef>
                <a:spcPct val="0"/>
              </a:spcBef>
            </a:pPr>
            <a:fld id="{C18D038D-DF81-49F4-A2CD-CCCED7AB770F}" type="slidenum">
              <a:rPr lang="en-US" altLang="en-US" sz="1300"/>
              <a:pPr algn="r">
                <a:spcBef>
                  <a:spcPct val="0"/>
                </a:spcBef>
              </a:pPr>
              <a:t>33</a:t>
            </a:fld>
            <a:endParaRPr lang="en-US" altLang="en-US" sz="1300"/>
          </a:p>
        </p:txBody>
      </p:sp>
      <p:sp>
        <p:nvSpPr>
          <p:cNvPr id="58382" name="Rectangle 2"/>
          <p:cNvSpPr>
            <a:spLocks noGrp="1" noRot="1" noChangeAspect="1" noChangeArrowheads="1" noTextEdit="1"/>
          </p:cNvSpPr>
          <p:nvPr>
            <p:ph type="sldImg"/>
          </p:nvPr>
        </p:nvSpPr>
        <p:spPr>
          <a:xfrm>
            <a:off x="2212975" y="720725"/>
            <a:ext cx="3071813" cy="2303463"/>
          </a:xfrm>
          <a:ln/>
        </p:spPr>
      </p:sp>
      <p:sp>
        <p:nvSpPr>
          <p:cNvPr id="58383" name="Rectangle 3"/>
          <p:cNvSpPr>
            <a:spLocks noGrp="1" noChangeArrowheads="1"/>
          </p:cNvSpPr>
          <p:nvPr>
            <p:ph type="body" idx="1"/>
          </p:nvPr>
        </p:nvSpPr>
        <p:spPr>
          <a:xfrm>
            <a:off x="217488" y="3051175"/>
            <a:ext cx="7097712" cy="59896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91" tIns="48296" rIns="96591" bIns="48296"/>
          <a:lstStyle/>
          <a:p>
            <a:r>
              <a:rPr lang="en-US" altLang="en-US" sz="1700" smtClean="0"/>
              <a:t>I strongly believe that Quantitative Literacy has a bright future.</a:t>
            </a:r>
          </a:p>
          <a:p>
            <a:r>
              <a:rPr lang="en-US" altLang="en-US" sz="1500" smtClean="0"/>
              <a:t>We have a big job ahead of us.  We are trying to change higher education.</a:t>
            </a:r>
          </a:p>
          <a:p>
            <a:r>
              <a:rPr lang="en-US" altLang="en-US" sz="1500" smtClean="0"/>
              <a:t>We are trying to heard cats – to shape fog.</a:t>
            </a:r>
          </a:p>
          <a:p>
            <a:endParaRPr lang="en-US" altLang="en-US" sz="1500" smtClean="0"/>
          </a:p>
          <a:p>
            <a:r>
              <a:rPr lang="en-US" altLang="en-US" sz="1500" smtClean="0"/>
              <a:t>But we have the tools.  </a:t>
            </a:r>
          </a:p>
          <a:p>
            <a:r>
              <a:rPr lang="en-US" altLang="en-US" sz="1500" smtClean="0"/>
              <a:t>If we can agree on some core QL ideas and concepts,</a:t>
            </a:r>
          </a:p>
          <a:p>
            <a:r>
              <a:rPr lang="en-US" altLang="en-US" sz="1500" smtClean="0"/>
              <a:t>Ideas and concepts that</a:t>
            </a:r>
          </a:p>
          <a:p>
            <a:pPr>
              <a:buFontTx/>
              <a:buChar char="•"/>
            </a:pPr>
            <a:r>
              <a:rPr lang="en-US" altLang="en-US" sz="1500" smtClean="0"/>
              <a:t>Are common across the curriculum,</a:t>
            </a:r>
          </a:p>
          <a:p>
            <a:pPr>
              <a:buFontTx/>
              <a:buChar char="•"/>
            </a:pPr>
            <a:r>
              <a:rPr lang="en-US" altLang="en-US" sz="1500" smtClean="0"/>
              <a:t>focus on arguments in everyday life,</a:t>
            </a:r>
          </a:p>
          <a:p>
            <a:pPr>
              <a:buFontTx/>
              <a:buChar char="•"/>
            </a:pPr>
            <a:r>
              <a:rPr lang="en-US" altLang="en-US" sz="1500" smtClean="0"/>
              <a:t>relate to context,</a:t>
            </a:r>
          </a:p>
          <a:p>
            <a:pPr>
              <a:buFontTx/>
              <a:buChar char="•"/>
            </a:pPr>
            <a:r>
              <a:rPr lang="en-US" altLang="en-US" sz="1500" smtClean="0"/>
              <a:t>enhance students’ critical thinking,</a:t>
            </a:r>
          </a:p>
          <a:p>
            <a:r>
              <a:rPr lang="en-US" altLang="en-US" sz="1500" smtClean="0"/>
              <a:t>THEN Quantitative Literacy will be </a:t>
            </a:r>
          </a:p>
          <a:p>
            <a:r>
              <a:rPr lang="en-US" altLang="en-US" sz="1500" smtClean="0"/>
              <a:t>#1 click: VALUED, RESPECTED and ACCEPTED in academia.</a:t>
            </a:r>
          </a:p>
          <a:p>
            <a:endParaRPr lang="en-US" altLang="en-US" sz="1500" smtClean="0"/>
          </a:p>
          <a:p>
            <a:r>
              <a:rPr lang="en-US" altLang="en-US" sz="1500" smtClean="0"/>
              <a:t>#2 click: Working together we can make it happen.</a:t>
            </a:r>
          </a:p>
          <a:p>
            <a:endParaRPr lang="en-US" altLang="en-US" sz="1500" smtClean="0"/>
          </a:p>
          <a:p>
            <a:r>
              <a:rPr lang="en-US" altLang="en-US" sz="1500" smtClean="0"/>
              <a:t>Thank you.</a:t>
            </a:r>
          </a:p>
          <a:p>
            <a:endParaRPr lang="en-US" altLang="en-US" sz="1700" smtClean="0"/>
          </a:p>
        </p:txBody>
      </p:sp>
    </p:spTree>
    <p:extLst>
      <p:ext uri="{BB962C8B-B14F-4D97-AF65-F5344CB8AC3E}">
        <p14:creationId xmlns:p14="http://schemas.microsoft.com/office/powerpoint/2010/main" val="41288855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2"/>
          <p:cNvSpPr>
            <a:spLocks noGrp="1" noChangeArrowheads="1"/>
          </p:cNvSpPr>
          <p:nvPr>
            <p:ph type="hdr" sz="quarter"/>
          </p:nvPr>
        </p:nvSpPr>
        <p:spPr>
          <a:ln/>
        </p:spPr>
        <p:txBody>
          <a:bodyPr/>
          <a:lstStyle/>
          <a:p>
            <a:r>
              <a:rPr lang="en-US" altLang="en-US"/>
              <a:t>Statistical Literacy for ManagersStatLit for Managers</a:t>
            </a:r>
          </a:p>
        </p:txBody>
      </p:sp>
      <p:sp>
        <p:nvSpPr>
          <p:cNvPr id="21" name="Rectangle 3"/>
          <p:cNvSpPr>
            <a:spLocks noGrp="1" noChangeArrowheads="1"/>
          </p:cNvSpPr>
          <p:nvPr>
            <p:ph type="dt" idx="1"/>
          </p:nvPr>
        </p:nvSpPr>
        <p:spPr>
          <a:ln/>
        </p:spPr>
        <p:txBody>
          <a:bodyPr/>
          <a:lstStyle/>
          <a:p>
            <a:r>
              <a:rPr lang="en-US" altLang="en-US"/>
              <a:t>1 March 20132013</a:t>
            </a:r>
          </a:p>
        </p:txBody>
      </p:sp>
      <p:sp>
        <p:nvSpPr>
          <p:cNvPr id="22" name="Rectangle 6"/>
          <p:cNvSpPr>
            <a:spLocks noGrp="1" noChangeArrowheads="1"/>
          </p:cNvSpPr>
          <p:nvPr>
            <p:ph type="ftr" sz="quarter" idx="4"/>
          </p:nvPr>
        </p:nvSpPr>
        <p:spPr>
          <a:ln/>
        </p:spPr>
        <p:txBody>
          <a:bodyPr/>
          <a:lstStyle/>
          <a:p>
            <a:r>
              <a:rPr lang="en-US" altLang="en-US"/>
              <a:t>www.StatLit.org/pdf/2013-Schield-MBAA-6up.pdf2013Schield-MBAA</a:t>
            </a:r>
          </a:p>
        </p:txBody>
      </p:sp>
      <p:sp>
        <p:nvSpPr>
          <p:cNvPr id="23" name="Rectangle 7"/>
          <p:cNvSpPr>
            <a:spLocks noGrp="1" noChangeArrowheads="1"/>
          </p:cNvSpPr>
          <p:nvPr>
            <p:ph type="sldNum" sz="quarter" idx="5"/>
          </p:nvPr>
        </p:nvSpPr>
        <p:spPr>
          <a:ln/>
        </p:spPr>
        <p:txBody>
          <a:bodyPr/>
          <a:lstStyle/>
          <a:p>
            <a:fld id="{2FAF24ED-FA7B-471D-87B0-902EC9C5D727}" type="slidenum">
              <a:rPr lang="en-US" altLang="en-US"/>
              <a:pPr/>
              <a:t>34</a:t>
            </a:fld>
            <a:endParaRPr lang="en-US" altLang="en-US"/>
          </a:p>
        </p:txBody>
      </p:sp>
      <p:sp>
        <p:nvSpPr>
          <p:cNvPr id="60418" name="Rectangle 2"/>
          <p:cNvSpPr txBox="1">
            <a:spLocks noGrp="1" noChangeArrowheads="1"/>
          </p:cNvSpPr>
          <p:nvPr/>
        </p:nvSpPr>
        <p:spPr bwMode="auto">
          <a:xfrm>
            <a:off x="3" y="6"/>
            <a:ext cx="3076672" cy="511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516" tIns="49757" rIns="99516" bIns="49757"/>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300"/>
              <a:t>Teaching Teachers Statistical Literacy OnlineTeaching Teachers Statistical Literacy OnlineStatistical Literacy Using Odysseys2Sense2008 StatLit Skills Survey</a:t>
            </a:r>
          </a:p>
        </p:txBody>
      </p:sp>
      <p:sp>
        <p:nvSpPr>
          <p:cNvPr id="60419" name="Rectangle 3"/>
          <p:cNvSpPr txBox="1">
            <a:spLocks noGrp="1" noChangeArrowheads="1"/>
          </p:cNvSpPr>
          <p:nvPr/>
        </p:nvSpPr>
        <p:spPr bwMode="auto">
          <a:xfrm>
            <a:off x="4022633" y="6"/>
            <a:ext cx="3076671" cy="511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516" tIns="49757" rIns="99516" bIns="49757"/>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r>
              <a:rPr lang="en-US" altLang="en-US" sz="1300"/>
              <a:t>15 October 201115 October 2011Jan 7, 2011Fall 2008</a:t>
            </a:r>
          </a:p>
        </p:txBody>
      </p:sp>
      <p:sp>
        <p:nvSpPr>
          <p:cNvPr id="60420" name="Rectangle 6"/>
          <p:cNvSpPr txBox="1">
            <a:spLocks noGrp="1" noChangeArrowheads="1"/>
          </p:cNvSpPr>
          <p:nvPr/>
        </p:nvSpPr>
        <p:spPr bwMode="auto">
          <a:xfrm>
            <a:off x="3" y="9723565"/>
            <a:ext cx="3076672" cy="511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516" tIns="49757" rIns="99516" bIns="49757"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300"/>
              <a:t>2011SchieldNNN6up.pdf2011SchieldNNN6up.pdf2011SchieldMAA6up.pdf2008SchieldSkillsSurvey6up.pdf</a:t>
            </a:r>
          </a:p>
        </p:txBody>
      </p:sp>
      <p:sp>
        <p:nvSpPr>
          <p:cNvPr id="60421" name="Rectangle 7"/>
          <p:cNvSpPr txBox="1">
            <a:spLocks noGrp="1" noChangeArrowheads="1"/>
          </p:cNvSpPr>
          <p:nvPr/>
        </p:nvSpPr>
        <p:spPr bwMode="auto">
          <a:xfrm>
            <a:off x="4022633" y="9723565"/>
            <a:ext cx="3076671" cy="511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516" tIns="49757" rIns="99516" bIns="49757"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fld id="{64C3D3C8-5DBC-429C-B249-A675DB6DD9FF}" type="slidenum">
              <a:rPr lang="en-US" altLang="en-US" sz="1300"/>
              <a:pPr algn="r">
                <a:lnSpc>
                  <a:spcPct val="100000"/>
                </a:lnSpc>
                <a:spcBef>
                  <a:spcPct val="0"/>
                </a:spcBef>
              </a:pPr>
              <a:t>34</a:t>
            </a:fld>
            <a:endParaRPr lang="en-US" altLang="en-US" sz="1300"/>
          </a:p>
        </p:txBody>
      </p:sp>
      <p:sp>
        <p:nvSpPr>
          <p:cNvPr id="60422" name="Rectangle 2"/>
          <p:cNvSpPr txBox="1">
            <a:spLocks noGrp="1" noChangeArrowheads="1"/>
          </p:cNvSpPr>
          <p:nvPr/>
        </p:nvSpPr>
        <p:spPr bwMode="auto">
          <a:xfrm>
            <a:off x="3" y="6"/>
            <a:ext cx="3076672" cy="511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507" tIns="49753" rIns="99507" bIns="49753"/>
          <a:lstStyle>
            <a:lvl1pPr defTabSz="965200">
              <a:defRPr sz="2000">
                <a:solidFill>
                  <a:schemeClr val="tx1"/>
                </a:solidFill>
                <a:latin typeface="Times New Roman" panose="02020603050405020304" pitchFamily="18" charset="0"/>
              </a:defRPr>
            </a:lvl1pPr>
            <a:lvl2pPr marL="742950" indent="-285750" defTabSz="965200">
              <a:defRPr sz="2000">
                <a:solidFill>
                  <a:schemeClr val="tx1"/>
                </a:solidFill>
                <a:latin typeface="Times New Roman" panose="02020603050405020304" pitchFamily="18" charset="0"/>
              </a:defRPr>
            </a:lvl2pPr>
            <a:lvl3pPr marL="1143000" indent="-228600" defTabSz="965200">
              <a:defRPr sz="2000">
                <a:solidFill>
                  <a:schemeClr val="tx1"/>
                </a:solidFill>
                <a:latin typeface="Times New Roman" panose="02020603050405020304" pitchFamily="18" charset="0"/>
              </a:defRPr>
            </a:lvl3pPr>
            <a:lvl4pPr marL="1600200" indent="-228600" defTabSz="965200">
              <a:defRPr sz="2000">
                <a:solidFill>
                  <a:schemeClr val="tx1"/>
                </a:solidFill>
                <a:latin typeface="Times New Roman" panose="02020603050405020304" pitchFamily="18" charset="0"/>
              </a:defRPr>
            </a:lvl4pPr>
            <a:lvl5pPr marL="2057400" indent="-228600" defTabSz="965200">
              <a:defRPr sz="2000">
                <a:solidFill>
                  <a:schemeClr val="tx1"/>
                </a:solidFill>
                <a:latin typeface="Times New Roman" panose="02020603050405020304" pitchFamily="18" charset="0"/>
              </a:defRPr>
            </a:lvl5pPr>
            <a:lvl6pPr marL="2514600" indent="-228600" defTabSz="9652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52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52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52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spcBef>
                <a:spcPct val="0"/>
              </a:spcBef>
            </a:pPr>
            <a:r>
              <a:rPr lang="en-US" altLang="en-US" sz="1300"/>
              <a:t>Statistical Literacy at AugsburgSocial Construction of Rankings</a:t>
            </a:r>
          </a:p>
        </p:txBody>
      </p:sp>
      <p:sp>
        <p:nvSpPr>
          <p:cNvPr id="60423" name="Rectangle 3"/>
          <p:cNvSpPr txBox="1">
            <a:spLocks noGrp="1" noChangeArrowheads="1"/>
          </p:cNvSpPr>
          <p:nvPr/>
        </p:nvSpPr>
        <p:spPr bwMode="auto">
          <a:xfrm>
            <a:off x="4022633" y="6"/>
            <a:ext cx="3076671" cy="511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507" tIns="49753" rIns="99507" bIns="49753"/>
          <a:lstStyle>
            <a:lvl1pPr defTabSz="965200">
              <a:defRPr sz="2000">
                <a:solidFill>
                  <a:schemeClr val="tx1"/>
                </a:solidFill>
                <a:latin typeface="Times New Roman" panose="02020603050405020304" pitchFamily="18" charset="0"/>
              </a:defRPr>
            </a:lvl1pPr>
            <a:lvl2pPr marL="742950" indent="-285750" defTabSz="965200">
              <a:defRPr sz="2000">
                <a:solidFill>
                  <a:schemeClr val="tx1"/>
                </a:solidFill>
                <a:latin typeface="Times New Roman" panose="02020603050405020304" pitchFamily="18" charset="0"/>
              </a:defRPr>
            </a:lvl2pPr>
            <a:lvl3pPr marL="1143000" indent="-228600" defTabSz="965200">
              <a:defRPr sz="2000">
                <a:solidFill>
                  <a:schemeClr val="tx1"/>
                </a:solidFill>
                <a:latin typeface="Times New Roman" panose="02020603050405020304" pitchFamily="18" charset="0"/>
              </a:defRPr>
            </a:lvl3pPr>
            <a:lvl4pPr marL="1600200" indent="-228600" defTabSz="965200">
              <a:defRPr sz="2000">
                <a:solidFill>
                  <a:schemeClr val="tx1"/>
                </a:solidFill>
                <a:latin typeface="Times New Roman" panose="02020603050405020304" pitchFamily="18" charset="0"/>
              </a:defRPr>
            </a:lvl4pPr>
            <a:lvl5pPr marL="2057400" indent="-228600" defTabSz="965200">
              <a:defRPr sz="2000">
                <a:solidFill>
                  <a:schemeClr val="tx1"/>
                </a:solidFill>
                <a:latin typeface="Times New Roman" panose="02020603050405020304" pitchFamily="18" charset="0"/>
              </a:defRPr>
            </a:lvl5pPr>
            <a:lvl6pPr marL="2514600" indent="-228600" defTabSz="9652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52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52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52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spcBef>
                <a:spcPct val="0"/>
              </a:spcBef>
            </a:pPr>
            <a:r>
              <a:rPr lang="en-US" altLang="en-US" sz="1300"/>
              <a:t>9 Oct 20108/4/2010</a:t>
            </a:r>
          </a:p>
        </p:txBody>
      </p:sp>
      <p:sp>
        <p:nvSpPr>
          <p:cNvPr id="60424" name="Rectangle 6"/>
          <p:cNvSpPr txBox="1">
            <a:spLocks noGrp="1" noChangeArrowheads="1"/>
          </p:cNvSpPr>
          <p:nvPr/>
        </p:nvSpPr>
        <p:spPr bwMode="auto">
          <a:xfrm>
            <a:off x="3" y="9723565"/>
            <a:ext cx="3076672" cy="511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507" tIns="49753" rIns="99507" bIns="49753" anchor="b"/>
          <a:lstStyle>
            <a:lvl1pPr defTabSz="965200">
              <a:defRPr sz="2000">
                <a:solidFill>
                  <a:schemeClr val="tx1"/>
                </a:solidFill>
                <a:latin typeface="Times New Roman" panose="02020603050405020304" pitchFamily="18" charset="0"/>
              </a:defRPr>
            </a:lvl1pPr>
            <a:lvl2pPr marL="742950" indent="-285750" defTabSz="965200">
              <a:defRPr sz="2000">
                <a:solidFill>
                  <a:schemeClr val="tx1"/>
                </a:solidFill>
                <a:latin typeface="Times New Roman" panose="02020603050405020304" pitchFamily="18" charset="0"/>
              </a:defRPr>
            </a:lvl2pPr>
            <a:lvl3pPr marL="1143000" indent="-228600" defTabSz="965200">
              <a:defRPr sz="2000">
                <a:solidFill>
                  <a:schemeClr val="tx1"/>
                </a:solidFill>
                <a:latin typeface="Times New Roman" panose="02020603050405020304" pitchFamily="18" charset="0"/>
              </a:defRPr>
            </a:lvl3pPr>
            <a:lvl4pPr marL="1600200" indent="-228600" defTabSz="965200">
              <a:defRPr sz="2000">
                <a:solidFill>
                  <a:schemeClr val="tx1"/>
                </a:solidFill>
                <a:latin typeface="Times New Roman" panose="02020603050405020304" pitchFamily="18" charset="0"/>
              </a:defRPr>
            </a:lvl4pPr>
            <a:lvl5pPr marL="2057400" indent="-228600" defTabSz="965200">
              <a:defRPr sz="2000">
                <a:solidFill>
                  <a:schemeClr val="tx1"/>
                </a:solidFill>
                <a:latin typeface="Times New Roman" panose="02020603050405020304" pitchFamily="18" charset="0"/>
              </a:defRPr>
            </a:lvl5pPr>
            <a:lvl6pPr marL="2514600" indent="-228600" defTabSz="9652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52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52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52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spcBef>
                <a:spcPct val="0"/>
              </a:spcBef>
            </a:pPr>
            <a:r>
              <a:rPr lang="en-US" altLang="en-US" sz="1300"/>
              <a:t>www.StatLit.org/pdf/2010SchieldAugsburg6up.pdfwww.StatLit.org/pdf/2010SchieldASA6up.pdf</a:t>
            </a:r>
          </a:p>
        </p:txBody>
      </p:sp>
      <p:sp>
        <p:nvSpPr>
          <p:cNvPr id="60425" name="Rectangle 7"/>
          <p:cNvSpPr txBox="1">
            <a:spLocks noGrp="1" noChangeArrowheads="1"/>
          </p:cNvSpPr>
          <p:nvPr/>
        </p:nvSpPr>
        <p:spPr bwMode="auto">
          <a:xfrm>
            <a:off x="4022633" y="9723565"/>
            <a:ext cx="3076671" cy="511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507" tIns="49753" rIns="99507" bIns="49753" anchor="b"/>
          <a:lstStyle>
            <a:lvl1pPr defTabSz="965200">
              <a:defRPr sz="2000">
                <a:solidFill>
                  <a:schemeClr val="tx1"/>
                </a:solidFill>
                <a:latin typeface="Times New Roman" panose="02020603050405020304" pitchFamily="18" charset="0"/>
              </a:defRPr>
            </a:lvl1pPr>
            <a:lvl2pPr marL="742950" indent="-285750" defTabSz="965200">
              <a:defRPr sz="2000">
                <a:solidFill>
                  <a:schemeClr val="tx1"/>
                </a:solidFill>
                <a:latin typeface="Times New Roman" panose="02020603050405020304" pitchFamily="18" charset="0"/>
              </a:defRPr>
            </a:lvl2pPr>
            <a:lvl3pPr marL="1143000" indent="-228600" defTabSz="965200">
              <a:defRPr sz="2000">
                <a:solidFill>
                  <a:schemeClr val="tx1"/>
                </a:solidFill>
                <a:latin typeface="Times New Roman" panose="02020603050405020304" pitchFamily="18" charset="0"/>
              </a:defRPr>
            </a:lvl3pPr>
            <a:lvl4pPr marL="1600200" indent="-228600" defTabSz="965200">
              <a:defRPr sz="2000">
                <a:solidFill>
                  <a:schemeClr val="tx1"/>
                </a:solidFill>
                <a:latin typeface="Times New Roman" panose="02020603050405020304" pitchFamily="18" charset="0"/>
              </a:defRPr>
            </a:lvl4pPr>
            <a:lvl5pPr marL="2057400" indent="-228600" defTabSz="965200">
              <a:defRPr sz="2000">
                <a:solidFill>
                  <a:schemeClr val="tx1"/>
                </a:solidFill>
                <a:latin typeface="Times New Roman" panose="02020603050405020304" pitchFamily="18" charset="0"/>
              </a:defRPr>
            </a:lvl5pPr>
            <a:lvl6pPr marL="2514600" indent="-228600" defTabSz="9652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52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52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52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spcBef>
                <a:spcPct val="0"/>
              </a:spcBef>
            </a:pPr>
            <a:fld id="{72623405-46D5-4BAE-BD86-EDEF4E8798EC}" type="slidenum">
              <a:rPr lang="en-US" altLang="en-US" sz="1300"/>
              <a:pPr algn="r">
                <a:spcBef>
                  <a:spcPct val="0"/>
                </a:spcBef>
              </a:pPr>
              <a:t>34</a:t>
            </a:fld>
            <a:endParaRPr lang="en-US" altLang="en-US" sz="1300"/>
          </a:p>
        </p:txBody>
      </p:sp>
      <p:sp>
        <p:nvSpPr>
          <p:cNvPr id="60426" name="Rectangle 2"/>
          <p:cNvSpPr txBox="1">
            <a:spLocks noGrp="1" noChangeArrowheads="1"/>
          </p:cNvSpPr>
          <p:nvPr/>
        </p:nvSpPr>
        <p:spPr bwMode="auto">
          <a:xfrm>
            <a:off x="3" y="6"/>
            <a:ext cx="3076672" cy="511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494" tIns="49749" rIns="99494" bIns="49749"/>
          <a:lstStyle>
            <a:lvl1pPr defTabSz="965200">
              <a:defRPr sz="2000">
                <a:solidFill>
                  <a:schemeClr val="tx1"/>
                </a:solidFill>
                <a:latin typeface="Times New Roman" panose="02020603050405020304" pitchFamily="18" charset="0"/>
              </a:defRPr>
            </a:lvl1pPr>
            <a:lvl2pPr marL="742950" indent="-285750" defTabSz="965200">
              <a:defRPr sz="2000">
                <a:solidFill>
                  <a:schemeClr val="tx1"/>
                </a:solidFill>
                <a:latin typeface="Times New Roman" panose="02020603050405020304" pitchFamily="18" charset="0"/>
              </a:defRPr>
            </a:lvl2pPr>
            <a:lvl3pPr marL="1143000" indent="-228600" defTabSz="965200">
              <a:defRPr sz="2000">
                <a:solidFill>
                  <a:schemeClr val="tx1"/>
                </a:solidFill>
                <a:latin typeface="Times New Roman" panose="02020603050405020304" pitchFamily="18" charset="0"/>
              </a:defRPr>
            </a:lvl3pPr>
            <a:lvl4pPr marL="1600200" indent="-228600" defTabSz="965200">
              <a:defRPr sz="2000">
                <a:solidFill>
                  <a:schemeClr val="tx1"/>
                </a:solidFill>
                <a:latin typeface="Times New Roman" panose="02020603050405020304" pitchFamily="18" charset="0"/>
              </a:defRPr>
            </a:lvl4pPr>
            <a:lvl5pPr marL="2057400" indent="-228600" defTabSz="965200">
              <a:defRPr sz="2000">
                <a:solidFill>
                  <a:schemeClr val="tx1"/>
                </a:solidFill>
                <a:latin typeface="Times New Roman" panose="02020603050405020304" pitchFamily="18" charset="0"/>
              </a:defRPr>
            </a:lvl5pPr>
            <a:lvl6pPr marL="2514600" indent="-228600" defTabSz="9652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52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52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52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r>
              <a:rPr lang="en-US" altLang="en-US" sz="1300"/>
              <a:t>Social Construction of Rankings</a:t>
            </a:r>
          </a:p>
        </p:txBody>
      </p:sp>
      <p:sp>
        <p:nvSpPr>
          <p:cNvPr id="60427" name="Rectangle 3"/>
          <p:cNvSpPr txBox="1">
            <a:spLocks noGrp="1" noChangeArrowheads="1"/>
          </p:cNvSpPr>
          <p:nvPr/>
        </p:nvSpPr>
        <p:spPr bwMode="auto">
          <a:xfrm>
            <a:off x="4022633" y="6"/>
            <a:ext cx="3076671" cy="511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494" tIns="49749" rIns="99494" bIns="49749"/>
          <a:lstStyle>
            <a:lvl1pPr defTabSz="965200">
              <a:defRPr sz="2000">
                <a:solidFill>
                  <a:schemeClr val="tx1"/>
                </a:solidFill>
                <a:latin typeface="Times New Roman" panose="02020603050405020304" pitchFamily="18" charset="0"/>
              </a:defRPr>
            </a:lvl1pPr>
            <a:lvl2pPr marL="742950" indent="-285750" defTabSz="965200">
              <a:defRPr sz="2000">
                <a:solidFill>
                  <a:schemeClr val="tx1"/>
                </a:solidFill>
                <a:latin typeface="Times New Roman" panose="02020603050405020304" pitchFamily="18" charset="0"/>
              </a:defRPr>
            </a:lvl2pPr>
            <a:lvl3pPr marL="1143000" indent="-228600" defTabSz="965200">
              <a:defRPr sz="2000">
                <a:solidFill>
                  <a:schemeClr val="tx1"/>
                </a:solidFill>
                <a:latin typeface="Times New Roman" panose="02020603050405020304" pitchFamily="18" charset="0"/>
              </a:defRPr>
            </a:lvl3pPr>
            <a:lvl4pPr marL="1600200" indent="-228600" defTabSz="965200">
              <a:defRPr sz="2000">
                <a:solidFill>
                  <a:schemeClr val="tx1"/>
                </a:solidFill>
                <a:latin typeface="Times New Roman" panose="02020603050405020304" pitchFamily="18" charset="0"/>
              </a:defRPr>
            </a:lvl4pPr>
            <a:lvl5pPr marL="2057400" indent="-228600" defTabSz="965200">
              <a:defRPr sz="2000">
                <a:solidFill>
                  <a:schemeClr val="tx1"/>
                </a:solidFill>
                <a:latin typeface="Times New Roman" panose="02020603050405020304" pitchFamily="18" charset="0"/>
              </a:defRPr>
            </a:lvl5pPr>
            <a:lvl6pPr marL="2514600" indent="-228600" defTabSz="9652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52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52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52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r>
              <a:rPr lang="en-US" altLang="en-US" sz="1300"/>
              <a:t>8/4/2010</a:t>
            </a:r>
          </a:p>
        </p:txBody>
      </p:sp>
      <p:sp>
        <p:nvSpPr>
          <p:cNvPr id="60428" name="Rectangle 6"/>
          <p:cNvSpPr txBox="1">
            <a:spLocks noGrp="1" noChangeArrowheads="1"/>
          </p:cNvSpPr>
          <p:nvPr/>
        </p:nvSpPr>
        <p:spPr bwMode="auto">
          <a:xfrm>
            <a:off x="0" y="9723565"/>
            <a:ext cx="3927109" cy="511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494" tIns="49749" rIns="99494" bIns="49749" anchor="b"/>
          <a:lstStyle>
            <a:lvl1pPr defTabSz="965200">
              <a:defRPr sz="2000">
                <a:solidFill>
                  <a:schemeClr val="tx1"/>
                </a:solidFill>
                <a:latin typeface="Times New Roman" panose="02020603050405020304" pitchFamily="18" charset="0"/>
              </a:defRPr>
            </a:lvl1pPr>
            <a:lvl2pPr marL="742950" indent="-285750" defTabSz="965200">
              <a:defRPr sz="2000">
                <a:solidFill>
                  <a:schemeClr val="tx1"/>
                </a:solidFill>
                <a:latin typeface="Times New Roman" panose="02020603050405020304" pitchFamily="18" charset="0"/>
              </a:defRPr>
            </a:lvl2pPr>
            <a:lvl3pPr marL="1143000" indent="-228600" defTabSz="965200">
              <a:defRPr sz="2000">
                <a:solidFill>
                  <a:schemeClr val="tx1"/>
                </a:solidFill>
                <a:latin typeface="Times New Roman" panose="02020603050405020304" pitchFamily="18" charset="0"/>
              </a:defRPr>
            </a:lvl3pPr>
            <a:lvl4pPr marL="1600200" indent="-228600" defTabSz="965200">
              <a:defRPr sz="2000">
                <a:solidFill>
                  <a:schemeClr val="tx1"/>
                </a:solidFill>
                <a:latin typeface="Times New Roman" panose="02020603050405020304" pitchFamily="18" charset="0"/>
              </a:defRPr>
            </a:lvl4pPr>
            <a:lvl5pPr marL="2057400" indent="-228600" defTabSz="965200">
              <a:defRPr sz="2000">
                <a:solidFill>
                  <a:schemeClr val="tx1"/>
                </a:solidFill>
                <a:latin typeface="Times New Roman" panose="02020603050405020304" pitchFamily="18" charset="0"/>
              </a:defRPr>
            </a:lvl5pPr>
            <a:lvl6pPr marL="2514600" indent="-228600" defTabSz="9652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52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52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52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r>
              <a:rPr lang="en-US" altLang="en-US" sz="1300"/>
              <a:t>www.StatLit.org/pdf/2010SchieldASA6up.pdf</a:t>
            </a:r>
          </a:p>
        </p:txBody>
      </p:sp>
      <p:sp>
        <p:nvSpPr>
          <p:cNvPr id="60429" name="Rectangle 7"/>
          <p:cNvSpPr txBox="1">
            <a:spLocks noGrp="1" noChangeArrowheads="1"/>
          </p:cNvSpPr>
          <p:nvPr/>
        </p:nvSpPr>
        <p:spPr bwMode="auto">
          <a:xfrm>
            <a:off x="4022633" y="9723565"/>
            <a:ext cx="3076671" cy="511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494" tIns="49749" rIns="99494" bIns="49749" anchor="b"/>
          <a:lstStyle>
            <a:lvl1pPr defTabSz="965200">
              <a:defRPr sz="2000">
                <a:solidFill>
                  <a:schemeClr val="tx1"/>
                </a:solidFill>
                <a:latin typeface="Times New Roman" panose="02020603050405020304" pitchFamily="18" charset="0"/>
              </a:defRPr>
            </a:lvl1pPr>
            <a:lvl2pPr marL="742950" indent="-285750" defTabSz="965200">
              <a:defRPr sz="2000">
                <a:solidFill>
                  <a:schemeClr val="tx1"/>
                </a:solidFill>
                <a:latin typeface="Times New Roman" panose="02020603050405020304" pitchFamily="18" charset="0"/>
              </a:defRPr>
            </a:lvl2pPr>
            <a:lvl3pPr marL="1143000" indent="-228600" defTabSz="965200">
              <a:defRPr sz="2000">
                <a:solidFill>
                  <a:schemeClr val="tx1"/>
                </a:solidFill>
                <a:latin typeface="Times New Roman" panose="02020603050405020304" pitchFamily="18" charset="0"/>
              </a:defRPr>
            </a:lvl3pPr>
            <a:lvl4pPr marL="1600200" indent="-228600" defTabSz="965200">
              <a:defRPr sz="2000">
                <a:solidFill>
                  <a:schemeClr val="tx1"/>
                </a:solidFill>
                <a:latin typeface="Times New Roman" panose="02020603050405020304" pitchFamily="18" charset="0"/>
              </a:defRPr>
            </a:lvl4pPr>
            <a:lvl5pPr marL="2057400" indent="-228600" defTabSz="965200">
              <a:defRPr sz="2000">
                <a:solidFill>
                  <a:schemeClr val="tx1"/>
                </a:solidFill>
                <a:latin typeface="Times New Roman" panose="02020603050405020304" pitchFamily="18" charset="0"/>
              </a:defRPr>
            </a:lvl5pPr>
            <a:lvl6pPr marL="2514600" indent="-228600" defTabSz="9652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52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52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52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fld id="{5429BE8B-734A-4408-930C-98A9F493B431}" type="slidenum">
              <a:rPr lang="en-US" altLang="en-US" sz="1300"/>
              <a:pPr algn="r"/>
              <a:t>34</a:t>
            </a:fld>
            <a:endParaRPr lang="en-US" altLang="en-US" sz="1300"/>
          </a:p>
        </p:txBody>
      </p:sp>
      <p:sp>
        <p:nvSpPr>
          <p:cNvPr id="60430" name="Rectangle 2"/>
          <p:cNvSpPr txBox="1">
            <a:spLocks noGrp="1" noChangeArrowheads="1"/>
          </p:cNvSpPr>
          <p:nvPr/>
        </p:nvSpPr>
        <p:spPr bwMode="auto">
          <a:xfrm>
            <a:off x="3" y="6"/>
            <a:ext cx="3076672" cy="511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494" tIns="49749" rIns="99494" bIns="49749"/>
          <a:lstStyle>
            <a:lvl1pPr defTabSz="965200">
              <a:defRPr sz="2000">
                <a:solidFill>
                  <a:schemeClr val="tx1"/>
                </a:solidFill>
                <a:latin typeface="Times New Roman" panose="02020603050405020304" pitchFamily="18" charset="0"/>
              </a:defRPr>
            </a:lvl1pPr>
            <a:lvl2pPr marL="742950" indent="-285750" defTabSz="965200">
              <a:defRPr sz="2000">
                <a:solidFill>
                  <a:schemeClr val="tx1"/>
                </a:solidFill>
                <a:latin typeface="Times New Roman" panose="02020603050405020304" pitchFamily="18" charset="0"/>
              </a:defRPr>
            </a:lvl2pPr>
            <a:lvl3pPr marL="1143000" indent="-228600" defTabSz="965200">
              <a:defRPr sz="2000">
                <a:solidFill>
                  <a:schemeClr val="tx1"/>
                </a:solidFill>
                <a:latin typeface="Times New Roman" panose="02020603050405020304" pitchFamily="18" charset="0"/>
              </a:defRPr>
            </a:lvl3pPr>
            <a:lvl4pPr marL="1600200" indent="-228600" defTabSz="965200">
              <a:defRPr sz="2000">
                <a:solidFill>
                  <a:schemeClr val="tx1"/>
                </a:solidFill>
                <a:latin typeface="Times New Roman" panose="02020603050405020304" pitchFamily="18" charset="0"/>
              </a:defRPr>
            </a:lvl4pPr>
            <a:lvl5pPr marL="2057400" indent="-228600" defTabSz="965200">
              <a:defRPr sz="2000">
                <a:solidFill>
                  <a:schemeClr val="tx1"/>
                </a:solidFill>
                <a:latin typeface="Times New Roman" panose="02020603050405020304" pitchFamily="18" charset="0"/>
              </a:defRPr>
            </a:lvl5pPr>
            <a:lvl6pPr marL="2514600" indent="-228600" defTabSz="9652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52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52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52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r>
              <a:rPr lang="en-US" altLang="en-US" sz="1300"/>
              <a:t>2008 StatLit Skills Survey</a:t>
            </a:r>
          </a:p>
        </p:txBody>
      </p:sp>
      <p:sp>
        <p:nvSpPr>
          <p:cNvPr id="60431" name="Rectangle 3"/>
          <p:cNvSpPr txBox="1">
            <a:spLocks noGrp="1" noChangeArrowheads="1"/>
          </p:cNvSpPr>
          <p:nvPr/>
        </p:nvSpPr>
        <p:spPr bwMode="auto">
          <a:xfrm>
            <a:off x="4022633" y="6"/>
            <a:ext cx="3076671" cy="511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494" tIns="49749" rIns="99494" bIns="49749"/>
          <a:lstStyle>
            <a:lvl1pPr defTabSz="965200">
              <a:defRPr sz="2000">
                <a:solidFill>
                  <a:schemeClr val="tx1"/>
                </a:solidFill>
                <a:latin typeface="Times New Roman" panose="02020603050405020304" pitchFamily="18" charset="0"/>
              </a:defRPr>
            </a:lvl1pPr>
            <a:lvl2pPr marL="742950" indent="-285750" defTabSz="965200">
              <a:defRPr sz="2000">
                <a:solidFill>
                  <a:schemeClr val="tx1"/>
                </a:solidFill>
                <a:latin typeface="Times New Roman" panose="02020603050405020304" pitchFamily="18" charset="0"/>
              </a:defRPr>
            </a:lvl2pPr>
            <a:lvl3pPr marL="1143000" indent="-228600" defTabSz="965200">
              <a:defRPr sz="2000">
                <a:solidFill>
                  <a:schemeClr val="tx1"/>
                </a:solidFill>
                <a:latin typeface="Times New Roman" panose="02020603050405020304" pitchFamily="18" charset="0"/>
              </a:defRPr>
            </a:lvl3pPr>
            <a:lvl4pPr marL="1600200" indent="-228600" defTabSz="965200">
              <a:defRPr sz="2000">
                <a:solidFill>
                  <a:schemeClr val="tx1"/>
                </a:solidFill>
                <a:latin typeface="Times New Roman" panose="02020603050405020304" pitchFamily="18" charset="0"/>
              </a:defRPr>
            </a:lvl4pPr>
            <a:lvl5pPr marL="2057400" indent="-228600" defTabSz="965200">
              <a:defRPr sz="2000">
                <a:solidFill>
                  <a:schemeClr val="tx1"/>
                </a:solidFill>
                <a:latin typeface="Times New Roman" panose="02020603050405020304" pitchFamily="18" charset="0"/>
              </a:defRPr>
            </a:lvl5pPr>
            <a:lvl6pPr marL="2514600" indent="-228600" defTabSz="9652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52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52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52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r>
              <a:rPr lang="en-US" altLang="en-US" sz="1300"/>
              <a:t>Fall 2008</a:t>
            </a:r>
          </a:p>
        </p:txBody>
      </p:sp>
      <p:sp>
        <p:nvSpPr>
          <p:cNvPr id="60432" name="Rectangle 6"/>
          <p:cNvSpPr txBox="1">
            <a:spLocks noGrp="1" noChangeArrowheads="1"/>
          </p:cNvSpPr>
          <p:nvPr/>
        </p:nvSpPr>
        <p:spPr bwMode="auto">
          <a:xfrm>
            <a:off x="3" y="9723565"/>
            <a:ext cx="3076672" cy="511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494" tIns="49749" rIns="99494" bIns="49749" anchor="b"/>
          <a:lstStyle>
            <a:lvl1pPr defTabSz="965200">
              <a:defRPr sz="2000">
                <a:solidFill>
                  <a:schemeClr val="tx1"/>
                </a:solidFill>
                <a:latin typeface="Times New Roman" panose="02020603050405020304" pitchFamily="18" charset="0"/>
              </a:defRPr>
            </a:lvl1pPr>
            <a:lvl2pPr marL="742950" indent="-285750" defTabSz="965200">
              <a:defRPr sz="2000">
                <a:solidFill>
                  <a:schemeClr val="tx1"/>
                </a:solidFill>
                <a:latin typeface="Times New Roman" panose="02020603050405020304" pitchFamily="18" charset="0"/>
              </a:defRPr>
            </a:lvl2pPr>
            <a:lvl3pPr marL="1143000" indent="-228600" defTabSz="965200">
              <a:defRPr sz="2000">
                <a:solidFill>
                  <a:schemeClr val="tx1"/>
                </a:solidFill>
                <a:latin typeface="Times New Roman" panose="02020603050405020304" pitchFamily="18" charset="0"/>
              </a:defRPr>
            </a:lvl3pPr>
            <a:lvl4pPr marL="1600200" indent="-228600" defTabSz="965200">
              <a:defRPr sz="2000">
                <a:solidFill>
                  <a:schemeClr val="tx1"/>
                </a:solidFill>
                <a:latin typeface="Times New Roman" panose="02020603050405020304" pitchFamily="18" charset="0"/>
              </a:defRPr>
            </a:lvl4pPr>
            <a:lvl5pPr marL="2057400" indent="-228600" defTabSz="965200">
              <a:defRPr sz="2000">
                <a:solidFill>
                  <a:schemeClr val="tx1"/>
                </a:solidFill>
                <a:latin typeface="Times New Roman" panose="02020603050405020304" pitchFamily="18" charset="0"/>
              </a:defRPr>
            </a:lvl5pPr>
            <a:lvl6pPr marL="2514600" indent="-228600" defTabSz="9652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52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52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52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r>
              <a:rPr lang="en-US" altLang="en-US" sz="1300"/>
              <a:t>2008SchieldSkillsSurvey6up.pdf</a:t>
            </a:r>
          </a:p>
        </p:txBody>
      </p:sp>
      <p:sp>
        <p:nvSpPr>
          <p:cNvPr id="60433" name="Rectangle 7"/>
          <p:cNvSpPr txBox="1">
            <a:spLocks noGrp="1" noChangeArrowheads="1"/>
          </p:cNvSpPr>
          <p:nvPr/>
        </p:nvSpPr>
        <p:spPr bwMode="auto">
          <a:xfrm>
            <a:off x="4022633" y="9723565"/>
            <a:ext cx="3076671" cy="511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494" tIns="49749" rIns="99494" bIns="49749" anchor="b"/>
          <a:lstStyle>
            <a:lvl1pPr defTabSz="965200">
              <a:defRPr sz="2000">
                <a:solidFill>
                  <a:schemeClr val="tx1"/>
                </a:solidFill>
                <a:latin typeface="Times New Roman" panose="02020603050405020304" pitchFamily="18" charset="0"/>
              </a:defRPr>
            </a:lvl1pPr>
            <a:lvl2pPr marL="742950" indent="-285750" defTabSz="965200">
              <a:defRPr sz="2000">
                <a:solidFill>
                  <a:schemeClr val="tx1"/>
                </a:solidFill>
                <a:latin typeface="Times New Roman" panose="02020603050405020304" pitchFamily="18" charset="0"/>
              </a:defRPr>
            </a:lvl2pPr>
            <a:lvl3pPr marL="1143000" indent="-228600" defTabSz="965200">
              <a:defRPr sz="2000">
                <a:solidFill>
                  <a:schemeClr val="tx1"/>
                </a:solidFill>
                <a:latin typeface="Times New Roman" panose="02020603050405020304" pitchFamily="18" charset="0"/>
              </a:defRPr>
            </a:lvl3pPr>
            <a:lvl4pPr marL="1600200" indent="-228600" defTabSz="965200">
              <a:defRPr sz="2000">
                <a:solidFill>
                  <a:schemeClr val="tx1"/>
                </a:solidFill>
                <a:latin typeface="Times New Roman" panose="02020603050405020304" pitchFamily="18" charset="0"/>
              </a:defRPr>
            </a:lvl4pPr>
            <a:lvl5pPr marL="2057400" indent="-228600" defTabSz="965200">
              <a:defRPr sz="2000">
                <a:solidFill>
                  <a:schemeClr val="tx1"/>
                </a:solidFill>
                <a:latin typeface="Times New Roman" panose="02020603050405020304" pitchFamily="18" charset="0"/>
              </a:defRPr>
            </a:lvl5pPr>
            <a:lvl6pPr marL="2514600" indent="-228600" defTabSz="9652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52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52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52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fld id="{A8644322-FF47-4E31-BEA4-F5C45A57A5B5}" type="slidenum">
              <a:rPr lang="en-US" altLang="en-US" sz="1300"/>
              <a:pPr algn="r"/>
              <a:t>34</a:t>
            </a:fld>
            <a:endParaRPr lang="en-US" altLang="en-US" sz="1300"/>
          </a:p>
        </p:txBody>
      </p:sp>
      <p:sp>
        <p:nvSpPr>
          <p:cNvPr id="60434" name="Rectangle 2"/>
          <p:cNvSpPr>
            <a:spLocks noGrp="1" noRot="1" noChangeAspect="1" noChangeArrowheads="1" noTextEdit="1"/>
          </p:cNvSpPr>
          <p:nvPr>
            <p:ph type="sldImg"/>
          </p:nvPr>
        </p:nvSpPr>
        <p:spPr>
          <a:xfrm>
            <a:off x="2000250" y="768350"/>
            <a:ext cx="3273425" cy="2455863"/>
          </a:xfrm>
          <a:ln/>
        </p:spPr>
      </p:sp>
      <p:sp>
        <p:nvSpPr>
          <p:cNvPr id="60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300"/>
              <a:t>We have the top and bottom of this pyramid.</a:t>
            </a:r>
          </a:p>
          <a:p>
            <a:r>
              <a:rPr lang="en-US" altLang="en-US" sz="1300"/>
              <a:t>The Top:  We know where we are headed.  We are clear on our goal. </a:t>
            </a:r>
          </a:p>
          <a:p>
            <a:r>
              <a:rPr lang="en-US" altLang="en-US" sz="1300"/>
              <a:t>Our common goal is to see quantitative literacy grow.</a:t>
            </a:r>
          </a:p>
          <a:p>
            <a:endParaRPr lang="en-US" altLang="en-US" sz="1300"/>
          </a:p>
          <a:p>
            <a:endParaRPr lang="en-US" altLang="en-US" sz="1300"/>
          </a:p>
          <a:p>
            <a:r>
              <a:rPr lang="en-US" altLang="en-US" sz="1300"/>
              <a:t>The bottom: We have the foundation.</a:t>
            </a:r>
          </a:p>
          <a:p>
            <a:r>
              <a:rPr lang="en-US" altLang="en-US" sz="1300"/>
              <a:t>The need for quantitative literacy has been documented. </a:t>
            </a:r>
          </a:p>
          <a:p>
            <a:r>
              <a:rPr lang="en-US" altLang="en-US" sz="1300"/>
              <a:t>The books by Steen and Madison have documented this very clearly.</a:t>
            </a:r>
          </a:p>
          <a:p>
            <a:endParaRPr lang="en-US" altLang="en-US" sz="1300"/>
          </a:p>
          <a:p>
            <a:r>
              <a:rPr lang="en-US" altLang="en-US" sz="1300"/>
              <a:t>So, we have the foundation and we know where we are headed.</a:t>
            </a:r>
          </a:p>
          <a:p>
            <a:r>
              <a:rPr lang="en-US" altLang="en-US" sz="1300"/>
              <a:t>-------------------------------------</a:t>
            </a:r>
          </a:p>
          <a:p>
            <a:r>
              <a:rPr lang="en-US" altLang="en-US" sz="1300"/>
              <a:t>To support an interdisciplinary area, college-wide support is necessary.</a:t>
            </a:r>
          </a:p>
          <a:p>
            <a:r>
              <a:rPr lang="en-US" altLang="en-US" sz="1300"/>
              <a:t>To obtain college-wide support, the subject must have wide faculty support.</a:t>
            </a:r>
          </a:p>
          <a:p>
            <a:r>
              <a:rPr lang="en-US" altLang="en-US" sz="1300"/>
              <a:t>And in today’s climate, it must be assessable.</a:t>
            </a:r>
          </a:p>
          <a:p>
            <a:endParaRPr lang="en-US" altLang="en-US" sz="1300"/>
          </a:p>
          <a:p>
            <a:r>
              <a:rPr lang="en-US" altLang="en-US" sz="1300">
                <a:sym typeface="Wingdings" panose="05000000000000000000" pitchFamily="2" charset="2"/>
              </a:rPr>
              <a:t>Unless QL is a clearly-stated campus-wide goal, </a:t>
            </a:r>
            <a:br>
              <a:rPr lang="en-US" altLang="en-US" sz="1300">
                <a:sym typeface="Wingdings" panose="05000000000000000000" pitchFamily="2" charset="2"/>
              </a:rPr>
            </a:br>
            <a:r>
              <a:rPr lang="en-US" altLang="en-US" sz="1300">
                <a:sym typeface="Wingdings" panose="05000000000000000000" pitchFamily="2" charset="2"/>
              </a:rPr>
              <a:t>QL programs are likely to be transient.</a:t>
            </a:r>
          </a:p>
          <a:p>
            <a:r>
              <a:rPr lang="en-US" altLang="en-US" sz="1300">
                <a:sym typeface="Wingdings" panose="05000000000000000000" pitchFamily="2" charset="2"/>
              </a:rPr>
              <a:t>Interdisciplinary programs cannot survive in a disciplinary world without strong college support</a:t>
            </a:r>
          </a:p>
          <a:p>
            <a:endParaRPr lang="en-US" altLang="en-US" sz="1300">
              <a:sym typeface="Wingdings" panose="05000000000000000000" pitchFamily="2" charset="2"/>
            </a:endParaRPr>
          </a:p>
          <a:p>
            <a:r>
              <a:rPr lang="en-US" altLang="en-US" sz="1300">
                <a:sym typeface="Wingdings" panose="05000000000000000000" pitchFamily="2" charset="2"/>
              </a:rPr>
              <a:t>None of this will not happen unless quantitative literacy is “understandable and teachable.”</a:t>
            </a:r>
          </a:p>
          <a:p>
            <a:r>
              <a:rPr lang="en-US" altLang="en-US" sz="1300">
                <a:sym typeface="Wingdings" panose="05000000000000000000" pitchFamily="2" charset="2"/>
              </a:rPr>
              <a:t>That brings us back to the problems mentioned in the previous slide.</a:t>
            </a:r>
          </a:p>
          <a:p>
            <a:r>
              <a:rPr lang="en-US" altLang="en-US" sz="1300">
                <a:sym typeface="Wingdings" panose="05000000000000000000" pitchFamily="2" charset="2"/>
              </a:rPr>
              <a:t>Quantitative literacy must be “understandable and teachable.” </a:t>
            </a:r>
            <a:br>
              <a:rPr lang="en-US" altLang="en-US" sz="1300">
                <a:sym typeface="Wingdings" panose="05000000000000000000" pitchFamily="2" charset="2"/>
              </a:rPr>
            </a:br>
            <a:r>
              <a:rPr lang="en-US" altLang="en-US" sz="1300">
                <a:sym typeface="Wingdings" panose="05000000000000000000" pitchFamily="2" charset="2"/>
              </a:rPr>
              <a:t>Whether QL is understandable and teachable depends critically on the content of QL.</a:t>
            </a:r>
          </a:p>
          <a:p>
            <a:endParaRPr lang="en-US" altLang="en-US" sz="1300">
              <a:sym typeface="Wingdings" panose="05000000000000000000" pitchFamily="2" charset="2"/>
            </a:endParaRPr>
          </a:p>
          <a:p>
            <a:r>
              <a:rPr lang="en-US" altLang="en-US" sz="1300">
                <a:sym typeface="Wingdings" panose="05000000000000000000" pitchFamily="2" charset="2"/>
              </a:rPr>
              <a:t>&gt; Let’s focus in on some core content of Quantitative Literacy &gt;</a:t>
            </a:r>
          </a:p>
          <a:p>
            <a:endParaRPr lang="en-US" altLang="en-US" sz="1300">
              <a:sym typeface="Wingdings" panose="05000000000000000000" pitchFamily="2" charset="2"/>
            </a:endParaRPr>
          </a:p>
        </p:txBody>
      </p:sp>
    </p:spTree>
    <p:extLst>
      <p:ext uri="{BB962C8B-B14F-4D97-AF65-F5344CB8AC3E}">
        <p14:creationId xmlns:p14="http://schemas.microsoft.com/office/powerpoint/2010/main" val="36399251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p:cNvSpPr>
            <a:spLocks noGrp="1" noChangeArrowheads="1"/>
          </p:cNvSpPr>
          <p:nvPr>
            <p:ph type="hdr" sz="quarter"/>
          </p:nvPr>
        </p:nvSpPr>
        <p:spPr>
          <a:ln/>
        </p:spPr>
        <p:txBody>
          <a:bodyPr/>
          <a:lstStyle/>
          <a:p>
            <a:r>
              <a:rPr lang="en-US" altLang="en-US"/>
              <a:t>Statistical Literacy for ManagersStatLit for Managers</a:t>
            </a:r>
          </a:p>
        </p:txBody>
      </p:sp>
      <p:sp>
        <p:nvSpPr>
          <p:cNvPr id="17" name="Rectangle 3"/>
          <p:cNvSpPr>
            <a:spLocks noGrp="1" noChangeArrowheads="1"/>
          </p:cNvSpPr>
          <p:nvPr>
            <p:ph type="dt" idx="1"/>
          </p:nvPr>
        </p:nvSpPr>
        <p:spPr>
          <a:ln/>
        </p:spPr>
        <p:txBody>
          <a:bodyPr/>
          <a:lstStyle/>
          <a:p>
            <a:r>
              <a:rPr lang="en-US" altLang="en-US"/>
              <a:t>1 March 20132013</a:t>
            </a:r>
          </a:p>
        </p:txBody>
      </p:sp>
      <p:sp>
        <p:nvSpPr>
          <p:cNvPr id="18" name="Rectangle 6"/>
          <p:cNvSpPr>
            <a:spLocks noGrp="1" noChangeArrowheads="1"/>
          </p:cNvSpPr>
          <p:nvPr>
            <p:ph type="ftr" sz="quarter" idx="4"/>
          </p:nvPr>
        </p:nvSpPr>
        <p:spPr>
          <a:ln/>
        </p:spPr>
        <p:txBody>
          <a:bodyPr/>
          <a:lstStyle/>
          <a:p>
            <a:r>
              <a:rPr lang="en-US" altLang="en-US"/>
              <a:t>www.StatLit.org/pdf/2013-Schield-MBAA-6up.pdf2013Schield-MBAA</a:t>
            </a:r>
          </a:p>
        </p:txBody>
      </p:sp>
      <p:sp>
        <p:nvSpPr>
          <p:cNvPr id="19" name="Rectangle 7"/>
          <p:cNvSpPr>
            <a:spLocks noGrp="1" noChangeArrowheads="1"/>
          </p:cNvSpPr>
          <p:nvPr>
            <p:ph type="sldNum" sz="quarter" idx="5"/>
          </p:nvPr>
        </p:nvSpPr>
        <p:spPr>
          <a:ln/>
        </p:spPr>
        <p:txBody>
          <a:bodyPr/>
          <a:lstStyle/>
          <a:p>
            <a:fld id="{93A82840-3EB2-4DA3-BA8A-A096893C63B3}" type="slidenum">
              <a:rPr lang="en-US" altLang="en-US"/>
              <a:pPr/>
              <a:t>35</a:t>
            </a:fld>
            <a:endParaRPr lang="en-US" altLang="en-US"/>
          </a:p>
        </p:txBody>
      </p:sp>
      <p:sp>
        <p:nvSpPr>
          <p:cNvPr id="54274" name="Rectangle 2"/>
          <p:cNvSpPr txBox="1">
            <a:spLocks noGrp="1" noChangeArrowheads="1"/>
          </p:cNvSpPr>
          <p:nvPr/>
        </p:nvSpPr>
        <p:spPr bwMode="auto">
          <a:xfrm>
            <a:off x="3" y="5"/>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100"/>
              <a:t>StatLit for Managers</a:t>
            </a:r>
          </a:p>
        </p:txBody>
      </p:sp>
      <p:sp>
        <p:nvSpPr>
          <p:cNvPr id="54275" name="Rectangle 3"/>
          <p:cNvSpPr txBox="1">
            <a:spLocks noGrp="1" noChangeArrowheads="1"/>
          </p:cNvSpPr>
          <p:nvPr/>
        </p:nvSpPr>
        <p:spPr bwMode="auto">
          <a:xfrm>
            <a:off x="3938080" y="5"/>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r>
              <a:rPr lang="en-US" altLang="en-US" sz="1100"/>
              <a:t>2013</a:t>
            </a:r>
          </a:p>
        </p:txBody>
      </p:sp>
      <p:sp>
        <p:nvSpPr>
          <p:cNvPr id="54276" name="Rectangle 6"/>
          <p:cNvSpPr txBox="1">
            <a:spLocks noGrp="1" noChangeArrowheads="1"/>
          </p:cNvSpPr>
          <p:nvPr/>
        </p:nvSpPr>
        <p:spPr bwMode="auto">
          <a:xfrm>
            <a:off x="3" y="8774888"/>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100"/>
              <a:t>2013Schield-MBAA</a:t>
            </a:r>
          </a:p>
        </p:txBody>
      </p:sp>
      <p:sp>
        <p:nvSpPr>
          <p:cNvPr id="54277" name="Rectangle 7"/>
          <p:cNvSpPr txBox="1">
            <a:spLocks noGrp="1" noChangeArrowheads="1"/>
          </p:cNvSpPr>
          <p:nvPr/>
        </p:nvSpPr>
        <p:spPr bwMode="auto">
          <a:xfrm>
            <a:off x="3938080" y="8774888"/>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fld id="{83DD8BBB-A433-4C03-9B98-752746731741}" type="slidenum">
              <a:rPr lang="en-US" altLang="en-US" sz="1100"/>
              <a:pPr algn="r">
                <a:lnSpc>
                  <a:spcPct val="100000"/>
                </a:lnSpc>
                <a:spcBef>
                  <a:spcPct val="0"/>
                </a:spcBef>
              </a:pPr>
              <a:t>35</a:t>
            </a:fld>
            <a:endParaRPr lang="en-US" altLang="en-US" sz="1100"/>
          </a:p>
        </p:txBody>
      </p:sp>
      <p:sp>
        <p:nvSpPr>
          <p:cNvPr id="54278" name="Rectangle 2"/>
          <p:cNvSpPr txBox="1">
            <a:spLocks noGrp="1" noChangeArrowheads="1"/>
          </p:cNvSpPr>
          <p:nvPr/>
        </p:nvSpPr>
        <p:spPr bwMode="auto">
          <a:xfrm>
            <a:off x="3" y="5"/>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100"/>
              <a:t>Analyzing Numbers in the News</a:t>
            </a:r>
          </a:p>
        </p:txBody>
      </p:sp>
      <p:sp>
        <p:nvSpPr>
          <p:cNvPr id="54279" name="Rectangle 3"/>
          <p:cNvSpPr txBox="1">
            <a:spLocks noGrp="1" noChangeArrowheads="1"/>
          </p:cNvSpPr>
          <p:nvPr/>
        </p:nvSpPr>
        <p:spPr bwMode="auto">
          <a:xfrm>
            <a:off x="3938080" y="5"/>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r>
              <a:rPr lang="en-US" altLang="en-US" sz="1100"/>
              <a:t>15 May 2008</a:t>
            </a:r>
          </a:p>
        </p:txBody>
      </p:sp>
      <p:sp>
        <p:nvSpPr>
          <p:cNvPr id="54280" name="Rectangle 6"/>
          <p:cNvSpPr txBox="1">
            <a:spLocks noGrp="1" noChangeArrowheads="1"/>
          </p:cNvSpPr>
          <p:nvPr/>
        </p:nvSpPr>
        <p:spPr bwMode="auto">
          <a:xfrm>
            <a:off x="3" y="8774888"/>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100"/>
              <a:t>2008SchieldNNN6up.pdf</a:t>
            </a:r>
          </a:p>
        </p:txBody>
      </p:sp>
      <p:sp>
        <p:nvSpPr>
          <p:cNvPr id="54281" name="Rectangle 7"/>
          <p:cNvSpPr txBox="1">
            <a:spLocks noGrp="1" noChangeArrowheads="1"/>
          </p:cNvSpPr>
          <p:nvPr/>
        </p:nvSpPr>
        <p:spPr bwMode="auto">
          <a:xfrm>
            <a:off x="3938080" y="8774888"/>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fld id="{F0117A5A-1FA2-4F30-921A-3D40D45E867D}" type="slidenum">
              <a:rPr lang="en-US" altLang="en-US" sz="1100"/>
              <a:pPr algn="r">
                <a:lnSpc>
                  <a:spcPct val="100000"/>
                </a:lnSpc>
                <a:spcBef>
                  <a:spcPct val="0"/>
                </a:spcBef>
              </a:pPr>
              <a:t>35</a:t>
            </a:fld>
            <a:endParaRPr lang="en-US" altLang="en-US" sz="1100"/>
          </a:p>
        </p:txBody>
      </p:sp>
      <p:sp>
        <p:nvSpPr>
          <p:cNvPr id="54282" name="Rectangle 2"/>
          <p:cNvSpPr txBox="1">
            <a:spLocks noGrp="1" noChangeArrowheads="1"/>
          </p:cNvSpPr>
          <p:nvPr/>
        </p:nvSpPr>
        <p:spPr bwMode="auto">
          <a:xfrm>
            <a:off x="3" y="5"/>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endParaRPr lang="en-US" altLang="en-US" sz="1100"/>
          </a:p>
        </p:txBody>
      </p:sp>
      <p:sp>
        <p:nvSpPr>
          <p:cNvPr id="54283" name="Rectangle 3"/>
          <p:cNvSpPr txBox="1">
            <a:spLocks noGrp="1" noChangeArrowheads="1"/>
          </p:cNvSpPr>
          <p:nvPr/>
        </p:nvSpPr>
        <p:spPr bwMode="auto">
          <a:xfrm>
            <a:off x="3938080" y="5"/>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endParaRPr lang="en-US" altLang="en-US" sz="1100"/>
          </a:p>
        </p:txBody>
      </p:sp>
      <p:sp>
        <p:nvSpPr>
          <p:cNvPr id="54284" name="Rectangle 6"/>
          <p:cNvSpPr txBox="1">
            <a:spLocks noGrp="1" noChangeArrowheads="1"/>
          </p:cNvSpPr>
          <p:nvPr/>
        </p:nvSpPr>
        <p:spPr bwMode="auto">
          <a:xfrm>
            <a:off x="3" y="8774888"/>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endParaRPr lang="en-US" altLang="en-US" sz="1100"/>
          </a:p>
        </p:txBody>
      </p:sp>
      <p:sp>
        <p:nvSpPr>
          <p:cNvPr id="54285" name="Rectangle 7"/>
          <p:cNvSpPr txBox="1">
            <a:spLocks noGrp="1" noChangeArrowheads="1"/>
          </p:cNvSpPr>
          <p:nvPr/>
        </p:nvSpPr>
        <p:spPr bwMode="auto">
          <a:xfrm>
            <a:off x="3938080" y="8774888"/>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fld id="{8203B34A-3143-426C-9D18-527F0674805B}" type="slidenum">
              <a:rPr lang="en-US" altLang="en-US" sz="1100"/>
              <a:pPr algn="r">
                <a:lnSpc>
                  <a:spcPct val="100000"/>
                </a:lnSpc>
                <a:spcBef>
                  <a:spcPct val="0"/>
                </a:spcBef>
              </a:pPr>
              <a:t>35</a:t>
            </a:fld>
            <a:endParaRPr lang="en-US" altLang="en-US" sz="1100"/>
          </a:p>
        </p:txBody>
      </p:sp>
      <p:sp>
        <p:nvSpPr>
          <p:cNvPr id="54286" name="Rectangle 2"/>
          <p:cNvSpPr>
            <a:spLocks noGrp="1" noRot="1" noChangeAspect="1" noChangeArrowheads="1" noTextEdit="1"/>
          </p:cNvSpPr>
          <p:nvPr>
            <p:ph type="sldImg"/>
          </p:nvPr>
        </p:nvSpPr>
        <p:spPr>
          <a:xfrm>
            <a:off x="1169988" y="693738"/>
            <a:ext cx="4614862" cy="3462337"/>
          </a:xfrm>
          <a:ln/>
        </p:spPr>
      </p:sp>
      <p:sp>
        <p:nvSpPr>
          <p:cNvPr id="542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700" dirty="0"/>
          </a:p>
        </p:txBody>
      </p:sp>
    </p:spTree>
    <p:extLst>
      <p:ext uri="{BB962C8B-B14F-4D97-AF65-F5344CB8AC3E}">
        <p14:creationId xmlns:p14="http://schemas.microsoft.com/office/powerpoint/2010/main" val="28133836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defRPr sz="1600">
                <a:solidFill>
                  <a:schemeClr val="tx1"/>
                </a:solidFill>
                <a:latin typeface="Times New Roman" panose="02020603050405020304" pitchFamily="18" charset="0"/>
              </a:defRPr>
            </a:lvl1pPr>
            <a:lvl2pPr marL="742950" indent="-285750" defTabSz="965200">
              <a:defRPr sz="1600">
                <a:solidFill>
                  <a:schemeClr val="tx1"/>
                </a:solidFill>
                <a:latin typeface="Times New Roman" panose="02020603050405020304" pitchFamily="18" charset="0"/>
              </a:defRPr>
            </a:lvl2pPr>
            <a:lvl3pPr marL="1143000" indent="-228600" defTabSz="965200">
              <a:defRPr sz="1600">
                <a:solidFill>
                  <a:schemeClr val="tx1"/>
                </a:solidFill>
                <a:latin typeface="Times New Roman" panose="02020603050405020304" pitchFamily="18" charset="0"/>
              </a:defRPr>
            </a:lvl3pPr>
            <a:lvl4pPr marL="1600200" indent="-228600" defTabSz="965200">
              <a:defRPr sz="1600">
                <a:solidFill>
                  <a:schemeClr val="tx1"/>
                </a:solidFill>
                <a:latin typeface="Times New Roman" panose="02020603050405020304" pitchFamily="18" charset="0"/>
              </a:defRPr>
            </a:lvl4pPr>
            <a:lvl5pPr marL="2057400" indent="-228600" defTabSz="965200">
              <a:defRPr sz="1600">
                <a:solidFill>
                  <a:schemeClr val="tx1"/>
                </a:solidFill>
                <a:latin typeface="Times New Roman" panose="02020603050405020304" pitchFamily="18" charset="0"/>
              </a:defRPr>
            </a:lvl5pPr>
            <a:lvl6pPr marL="2514600" indent="-228600" defTabSz="965200" eaLnBrk="0" fontAlgn="base" hangingPunct="0">
              <a:spcBef>
                <a:spcPct val="50000"/>
              </a:spcBef>
              <a:spcAft>
                <a:spcPct val="0"/>
              </a:spcAft>
              <a:defRPr sz="1600">
                <a:solidFill>
                  <a:schemeClr val="tx1"/>
                </a:solidFill>
                <a:latin typeface="Times New Roman" panose="02020603050405020304" pitchFamily="18" charset="0"/>
              </a:defRPr>
            </a:lvl6pPr>
            <a:lvl7pPr marL="2971800" indent="-228600" defTabSz="965200" eaLnBrk="0" fontAlgn="base" hangingPunct="0">
              <a:spcBef>
                <a:spcPct val="50000"/>
              </a:spcBef>
              <a:spcAft>
                <a:spcPct val="0"/>
              </a:spcAft>
              <a:defRPr sz="1600">
                <a:solidFill>
                  <a:schemeClr val="tx1"/>
                </a:solidFill>
                <a:latin typeface="Times New Roman" panose="02020603050405020304" pitchFamily="18" charset="0"/>
              </a:defRPr>
            </a:lvl7pPr>
            <a:lvl8pPr marL="3429000" indent="-228600" defTabSz="965200" eaLnBrk="0" fontAlgn="base" hangingPunct="0">
              <a:spcBef>
                <a:spcPct val="50000"/>
              </a:spcBef>
              <a:spcAft>
                <a:spcPct val="0"/>
              </a:spcAft>
              <a:defRPr sz="1600">
                <a:solidFill>
                  <a:schemeClr val="tx1"/>
                </a:solidFill>
                <a:latin typeface="Times New Roman" panose="02020603050405020304" pitchFamily="18" charset="0"/>
              </a:defRPr>
            </a:lvl8pPr>
            <a:lvl9pPr marL="3886200" indent="-228600" defTabSz="965200" eaLnBrk="0" fontAlgn="base" hangingPunct="0">
              <a:spcBef>
                <a:spcPct val="50000"/>
              </a:spcBef>
              <a:spcAft>
                <a:spcPct val="0"/>
              </a:spcAft>
              <a:defRPr sz="1600">
                <a:solidFill>
                  <a:schemeClr val="tx1"/>
                </a:solidFill>
                <a:latin typeface="Times New Roman" panose="02020603050405020304" pitchFamily="18" charset="0"/>
              </a:defRPr>
            </a:lvl9pPr>
          </a:lstStyle>
          <a:p>
            <a:r>
              <a:rPr lang="en-US" altLang="en-US" sz="1300" smtClean="0"/>
              <a:t>Statistical Literacy for AllTeaching Teachers Statistical Literacy OnlineTeaching Teachers Statistical Literacy OnlineStatistical Literacy Using Odysseys2Sense2008 StatLit Skills Survey</a:t>
            </a:r>
          </a:p>
        </p:txBody>
      </p:sp>
      <p:sp>
        <p:nvSpPr>
          <p:cNvPr id="6144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defRPr sz="1600">
                <a:solidFill>
                  <a:schemeClr val="tx1"/>
                </a:solidFill>
                <a:latin typeface="Times New Roman" panose="02020603050405020304" pitchFamily="18" charset="0"/>
              </a:defRPr>
            </a:lvl1pPr>
            <a:lvl2pPr marL="742950" indent="-285750" defTabSz="965200">
              <a:defRPr sz="1600">
                <a:solidFill>
                  <a:schemeClr val="tx1"/>
                </a:solidFill>
                <a:latin typeface="Times New Roman" panose="02020603050405020304" pitchFamily="18" charset="0"/>
              </a:defRPr>
            </a:lvl2pPr>
            <a:lvl3pPr marL="1143000" indent="-228600" defTabSz="965200">
              <a:defRPr sz="1600">
                <a:solidFill>
                  <a:schemeClr val="tx1"/>
                </a:solidFill>
                <a:latin typeface="Times New Roman" panose="02020603050405020304" pitchFamily="18" charset="0"/>
              </a:defRPr>
            </a:lvl3pPr>
            <a:lvl4pPr marL="1600200" indent="-228600" defTabSz="965200">
              <a:defRPr sz="1600">
                <a:solidFill>
                  <a:schemeClr val="tx1"/>
                </a:solidFill>
                <a:latin typeface="Times New Roman" panose="02020603050405020304" pitchFamily="18" charset="0"/>
              </a:defRPr>
            </a:lvl4pPr>
            <a:lvl5pPr marL="2057400" indent="-228600" defTabSz="965200">
              <a:defRPr sz="1600">
                <a:solidFill>
                  <a:schemeClr val="tx1"/>
                </a:solidFill>
                <a:latin typeface="Times New Roman" panose="02020603050405020304" pitchFamily="18" charset="0"/>
              </a:defRPr>
            </a:lvl5pPr>
            <a:lvl6pPr marL="2514600" indent="-228600" defTabSz="965200" eaLnBrk="0" fontAlgn="base" hangingPunct="0">
              <a:spcBef>
                <a:spcPct val="50000"/>
              </a:spcBef>
              <a:spcAft>
                <a:spcPct val="0"/>
              </a:spcAft>
              <a:defRPr sz="1600">
                <a:solidFill>
                  <a:schemeClr val="tx1"/>
                </a:solidFill>
                <a:latin typeface="Times New Roman" panose="02020603050405020304" pitchFamily="18" charset="0"/>
              </a:defRPr>
            </a:lvl6pPr>
            <a:lvl7pPr marL="2971800" indent="-228600" defTabSz="965200" eaLnBrk="0" fontAlgn="base" hangingPunct="0">
              <a:spcBef>
                <a:spcPct val="50000"/>
              </a:spcBef>
              <a:spcAft>
                <a:spcPct val="0"/>
              </a:spcAft>
              <a:defRPr sz="1600">
                <a:solidFill>
                  <a:schemeClr val="tx1"/>
                </a:solidFill>
                <a:latin typeface="Times New Roman" panose="02020603050405020304" pitchFamily="18" charset="0"/>
              </a:defRPr>
            </a:lvl7pPr>
            <a:lvl8pPr marL="3429000" indent="-228600" defTabSz="965200" eaLnBrk="0" fontAlgn="base" hangingPunct="0">
              <a:spcBef>
                <a:spcPct val="50000"/>
              </a:spcBef>
              <a:spcAft>
                <a:spcPct val="0"/>
              </a:spcAft>
              <a:defRPr sz="1600">
                <a:solidFill>
                  <a:schemeClr val="tx1"/>
                </a:solidFill>
                <a:latin typeface="Times New Roman" panose="02020603050405020304" pitchFamily="18" charset="0"/>
              </a:defRPr>
            </a:lvl8pPr>
            <a:lvl9pPr marL="3886200" indent="-228600" defTabSz="965200" eaLnBrk="0" fontAlgn="base" hangingPunct="0">
              <a:spcBef>
                <a:spcPct val="50000"/>
              </a:spcBef>
              <a:spcAft>
                <a:spcPct val="0"/>
              </a:spcAft>
              <a:defRPr sz="1600">
                <a:solidFill>
                  <a:schemeClr val="tx1"/>
                </a:solidFill>
                <a:latin typeface="Times New Roman" panose="02020603050405020304" pitchFamily="18" charset="0"/>
              </a:defRPr>
            </a:lvl9pPr>
          </a:lstStyle>
          <a:p>
            <a:r>
              <a:rPr lang="en-US" altLang="en-US" sz="1300" smtClean="0"/>
              <a:t>24 February 201215 October 201115 October 2011Jan 7, 2011Fall 2008</a:t>
            </a:r>
          </a:p>
        </p:txBody>
      </p:sp>
      <p:sp>
        <p:nvSpPr>
          <p:cNvPr id="6144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defRPr sz="1600">
                <a:solidFill>
                  <a:schemeClr val="tx1"/>
                </a:solidFill>
                <a:latin typeface="Times New Roman" panose="02020603050405020304" pitchFamily="18" charset="0"/>
              </a:defRPr>
            </a:lvl1pPr>
            <a:lvl2pPr marL="742950" indent="-285750" defTabSz="965200">
              <a:defRPr sz="1600">
                <a:solidFill>
                  <a:schemeClr val="tx1"/>
                </a:solidFill>
                <a:latin typeface="Times New Roman" panose="02020603050405020304" pitchFamily="18" charset="0"/>
              </a:defRPr>
            </a:lvl2pPr>
            <a:lvl3pPr marL="1143000" indent="-228600" defTabSz="965200">
              <a:defRPr sz="1600">
                <a:solidFill>
                  <a:schemeClr val="tx1"/>
                </a:solidFill>
                <a:latin typeface="Times New Roman" panose="02020603050405020304" pitchFamily="18" charset="0"/>
              </a:defRPr>
            </a:lvl3pPr>
            <a:lvl4pPr marL="1600200" indent="-228600" defTabSz="965200">
              <a:defRPr sz="1600">
                <a:solidFill>
                  <a:schemeClr val="tx1"/>
                </a:solidFill>
                <a:latin typeface="Times New Roman" panose="02020603050405020304" pitchFamily="18" charset="0"/>
              </a:defRPr>
            </a:lvl4pPr>
            <a:lvl5pPr marL="2057400" indent="-228600" defTabSz="965200">
              <a:defRPr sz="1600">
                <a:solidFill>
                  <a:schemeClr val="tx1"/>
                </a:solidFill>
                <a:latin typeface="Times New Roman" panose="02020603050405020304" pitchFamily="18" charset="0"/>
              </a:defRPr>
            </a:lvl5pPr>
            <a:lvl6pPr marL="2514600" indent="-228600" defTabSz="965200" eaLnBrk="0" fontAlgn="base" hangingPunct="0">
              <a:spcBef>
                <a:spcPct val="50000"/>
              </a:spcBef>
              <a:spcAft>
                <a:spcPct val="0"/>
              </a:spcAft>
              <a:defRPr sz="1600">
                <a:solidFill>
                  <a:schemeClr val="tx1"/>
                </a:solidFill>
                <a:latin typeface="Times New Roman" panose="02020603050405020304" pitchFamily="18" charset="0"/>
              </a:defRPr>
            </a:lvl6pPr>
            <a:lvl7pPr marL="2971800" indent="-228600" defTabSz="965200" eaLnBrk="0" fontAlgn="base" hangingPunct="0">
              <a:spcBef>
                <a:spcPct val="50000"/>
              </a:spcBef>
              <a:spcAft>
                <a:spcPct val="0"/>
              </a:spcAft>
              <a:defRPr sz="1600">
                <a:solidFill>
                  <a:schemeClr val="tx1"/>
                </a:solidFill>
                <a:latin typeface="Times New Roman" panose="02020603050405020304" pitchFamily="18" charset="0"/>
              </a:defRPr>
            </a:lvl7pPr>
            <a:lvl8pPr marL="3429000" indent="-228600" defTabSz="965200" eaLnBrk="0" fontAlgn="base" hangingPunct="0">
              <a:spcBef>
                <a:spcPct val="50000"/>
              </a:spcBef>
              <a:spcAft>
                <a:spcPct val="0"/>
              </a:spcAft>
              <a:defRPr sz="1600">
                <a:solidFill>
                  <a:schemeClr val="tx1"/>
                </a:solidFill>
                <a:latin typeface="Times New Roman" panose="02020603050405020304" pitchFamily="18" charset="0"/>
              </a:defRPr>
            </a:lvl8pPr>
            <a:lvl9pPr marL="3886200" indent="-228600" defTabSz="965200" eaLnBrk="0" fontAlgn="base" hangingPunct="0">
              <a:spcBef>
                <a:spcPct val="50000"/>
              </a:spcBef>
              <a:spcAft>
                <a:spcPct val="0"/>
              </a:spcAft>
              <a:defRPr sz="1600">
                <a:solidFill>
                  <a:schemeClr val="tx1"/>
                </a:solidFill>
                <a:latin typeface="Times New Roman" panose="02020603050405020304" pitchFamily="18" charset="0"/>
              </a:defRPr>
            </a:lvl9pPr>
          </a:lstStyle>
          <a:p>
            <a:r>
              <a:rPr lang="en-US" altLang="en-US" sz="1300" smtClean="0"/>
              <a:t>2012Schield-Lehman6up.pdf2011SchieldNNN6up.pdf2011SchieldNNN6up.pdf2011SchieldMAA6up.pdf2008SchieldSkillsSurvey6up.pdf</a:t>
            </a:r>
          </a:p>
        </p:txBody>
      </p:sp>
      <p:sp>
        <p:nvSpPr>
          <p:cNvPr id="614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defRPr sz="1600">
                <a:solidFill>
                  <a:schemeClr val="tx1"/>
                </a:solidFill>
                <a:latin typeface="Times New Roman" panose="02020603050405020304" pitchFamily="18" charset="0"/>
              </a:defRPr>
            </a:lvl1pPr>
            <a:lvl2pPr marL="742950" indent="-285750" defTabSz="965200">
              <a:defRPr sz="1600">
                <a:solidFill>
                  <a:schemeClr val="tx1"/>
                </a:solidFill>
                <a:latin typeface="Times New Roman" panose="02020603050405020304" pitchFamily="18" charset="0"/>
              </a:defRPr>
            </a:lvl2pPr>
            <a:lvl3pPr marL="1143000" indent="-228600" defTabSz="965200">
              <a:defRPr sz="1600">
                <a:solidFill>
                  <a:schemeClr val="tx1"/>
                </a:solidFill>
                <a:latin typeface="Times New Roman" panose="02020603050405020304" pitchFamily="18" charset="0"/>
              </a:defRPr>
            </a:lvl3pPr>
            <a:lvl4pPr marL="1600200" indent="-228600" defTabSz="965200">
              <a:defRPr sz="1600">
                <a:solidFill>
                  <a:schemeClr val="tx1"/>
                </a:solidFill>
                <a:latin typeface="Times New Roman" panose="02020603050405020304" pitchFamily="18" charset="0"/>
              </a:defRPr>
            </a:lvl4pPr>
            <a:lvl5pPr marL="2057400" indent="-228600" defTabSz="965200">
              <a:defRPr sz="1600">
                <a:solidFill>
                  <a:schemeClr val="tx1"/>
                </a:solidFill>
                <a:latin typeface="Times New Roman" panose="02020603050405020304" pitchFamily="18" charset="0"/>
              </a:defRPr>
            </a:lvl5pPr>
            <a:lvl6pPr marL="2514600" indent="-228600" defTabSz="965200" eaLnBrk="0" fontAlgn="base" hangingPunct="0">
              <a:spcBef>
                <a:spcPct val="50000"/>
              </a:spcBef>
              <a:spcAft>
                <a:spcPct val="0"/>
              </a:spcAft>
              <a:defRPr sz="1600">
                <a:solidFill>
                  <a:schemeClr val="tx1"/>
                </a:solidFill>
                <a:latin typeface="Times New Roman" panose="02020603050405020304" pitchFamily="18" charset="0"/>
              </a:defRPr>
            </a:lvl6pPr>
            <a:lvl7pPr marL="2971800" indent="-228600" defTabSz="965200" eaLnBrk="0" fontAlgn="base" hangingPunct="0">
              <a:spcBef>
                <a:spcPct val="50000"/>
              </a:spcBef>
              <a:spcAft>
                <a:spcPct val="0"/>
              </a:spcAft>
              <a:defRPr sz="1600">
                <a:solidFill>
                  <a:schemeClr val="tx1"/>
                </a:solidFill>
                <a:latin typeface="Times New Roman" panose="02020603050405020304" pitchFamily="18" charset="0"/>
              </a:defRPr>
            </a:lvl7pPr>
            <a:lvl8pPr marL="3429000" indent="-228600" defTabSz="965200" eaLnBrk="0" fontAlgn="base" hangingPunct="0">
              <a:spcBef>
                <a:spcPct val="50000"/>
              </a:spcBef>
              <a:spcAft>
                <a:spcPct val="0"/>
              </a:spcAft>
              <a:defRPr sz="1600">
                <a:solidFill>
                  <a:schemeClr val="tx1"/>
                </a:solidFill>
                <a:latin typeface="Times New Roman" panose="02020603050405020304" pitchFamily="18" charset="0"/>
              </a:defRPr>
            </a:lvl8pPr>
            <a:lvl9pPr marL="3886200" indent="-228600" defTabSz="965200" eaLnBrk="0" fontAlgn="base" hangingPunct="0">
              <a:spcBef>
                <a:spcPct val="50000"/>
              </a:spcBef>
              <a:spcAft>
                <a:spcPct val="0"/>
              </a:spcAft>
              <a:defRPr sz="1600">
                <a:solidFill>
                  <a:schemeClr val="tx1"/>
                </a:solidFill>
                <a:latin typeface="Times New Roman" panose="02020603050405020304" pitchFamily="18" charset="0"/>
              </a:defRPr>
            </a:lvl9pPr>
          </a:lstStyle>
          <a:p>
            <a:fld id="{F5BE66C5-8A15-4195-9FD9-ABADDEF7D5D3}" type="slidenum">
              <a:rPr lang="en-US" altLang="en-US" sz="1300"/>
              <a:pPr/>
              <a:t>36</a:t>
            </a:fld>
            <a:endParaRPr lang="en-US" altLang="en-US" sz="1300"/>
          </a:p>
        </p:txBody>
      </p:sp>
      <p:sp>
        <p:nvSpPr>
          <p:cNvPr id="61446" name="Rectangle 2"/>
          <p:cNvSpPr txBox="1">
            <a:spLocks noGrp="1" noChangeArrowheads="1"/>
          </p:cNvSpPr>
          <p:nvPr/>
        </p:nvSpPr>
        <p:spPr bwMode="auto">
          <a:xfrm>
            <a:off x="0" y="0"/>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24" tIns="48312" rIns="96624" bIns="48312"/>
          <a:lstStyle>
            <a:lvl1pPr defTabSz="966788">
              <a:defRPr sz="1600">
                <a:solidFill>
                  <a:schemeClr val="tx1"/>
                </a:solidFill>
                <a:latin typeface="Times New Roman" panose="02020603050405020304" pitchFamily="18" charset="0"/>
              </a:defRPr>
            </a:lvl1pPr>
            <a:lvl2pPr marL="742950" indent="-285750" defTabSz="966788">
              <a:defRPr sz="1600">
                <a:solidFill>
                  <a:schemeClr val="tx1"/>
                </a:solidFill>
                <a:latin typeface="Times New Roman" panose="02020603050405020304" pitchFamily="18" charset="0"/>
              </a:defRPr>
            </a:lvl2pPr>
            <a:lvl3pPr marL="1143000" indent="-228600" defTabSz="966788">
              <a:defRPr sz="1600">
                <a:solidFill>
                  <a:schemeClr val="tx1"/>
                </a:solidFill>
                <a:latin typeface="Times New Roman" panose="02020603050405020304" pitchFamily="18" charset="0"/>
              </a:defRPr>
            </a:lvl3pPr>
            <a:lvl4pPr marL="1600200" indent="-228600" defTabSz="966788">
              <a:defRPr sz="1600">
                <a:solidFill>
                  <a:schemeClr val="tx1"/>
                </a:solidFill>
                <a:latin typeface="Times New Roman" panose="02020603050405020304" pitchFamily="18" charset="0"/>
              </a:defRPr>
            </a:lvl4pPr>
            <a:lvl5pPr marL="2057400" indent="-228600" defTabSz="966788">
              <a:defRPr sz="1600">
                <a:solidFill>
                  <a:schemeClr val="tx1"/>
                </a:solidFill>
                <a:latin typeface="Times New Roman" panose="02020603050405020304" pitchFamily="18" charset="0"/>
              </a:defRPr>
            </a:lvl5pPr>
            <a:lvl6pPr marL="2514600" indent="-228600" defTabSz="966788" eaLnBrk="0" fontAlgn="base" hangingPunct="0">
              <a:spcBef>
                <a:spcPct val="50000"/>
              </a:spcBef>
              <a:spcAft>
                <a:spcPct val="0"/>
              </a:spcAft>
              <a:defRPr sz="1600">
                <a:solidFill>
                  <a:schemeClr val="tx1"/>
                </a:solidFill>
                <a:latin typeface="Times New Roman" panose="02020603050405020304" pitchFamily="18" charset="0"/>
              </a:defRPr>
            </a:lvl6pPr>
            <a:lvl7pPr marL="2971800" indent="-228600" defTabSz="966788" eaLnBrk="0" fontAlgn="base" hangingPunct="0">
              <a:spcBef>
                <a:spcPct val="50000"/>
              </a:spcBef>
              <a:spcAft>
                <a:spcPct val="0"/>
              </a:spcAft>
              <a:defRPr sz="1600">
                <a:solidFill>
                  <a:schemeClr val="tx1"/>
                </a:solidFill>
                <a:latin typeface="Times New Roman" panose="02020603050405020304" pitchFamily="18" charset="0"/>
              </a:defRPr>
            </a:lvl7pPr>
            <a:lvl8pPr marL="3429000" indent="-228600" defTabSz="966788" eaLnBrk="0" fontAlgn="base" hangingPunct="0">
              <a:spcBef>
                <a:spcPct val="50000"/>
              </a:spcBef>
              <a:spcAft>
                <a:spcPct val="0"/>
              </a:spcAft>
              <a:defRPr sz="1600">
                <a:solidFill>
                  <a:schemeClr val="tx1"/>
                </a:solidFill>
                <a:latin typeface="Times New Roman" panose="02020603050405020304" pitchFamily="18" charset="0"/>
              </a:defRPr>
            </a:lvl8pPr>
            <a:lvl9pPr marL="3886200" indent="-228600" defTabSz="966788" eaLnBrk="0" fontAlgn="base" hangingPunct="0">
              <a:spcBef>
                <a:spcPct val="50000"/>
              </a:spcBef>
              <a:spcAft>
                <a:spcPct val="0"/>
              </a:spcAft>
              <a:defRPr sz="1600">
                <a:solidFill>
                  <a:schemeClr val="tx1"/>
                </a:solidFill>
                <a:latin typeface="Times New Roman" panose="02020603050405020304" pitchFamily="18" charset="0"/>
              </a:defRPr>
            </a:lvl9pPr>
          </a:lstStyle>
          <a:p>
            <a:pPr>
              <a:spcBef>
                <a:spcPct val="0"/>
              </a:spcBef>
            </a:pPr>
            <a:r>
              <a:rPr lang="en-US" altLang="en-US" sz="1300"/>
              <a:t>Confound those Speculative Statistics</a:t>
            </a:r>
          </a:p>
        </p:txBody>
      </p:sp>
      <p:sp>
        <p:nvSpPr>
          <p:cNvPr id="61447" name="Rectangle 3"/>
          <p:cNvSpPr txBox="1">
            <a:spLocks noGrp="1" noChangeArrowheads="1"/>
          </p:cNvSpPr>
          <p:nvPr/>
        </p:nvSpPr>
        <p:spPr bwMode="auto">
          <a:xfrm>
            <a:off x="4144963" y="0"/>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24" tIns="48312" rIns="96624" bIns="48312"/>
          <a:lstStyle>
            <a:lvl1pPr defTabSz="966788">
              <a:defRPr sz="1600">
                <a:solidFill>
                  <a:schemeClr val="tx1"/>
                </a:solidFill>
                <a:latin typeface="Times New Roman" panose="02020603050405020304" pitchFamily="18" charset="0"/>
              </a:defRPr>
            </a:lvl1pPr>
            <a:lvl2pPr marL="742950" indent="-285750" defTabSz="966788">
              <a:defRPr sz="1600">
                <a:solidFill>
                  <a:schemeClr val="tx1"/>
                </a:solidFill>
                <a:latin typeface="Times New Roman" panose="02020603050405020304" pitchFamily="18" charset="0"/>
              </a:defRPr>
            </a:lvl2pPr>
            <a:lvl3pPr marL="1143000" indent="-228600" defTabSz="966788">
              <a:defRPr sz="1600">
                <a:solidFill>
                  <a:schemeClr val="tx1"/>
                </a:solidFill>
                <a:latin typeface="Times New Roman" panose="02020603050405020304" pitchFamily="18" charset="0"/>
              </a:defRPr>
            </a:lvl3pPr>
            <a:lvl4pPr marL="1600200" indent="-228600" defTabSz="966788">
              <a:defRPr sz="1600">
                <a:solidFill>
                  <a:schemeClr val="tx1"/>
                </a:solidFill>
                <a:latin typeface="Times New Roman" panose="02020603050405020304" pitchFamily="18" charset="0"/>
              </a:defRPr>
            </a:lvl4pPr>
            <a:lvl5pPr marL="2057400" indent="-228600" defTabSz="966788">
              <a:defRPr sz="1600">
                <a:solidFill>
                  <a:schemeClr val="tx1"/>
                </a:solidFill>
                <a:latin typeface="Times New Roman" panose="02020603050405020304" pitchFamily="18" charset="0"/>
              </a:defRPr>
            </a:lvl5pPr>
            <a:lvl6pPr marL="2514600" indent="-228600" defTabSz="966788" eaLnBrk="0" fontAlgn="base" hangingPunct="0">
              <a:spcBef>
                <a:spcPct val="50000"/>
              </a:spcBef>
              <a:spcAft>
                <a:spcPct val="0"/>
              </a:spcAft>
              <a:defRPr sz="1600">
                <a:solidFill>
                  <a:schemeClr val="tx1"/>
                </a:solidFill>
                <a:latin typeface="Times New Roman" panose="02020603050405020304" pitchFamily="18" charset="0"/>
              </a:defRPr>
            </a:lvl6pPr>
            <a:lvl7pPr marL="2971800" indent="-228600" defTabSz="966788" eaLnBrk="0" fontAlgn="base" hangingPunct="0">
              <a:spcBef>
                <a:spcPct val="50000"/>
              </a:spcBef>
              <a:spcAft>
                <a:spcPct val="0"/>
              </a:spcAft>
              <a:defRPr sz="1600">
                <a:solidFill>
                  <a:schemeClr val="tx1"/>
                </a:solidFill>
                <a:latin typeface="Times New Roman" panose="02020603050405020304" pitchFamily="18" charset="0"/>
              </a:defRPr>
            </a:lvl7pPr>
            <a:lvl8pPr marL="3429000" indent="-228600" defTabSz="966788" eaLnBrk="0" fontAlgn="base" hangingPunct="0">
              <a:spcBef>
                <a:spcPct val="50000"/>
              </a:spcBef>
              <a:spcAft>
                <a:spcPct val="0"/>
              </a:spcAft>
              <a:defRPr sz="1600">
                <a:solidFill>
                  <a:schemeClr val="tx1"/>
                </a:solidFill>
                <a:latin typeface="Times New Roman" panose="02020603050405020304" pitchFamily="18" charset="0"/>
              </a:defRPr>
            </a:lvl8pPr>
            <a:lvl9pPr marL="3886200" indent="-228600" defTabSz="966788" eaLnBrk="0" fontAlgn="base" hangingPunct="0">
              <a:spcBef>
                <a:spcPct val="50000"/>
              </a:spcBef>
              <a:spcAft>
                <a:spcPct val="0"/>
              </a:spcAft>
              <a:defRPr sz="1600">
                <a:solidFill>
                  <a:schemeClr val="tx1"/>
                </a:solidFill>
                <a:latin typeface="Times New Roman" panose="02020603050405020304" pitchFamily="18" charset="0"/>
              </a:defRPr>
            </a:lvl9pPr>
          </a:lstStyle>
          <a:p>
            <a:pPr algn="r">
              <a:spcBef>
                <a:spcPct val="0"/>
              </a:spcBef>
            </a:pPr>
            <a:r>
              <a:rPr lang="en-US" altLang="en-US" sz="1300"/>
              <a:t>5 August 2009</a:t>
            </a:r>
          </a:p>
        </p:txBody>
      </p:sp>
      <p:sp>
        <p:nvSpPr>
          <p:cNvPr id="61448" name="Rectangle 6"/>
          <p:cNvSpPr txBox="1">
            <a:spLocks noGrp="1" noChangeArrowheads="1"/>
          </p:cNvSpPr>
          <p:nvPr/>
        </p:nvSpPr>
        <p:spPr bwMode="auto">
          <a:xfrm>
            <a:off x="0" y="9121775"/>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24" tIns="48312" rIns="96624" bIns="48312" anchor="b"/>
          <a:lstStyle>
            <a:lvl1pPr defTabSz="966788">
              <a:defRPr sz="1600">
                <a:solidFill>
                  <a:schemeClr val="tx1"/>
                </a:solidFill>
                <a:latin typeface="Times New Roman" panose="02020603050405020304" pitchFamily="18" charset="0"/>
              </a:defRPr>
            </a:lvl1pPr>
            <a:lvl2pPr marL="742950" indent="-285750" defTabSz="966788">
              <a:defRPr sz="1600">
                <a:solidFill>
                  <a:schemeClr val="tx1"/>
                </a:solidFill>
                <a:latin typeface="Times New Roman" panose="02020603050405020304" pitchFamily="18" charset="0"/>
              </a:defRPr>
            </a:lvl2pPr>
            <a:lvl3pPr marL="1143000" indent="-228600" defTabSz="966788">
              <a:defRPr sz="1600">
                <a:solidFill>
                  <a:schemeClr val="tx1"/>
                </a:solidFill>
                <a:latin typeface="Times New Roman" panose="02020603050405020304" pitchFamily="18" charset="0"/>
              </a:defRPr>
            </a:lvl3pPr>
            <a:lvl4pPr marL="1600200" indent="-228600" defTabSz="966788">
              <a:defRPr sz="1600">
                <a:solidFill>
                  <a:schemeClr val="tx1"/>
                </a:solidFill>
                <a:latin typeface="Times New Roman" panose="02020603050405020304" pitchFamily="18" charset="0"/>
              </a:defRPr>
            </a:lvl4pPr>
            <a:lvl5pPr marL="2057400" indent="-228600" defTabSz="966788">
              <a:defRPr sz="1600">
                <a:solidFill>
                  <a:schemeClr val="tx1"/>
                </a:solidFill>
                <a:latin typeface="Times New Roman" panose="02020603050405020304" pitchFamily="18" charset="0"/>
              </a:defRPr>
            </a:lvl5pPr>
            <a:lvl6pPr marL="2514600" indent="-228600" defTabSz="966788" eaLnBrk="0" fontAlgn="base" hangingPunct="0">
              <a:spcBef>
                <a:spcPct val="50000"/>
              </a:spcBef>
              <a:spcAft>
                <a:spcPct val="0"/>
              </a:spcAft>
              <a:defRPr sz="1600">
                <a:solidFill>
                  <a:schemeClr val="tx1"/>
                </a:solidFill>
                <a:latin typeface="Times New Roman" panose="02020603050405020304" pitchFamily="18" charset="0"/>
              </a:defRPr>
            </a:lvl6pPr>
            <a:lvl7pPr marL="2971800" indent="-228600" defTabSz="966788" eaLnBrk="0" fontAlgn="base" hangingPunct="0">
              <a:spcBef>
                <a:spcPct val="50000"/>
              </a:spcBef>
              <a:spcAft>
                <a:spcPct val="0"/>
              </a:spcAft>
              <a:defRPr sz="1600">
                <a:solidFill>
                  <a:schemeClr val="tx1"/>
                </a:solidFill>
                <a:latin typeface="Times New Roman" panose="02020603050405020304" pitchFamily="18" charset="0"/>
              </a:defRPr>
            </a:lvl7pPr>
            <a:lvl8pPr marL="3429000" indent="-228600" defTabSz="966788" eaLnBrk="0" fontAlgn="base" hangingPunct="0">
              <a:spcBef>
                <a:spcPct val="50000"/>
              </a:spcBef>
              <a:spcAft>
                <a:spcPct val="0"/>
              </a:spcAft>
              <a:defRPr sz="1600">
                <a:solidFill>
                  <a:schemeClr val="tx1"/>
                </a:solidFill>
                <a:latin typeface="Times New Roman" panose="02020603050405020304" pitchFamily="18" charset="0"/>
              </a:defRPr>
            </a:lvl8pPr>
            <a:lvl9pPr marL="3886200" indent="-228600" defTabSz="966788" eaLnBrk="0" fontAlgn="base" hangingPunct="0">
              <a:spcBef>
                <a:spcPct val="50000"/>
              </a:spcBef>
              <a:spcAft>
                <a:spcPct val="0"/>
              </a:spcAft>
              <a:defRPr sz="1600">
                <a:solidFill>
                  <a:schemeClr val="tx1"/>
                </a:solidFill>
                <a:latin typeface="Times New Roman" panose="02020603050405020304" pitchFamily="18" charset="0"/>
              </a:defRPr>
            </a:lvl9pPr>
          </a:lstStyle>
          <a:p>
            <a:pPr>
              <a:spcBef>
                <a:spcPct val="0"/>
              </a:spcBef>
            </a:pPr>
            <a:r>
              <a:rPr lang="en-US" altLang="en-US" sz="1300"/>
              <a:t>2009SchieldASA6Up.pdf</a:t>
            </a:r>
          </a:p>
        </p:txBody>
      </p:sp>
      <p:sp>
        <p:nvSpPr>
          <p:cNvPr id="61449"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24" tIns="48312" rIns="96624" bIns="48312" anchor="b"/>
          <a:lstStyle>
            <a:lvl1pPr defTabSz="966788">
              <a:defRPr sz="1600">
                <a:solidFill>
                  <a:schemeClr val="tx1"/>
                </a:solidFill>
                <a:latin typeface="Times New Roman" panose="02020603050405020304" pitchFamily="18" charset="0"/>
              </a:defRPr>
            </a:lvl1pPr>
            <a:lvl2pPr marL="742950" indent="-285750" defTabSz="966788">
              <a:defRPr sz="1600">
                <a:solidFill>
                  <a:schemeClr val="tx1"/>
                </a:solidFill>
                <a:latin typeface="Times New Roman" panose="02020603050405020304" pitchFamily="18" charset="0"/>
              </a:defRPr>
            </a:lvl2pPr>
            <a:lvl3pPr marL="1143000" indent="-228600" defTabSz="966788">
              <a:defRPr sz="1600">
                <a:solidFill>
                  <a:schemeClr val="tx1"/>
                </a:solidFill>
                <a:latin typeface="Times New Roman" panose="02020603050405020304" pitchFamily="18" charset="0"/>
              </a:defRPr>
            </a:lvl3pPr>
            <a:lvl4pPr marL="1600200" indent="-228600" defTabSz="966788">
              <a:defRPr sz="1600">
                <a:solidFill>
                  <a:schemeClr val="tx1"/>
                </a:solidFill>
                <a:latin typeface="Times New Roman" panose="02020603050405020304" pitchFamily="18" charset="0"/>
              </a:defRPr>
            </a:lvl4pPr>
            <a:lvl5pPr marL="2057400" indent="-228600" defTabSz="966788">
              <a:defRPr sz="1600">
                <a:solidFill>
                  <a:schemeClr val="tx1"/>
                </a:solidFill>
                <a:latin typeface="Times New Roman" panose="02020603050405020304" pitchFamily="18" charset="0"/>
              </a:defRPr>
            </a:lvl5pPr>
            <a:lvl6pPr marL="2514600" indent="-228600" defTabSz="966788" eaLnBrk="0" fontAlgn="base" hangingPunct="0">
              <a:spcBef>
                <a:spcPct val="50000"/>
              </a:spcBef>
              <a:spcAft>
                <a:spcPct val="0"/>
              </a:spcAft>
              <a:defRPr sz="1600">
                <a:solidFill>
                  <a:schemeClr val="tx1"/>
                </a:solidFill>
                <a:latin typeface="Times New Roman" panose="02020603050405020304" pitchFamily="18" charset="0"/>
              </a:defRPr>
            </a:lvl6pPr>
            <a:lvl7pPr marL="2971800" indent="-228600" defTabSz="966788" eaLnBrk="0" fontAlgn="base" hangingPunct="0">
              <a:spcBef>
                <a:spcPct val="50000"/>
              </a:spcBef>
              <a:spcAft>
                <a:spcPct val="0"/>
              </a:spcAft>
              <a:defRPr sz="1600">
                <a:solidFill>
                  <a:schemeClr val="tx1"/>
                </a:solidFill>
                <a:latin typeface="Times New Roman" panose="02020603050405020304" pitchFamily="18" charset="0"/>
              </a:defRPr>
            </a:lvl7pPr>
            <a:lvl8pPr marL="3429000" indent="-228600" defTabSz="966788" eaLnBrk="0" fontAlgn="base" hangingPunct="0">
              <a:spcBef>
                <a:spcPct val="50000"/>
              </a:spcBef>
              <a:spcAft>
                <a:spcPct val="0"/>
              </a:spcAft>
              <a:defRPr sz="1600">
                <a:solidFill>
                  <a:schemeClr val="tx1"/>
                </a:solidFill>
                <a:latin typeface="Times New Roman" panose="02020603050405020304" pitchFamily="18" charset="0"/>
              </a:defRPr>
            </a:lvl8pPr>
            <a:lvl9pPr marL="3886200" indent="-228600" defTabSz="966788" eaLnBrk="0" fontAlgn="base" hangingPunct="0">
              <a:spcBef>
                <a:spcPct val="50000"/>
              </a:spcBef>
              <a:spcAft>
                <a:spcPct val="0"/>
              </a:spcAft>
              <a:defRPr sz="1600">
                <a:solidFill>
                  <a:schemeClr val="tx1"/>
                </a:solidFill>
                <a:latin typeface="Times New Roman" panose="02020603050405020304" pitchFamily="18" charset="0"/>
              </a:defRPr>
            </a:lvl9pPr>
          </a:lstStyle>
          <a:p>
            <a:pPr algn="r">
              <a:spcBef>
                <a:spcPct val="0"/>
              </a:spcBef>
            </a:pPr>
            <a:fld id="{49FA4707-DA46-4C88-8B1B-B4D1F2291BE2}" type="slidenum">
              <a:rPr lang="en-US" altLang="en-US" sz="1300"/>
              <a:pPr algn="r">
                <a:spcBef>
                  <a:spcPct val="0"/>
                </a:spcBef>
              </a:pPr>
              <a:t>36</a:t>
            </a:fld>
            <a:endParaRPr lang="en-US" altLang="en-US" sz="1300"/>
          </a:p>
        </p:txBody>
      </p:sp>
      <p:sp>
        <p:nvSpPr>
          <p:cNvPr id="61450" name="Rectangle 2"/>
          <p:cNvSpPr>
            <a:spLocks noGrp="1" noRot="1" noChangeAspect="1" noChangeArrowheads="1" noTextEdit="1"/>
          </p:cNvSpPr>
          <p:nvPr>
            <p:ph type="sldImg"/>
          </p:nvPr>
        </p:nvSpPr>
        <p:spPr>
          <a:xfrm>
            <a:off x="1257300" y="720725"/>
            <a:ext cx="4800600" cy="3600450"/>
          </a:xfrm>
          <a:ln/>
        </p:spPr>
      </p:sp>
      <p:sp>
        <p:nvSpPr>
          <p:cNvPr id="61451" name="Rectangle 3"/>
          <p:cNvSpPr>
            <a:spLocks noGrp="1" noChangeArrowheads="1"/>
          </p:cNvSpPr>
          <p:nvPr>
            <p:ph type="body" idx="1"/>
          </p:nvPr>
        </p:nvSpPr>
        <p:spPr>
          <a:xfrm>
            <a:off x="812800" y="4560888"/>
            <a:ext cx="5770563" cy="4479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24" tIns="48312" rIns="96624" bIns="48312"/>
          <a:lstStyle/>
          <a:p>
            <a:r>
              <a:rPr lang="en-US" altLang="en-US" b="1" smtClean="0"/>
              <a:t>GAISE CHALLENGE PLUS ATTITUDES</a:t>
            </a:r>
            <a:endParaRPr lang="en-US" altLang="en-US" smtClean="0"/>
          </a:p>
          <a:p>
            <a:r>
              <a:rPr lang="en-US" altLang="en-US" smtClean="0"/>
              <a:t>Candice Schau (2003) says that students’ attitudes are the ‘other’ important outcome in statistics education. </a:t>
            </a:r>
          </a:p>
          <a:p>
            <a:r>
              <a:rPr lang="en-US" altLang="en-US" smtClean="0"/>
              <a:t>Robert Hayden (private communication) noted, “Students will not use what they learn in a statistics course (of any kind) unless they believe they learned something usable.</a:t>
            </a:r>
          </a:p>
          <a:p>
            <a:r>
              <a:rPr lang="en-US" altLang="en-US" smtClean="0"/>
              <a:t>Macnaughton (2004) has argued that the primary goal of an introductory statistics course should be to give students “a lasting appreciation for the value of statistics.”</a:t>
            </a:r>
          </a:p>
          <a:p>
            <a:r>
              <a:rPr lang="en-US" altLang="en-US" smtClean="0"/>
              <a:t>Three studies have documented that students see less value in statistics after completing their intro course than they did before they took the course. </a:t>
            </a:r>
          </a:p>
          <a:p>
            <a:r>
              <a:rPr lang="en-US" altLang="en-US" smtClean="0"/>
              <a:t>To define statistical literacy, Bob Hayden says, "Study life, not books, to see what students need." </a:t>
            </a:r>
          </a:p>
          <a:p>
            <a:r>
              <a:rPr lang="en-US" altLang="en-US" smtClean="0"/>
              <a:t>"The biggest pitfall ... is the temptation to make it a watered-down version of the methods course."  </a:t>
            </a:r>
          </a:p>
          <a:p>
            <a:r>
              <a:rPr lang="en-US" altLang="en-US" smtClean="0"/>
              <a:t>A good course should be "inspired by an empirical study of what skills are actually needed in real life."  </a:t>
            </a:r>
          </a:p>
        </p:txBody>
      </p:sp>
    </p:spTree>
    <p:extLst>
      <p:ext uri="{BB962C8B-B14F-4D97-AF65-F5344CB8AC3E}">
        <p14:creationId xmlns:p14="http://schemas.microsoft.com/office/powerpoint/2010/main" val="8875820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defRPr sz="1600">
                <a:solidFill>
                  <a:schemeClr val="tx1"/>
                </a:solidFill>
                <a:latin typeface="Times New Roman" panose="02020603050405020304" pitchFamily="18" charset="0"/>
              </a:defRPr>
            </a:lvl1pPr>
            <a:lvl2pPr marL="742950" indent="-285750" defTabSz="965200">
              <a:defRPr sz="1600">
                <a:solidFill>
                  <a:schemeClr val="tx1"/>
                </a:solidFill>
                <a:latin typeface="Times New Roman" panose="02020603050405020304" pitchFamily="18" charset="0"/>
              </a:defRPr>
            </a:lvl2pPr>
            <a:lvl3pPr marL="1143000" indent="-228600" defTabSz="965200">
              <a:defRPr sz="1600">
                <a:solidFill>
                  <a:schemeClr val="tx1"/>
                </a:solidFill>
                <a:latin typeface="Times New Roman" panose="02020603050405020304" pitchFamily="18" charset="0"/>
              </a:defRPr>
            </a:lvl3pPr>
            <a:lvl4pPr marL="1600200" indent="-228600" defTabSz="965200">
              <a:defRPr sz="1600">
                <a:solidFill>
                  <a:schemeClr val="tx1"/>
                </a:solidFill>
                <a:latin typeface="Times New Roman" panose="02020603050405020304" pitchFamily="18" charset="0"/>
              </a:defRPr>
            </a:lvl4pPr>
            <a:lvl5pPr marL="2057400" indent="-228600" defTabSz="965200">
              <a:defRPr sz="1600">
                <a:solidFill>
                  <a:schemeClr val="tx1"/>
                </a:solidFill>
                <a:latin typeface="Times New Roman" panose="02020603050405020304" pitchFamily="18" charset="0"/>
              </a:defRPr>
            </a:lvl5pPr>
            <a:lvl6pPr marL="2514600" indent="-228600" defTabSz="965200" eaLnBrk="0" fontAlgn="base" hangingPunct="0">
              <a:spcBef>
                <a:spcPct val="50000"/>
              </a:spcBef>
              <a:spcAft>
                <a:spcPct val="0"/>
              </a:spcAft>
              <a:defRPr sz="1600">
                <a:solidFill>
                  <a:schemeClr val="tx1"/>
                </a:solidFill>
                <a:latin typeface="Times New Roman" panose="02020603050405020304" pitchFamily="18" charset="0"/>
              </a:defRPr>
            </a:lvl6pPr>
            <a:lvl7pPr marL="2971800" indent="-228600" defTabSz="965200" eaLnBrk="0" fontAlgn="base" hangingPunct="0">
              <a:spcBef>
                <a:spcPct val="50000"/>
              </a:spcBef>
              <a:spcAft>
                <a:spcPct val="0"/>
              </a:spcAft>
              <a:defRPr sz="1600">
                <a:solidFill>
                  <a:schemeClr val="tx1"/>
                </a:solidFill>
                <a:latin typeface="Times New Roman" panose="02020603050405020304" pitchFamily="18" charset="0"/>
              </a:defRPr>
            </a:lvl7pPr>
            <a:lvl8pPr marL="3429000" indent="-228600" defTabSz="965200" eaLnBrk="0" fontAlgn="base" hangingPunct="0">
              <a:spcBef>
                <a:spcPct val="50000"/>
              </a:spcBef>
              <a:spcAft>
                <a:spcPct val="0"/>
              </a:spcAft>
              <a:defRPr sz="1600">
                <a:solidFill>
                  <a:schemeClr val="tx1"/>
                </a:solidFill>
                <a:latin typeface="Times New Roman" panose="02020603050405020304" pitchFamily="18" charset="0"/>
              </a:defRPr>
            </a:lvl8pPr>
            <a:lvl9pPr marL="3886200" indent="-228600" defTabSz="965200" eaLnBrk="0" fontAlgn="base" hangingPunct="0">
              <a:spcBef>
                <a:spcPct val="50000"/>
              </a:spcBef>
              <a:spcAft>
                <a:spcPct val="0"/>
              </a:spcAft>
              <a:defRPr sz="1600">
                <a:solidFill>
                  <a:schemeClr val="tx1"/>
                </a:solidFill>
                <a:latin typeface="Times New Roman" panose="02020603050405020304" pitchFamily="18" charset="0"/>
              </a:defRPr>
            </a:lvl9pPr>
          </a:lstStyle>
          <a:p>
            <a:r>
              <a:rPr lang="en-US" altLang="en-US" sz="1300" smtClean="0"/>
              <a:t>Statistical Literacy for AllTeaching Teachers Statistical Literacy OnlineTeaching Teachers Statistical Literacy OnlineStatistical Literacy Using Odysseys2Sense2008 StatLit Skills Survey</a:t>
            </a:r>
          </a:p>
        </p:txBody>
      </p:sp>
      <p:sp>
        <p:nvSpPr>
          <p:cNvPr id="6451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defRPr sz="1600">
                <a:solidFill>
                  <a:schemeClr val="tx1"/>
                </a:solidFill>
                <a:latin typeface="Times New Roman" panose="02020603050405020304" pitchFamily="18" charset="0"/>
              </a:defRPr>
            </a:lvl1pPr>
            <a:lvl2pPr marL="742950" indent="-285750" defTabSz="965200">
              <a:defRPr sz="1600">
                <a:solidFill>
                  <a:schemeClr val="tx1"/>
                </a:solidFill>
                <a:latin typeface="Times New Roman" panose="02020603050405020304" pitchFamily="18" charset="0"/>
              </a:defRPr>
            </a:lvl2pPr>
            <a:lvl3pPr marL="1143000" indent="-228600" defTabSz="965200">
              <a:defRPr sz="1600">
                <a:solidFill>
                  <a:schemeClr val="tx1"/>
                </a:solidFill>
                <a:latin typeface="Times New Roman" panose="02020603050405020304" pitchFamily="18" charset="0"/>
              </a:defRPr>
            </a:lvl3pPr>
            <a:lvl4pPr marL="1600200" indent="-228600" defTabSz="965200">
              <a:defRPr sz="1600">
                <a:solidFill>
                  <a:schemeClr val="tx1"/>
                </a:solidFill>
                <a:latin typeface="Times New Roman" panose="02020603050405020304" pitchFamily="18" charset="0"/>
              </a:defRPr>
            </a:lvl4pPr>
            <a:lvl5pPr marL="2057400" indent="-228600" defTabSz="965200">
              <a:defRPr sz="1600">
                <a:solidFill>
                  <a:schemeClr val="tx1"/>
                </a:solidFill>
                <a:latin typeface="Times New Roman" panose="02020603050405020304" pitchFamily="18" charset="0"/>
              </a:defRPr>
            </a:lvl5pPr>
            <a:lvl6pPr marL="2514600" indent="-228600" defTabSz="965200" eaLnBrk="0" fontAlgn="base" hangingPunct="0">
              <a:spcBef>
                <a:spcPct val="50000"/>
              </a:spcBef>
              <a:spcAft>
                <a:spcPct val="0"/>
              </a:spcAft>
              <a:defRPr sz="1600">
                <a:solidFill>
                  <a:schemeClr val="tx1"/>
                </a:solidFill>
                <a:latin typeface="Times New Roman" panose="02020603050405020304" pitchFamily="18" charset="0"/>
              </a:defRPr>
            </a:lvl6pPr>
            <a:lvl7pPr marL="2971800" indent="-228600" defTabSz="965200" eaLnBrk="0" fontAlgn="base" hangingPunct="0">
              <a:spcBef>
                <a:spcPct val="50000"/>
              </a:spcBef>
              <a:spcAft>
                <a:spcPct val="0"/>
              </a:spcAft>
              <a:defRPr sz="1600">
                <a:solidFill>
                  <a:schemeClr val="tx1"/>
                </a:solidFill>
                <a:latin typeface="Times New Roman" panose="02020603050405020304" pitchFamily="18" charset="0"/>
              </a:defRPr>
            </a:lvl7pPr>
            <a:lvl8pPr marL="3429000" indent="-228600" defTabSz="965200" eaLnBrk="0" fontAlgn="base" hangingPunct="0">
              <a:spcBef>
                <a:spcPct val="50000"/>
              </a:spcBef>
              <a:spcAft>
                <a:spcPct val="0"/>
              </a:spcAft>
              <a:defRPr sz="1600">
                <a:solidFill>
                  <a:schemeClr val="tx1"/>
                </a:solidFill>
                <a:latin typeface="Times New Roman" panose="02020603050405020304" pitchFamily="18" charset="0"/>
              </a:defRPr>
            </a:lvl8pPr>
            <a:lvl9pPr marL="3886200" indent="-228600" defTabSz="965200" eaLnBrk="0" fontAlgn="base" hangingPunct="0">
              <a:spcBef>
                <a:spcPct val="50000"/>
              </a:spcBef>
              <a:spcAft>
                <a:spcPct val="0"/>
              </a:spcAft>
              <a:defRPr sz="1600">
                <a:solidFill>
                  <a:schemeClr val="tx1"/>
                </a:solidFill>
                <a:latin typeface="Times New Roman" panose="02020603050405020304" pitchFamily="18" charset="0"/>
              </a:defRPr>
            </a:lvl9pPr>
          </a:lstStyle>
          <a:p>
            <a:r>
              <a:rPr lang="en-US" altLang="en-US" sz="1300" smtClean="0"/>
              <a:t>24 February 201215 October 201115 October 2011Jan 7, 2011Fall 2008</a:t>
            </a:r>
          </a:p>
        </p:txBody>
      </p:sp>
      <p:sp>
        <p:nvSpPr>
          <p:cNvPr id="6451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defRPr sz="1600">
                <a:solidFill>
                  <a:schemeClr val="tx1"/>
                </a:solidFill>
                <a:latin typeface="Times New Roman" panose="02020603050405020304" pitchFamily="18" charset="0"/>
              </a:defRPr>
            </a:lvl1pPr>
            <a:lvl2pPr marL="742950" indent="-285750" defTabSz="965200">
              <a:defRPr sz="1600">
                <a:solidFill>
                  <a:schemeClr val="tx1"/>
                </a:solidFill>
                <a:latin typeface="Times New Roman" panose="02020603050405020304" pitchFamily="18" charset="0"/>
              </a:defRPr>
            </a:lvl2pPr>
            <a:lvl3pPr marL="1143000" indent="-228600" defTabSz="965200">
              <a:defRPr sz="1600">
                <a:solidFill>
                  <a:schemeClr val="tx1"/>
                </a:solidFill>
                <a:latin typeface="Times New Roman" panose="02020603050405020304" pitchFamily="18" charset="0"/>
              </a:defRPr>
            </a:lvl3pPr>
            <a:lvl4pPr marL="1600200" indent="-228600" defTabSz="965200">
              <a:defRPr sz="1600">
                <a:solidFill>
                  <a:schemeClr val="tx1"/>
                </a:solidFill>
                <a:latin typeface="Times New Roman" panose="02020603050405020304" pitchFamily="18" charset="0"/>
              </a:defRPr>
            </a:lvl4pPr>
            <a:lvl5pPr marL="2057400" indent="-228600" defTabSz="965200">
              <a:defRPr sz="1600">
                <a:solidFill>
                  <a:schemeClr val="tx1"/>
                </a:solidFill>
                <a:latin typeface="Times New Roman" panose="02020603050405020304" pitchFamily="18" charset="0"/>
              </a:defRPr>
            </a:lvl5pPr>
            <a:lvl6pPr marL="2514600" indent="-228600" defTabSz="965200" eaLnBrk="0" fontAlgn="base" hangingPunct="0">
              <a:spcBef>
                <a:spcPct val="50000"/>
              </a:spcBef>
              <a:spcAft>
                <a:spcPct val="0"/>
              </a:spcAft>
              <a:defRPr sz="1600">
                <a:solidFill>
                  <a:schemeClr val="tx1"/>
                </a:solidFill>
                <a:latin typeface="Times New Roman" panose="02020603050405020304" pitchFamily="18" charset="0"/>
              </a:defRPr>
            </a:lvl6pPr>
            <a:lvl7pPr marL="2971800" indent="-228600" defTabSz="965200" eaLnBrk="0" fontAlgn="base" hangingPunct="0">
              <a:spcBef>
                <a:spcPct val="50000"/>
              </a:spcBef>
              <a:spcAft>
                <a:spcPct val="0"/>
              </a:spcAft>
              <a:defRPr sz="1600">
                <a:solidFill>
                  <a:schemeClr val="tx1"/>
                </a:solidFill>
                <a:latin typeface="Times New Roman" panose="02020603050405020304" pitchFamily="18" charset="0"/>
              </a:defRPr>
            </a:lvl7pPr>
            <a:lvl8pPr marL="3429000" indent="-228600" defTabSz="965200" eaLnBrk="0" fontAlgn="base" hangingPunct="0">
              <a:spcBef>
                <a:spcPct val="50000"/>
              </a:spcBef>
              <a:spcAft>
                <a:spcPct val="0"/>
              </a:spcAft>
              <a:defRPr sz="1600">
                <a:solidFill>
                  <a:schemeClr val="tx1"/>
                </a:solidFill>
                <a:latin typeface="Times New Roman" panose="02020603050405020304" pitchFamily="18" charset="0"/>
              </a:defRPr>
            </a:lvl8pPr>
            <a:lvl9pPr marL="3886200" indent="-228600" defTabSz="965200" eaLnBrk="0" fontAlgn="base" hangingPunct="0">
              <a:spcBef>
                <a:spcPct val="50000"/>
              </a:spcBef>
              <a:spcAft>
                <a:spcPct val="0"/>
              </a:spcAft>
              <a:defRPr sz="1600">
                <a:solidFill>
                  <a:schemeClr val="tx1"/>
                </a:solidFill>
                <a:latin typeface="Times New Roman" panose="02020603050405020304" pitchFamily="18" charset="0"/>
              </a:defRPr>
            </a:lvl9pPr>
          </a:lstStyle>
          <a:p>
            <a:r>
              <a:rPr lang="en-US" altLang="en-US" sz="1300" smtClean="0"/>
              <a:t>2012Schield-Lehman6up.pdf2011SchieldNNN6up.pdf2011SchieldNNN6up.pdf2011SchieldMAA6up.pdf2008SchieldSkillsSurvey6up.pdf</a:t>
            </a:r>
          </a:p>
        </p:txBody>
      </p:sp>
      <p:sp>
        <p:nvSpPr>
          <p:cNvPr id="645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defRPr sz="1600">
                <a:solidFill>
                  <a:schemeClr val="tx1"/>
                </a:solidFill>
                <a:latin typeface="Times New Roman" panose="02020603050405020304" pitchFamily="18" charset="0"/>
              </a:defRPr>
            </a:lvl1pPr>
            <a:lvl2pPr marL="742950" indent="-285750" defTabSz="965200">
              <a:defRPr sz="1600">
                <a:solidFill>
                  <a:schemeClr val="tx1"/>
                </a:solidFill>
                <a:latin typeface="Times New Roman" panose="02020603050405020304" pitchFamily="18" charset="0"/>
              </a:defRPr>
            </a:lvl2pPr>
            <a:lvl3pPr marL="1143000" indent="-228600" defTabSz="965200">
              <a:defRPr sz="1600">
                <a:solidFill>
                  <a:schemeClr val="tx1"/>
                </a:solidFill>
                <a:latin typeface="Times New Roman" panose="02020603050405020304" pitchFamily="18" charset="0"/>
              </a:defRPr>
            </a:lvl3pPr>
            <a:lvl4pPr marL="1600200" indent="-228600" defTabSz="965200">
              <a:defRPr sz="1600">
                <a:solidFill>
                  <a:schemeClr val="tx1"/>
                </a:solidFill>
                <a:latin typeface="Times New Roman" panose="02020603050405020304" pitchFamily="18" charset="0"/>
              </a:defRPr>
            </a:lvl4pPr>
            <a:lvl5pPr marL="2057400" indent="-228600" defTabSz="965200">
              <a:defRPr sz="1600">
                <a:solidFill>
                  <a:schemeClr val="tx1"/>
                </a:solidFill>
                <a:latin typeface="Times New Roman" panose="02020603050405020304" pitchFamily="18" charset="0"/>
              </a:defRPr>
            </a:lvl5pPr>
            <a:lvl6pPr marL="2514600" indent="-228600" defTabSz="965200" eaLnBrk="0" fontAlgn="base" hangingPunct="0">
              <a:spcBef>
                <a:spcPct val="50000"/>
              </a:spcBef>
              <a:spcAft>
                <a:spcPct val="0"/>
              </a:spcAft>
              <a:defRPr sz="1600">
                <a:solidFill>
                  <a:schemeClr val="tx1"/>
                </a:solidFill>
                <a:latin typeface="Times New Roman" panose="02020603050405020304" pitchFamily="18" charset="0"/>
              </a:defRPr>
            </a:lvl6pPr>
            <a:lvl7pPr marL="2971800" indent="-228600" defTabSz="965200" eaLnBrk="0" fontAlgn="base" hangingPunct="0">
              <a:spcBef>
                <a:spcPct val="50000"/>
              </a:spcBef>
              <a:spcAft>
                <a:spcPct val="0"/>
              </a:spcAft>
              <a:defRPr sz="1600">
                <a:solidFill>
                  <a:schemeClr val="tx1"/>
                </a:solidFill>
                <a:latin typeface="Times New Roman" panose="02020603050405020304" pitchFamily="18" charset="0"/>
              </a:defRPr>
            </a:lvl7pPr>
            <a:lvl8pPr marL="3429000" indent="-228600" defTabSz="965200" eaLnBrk="0" fontAlgn="base" hangingPunct="0">
              <a:spcBef>
                <a:spcPct val="50000"/>
              </a:spcBef>
              <a:spcAft>
                <a:spcPct val="0"/>
              </a:spcAft>
              <a:defRPr sz="1600">
                <a:solidFill>
                  <a:schemeClr val="tx1"/>
                </a:solidFill>
                <a:latin typeface="Times New Roman" panose="02020603050405020304" pitchFamily="18" charset="0"/>
              </a:defRPr>
            </a:lvl8pPr>
            <a:lvl9pPr marL="3886200" indent="-228600" defTabSz="965200" eaLnBrk="0" fontAlgn="base" hangingPunct="0">
              <a:spcBef>
                <a:spcPct val="50000"/>
              </a:spcBef>
              <a:spcAft>
                <a:spcPct val="0"/>
              </a:spcAft>
              <a:defRPr sz="1600">
                <a:solidFill>
                  <a:schemeClr val="tx1"/>
                </a:solidFill>
                <a:latin typeface="Times New Roman" panose="02020603050405020304" pitchFamily="18" charset="0"/>
              </a:defRPr>
            </a:lvl9pPr>
          </a:lstStyle>
          <a:p>
            <a:fld id="{3D44E47A-84C9-4AB8-9BF6-476DC85CAFAA}" type="slidenum">
              <a:rPr lang="en-US" altLang="en-US" sz="1300"/>
              <a:pPr/>
              <a:t>37</a:t>
            </a:fld>
            <a:endParaRPr lang="en-US" altLang="en-US" sz="1300"/>
          </a:p>
        </p:txBody>
      </p:sp>
      <p:sp>
        <p:nvSpPr>
          <p:cNvPr id="64518" name="Rectangle 2"/>
          <p:cNvSpPr txBox="1">
            <a:spLocks noGrp="1" noChangeArrowheads="1"/>
          </p:cNvSpPr>
          <p:nvPr/>
        </p:nvSpPr>
        <p:spPr bwMode="auto">
          <a:xfrm>
            <a:off x="0" y="0"/>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05" tIns="48303" rIns="96605" bIns="48303"/>
          <a:lstStyle>
            <a:lvl1pPr defTabSz="965200">
              <a:defRPr sz="1600">
                <a:solidFill>
                  <a:schemeClr val="tx1"/>
                </a:solidFill>
                <a:latin typeface="Times New Roman" panose="02020603050405020304" pitchFamily="18" charset="0"/>
              </a:defRPr>
            </a:lvl1pPr>
            <a:lvl2pPr marL="742950" indent="-285750" defTabSz="965200">
              <a:defRPr sz="1600">
                <a:solidFill>
                  <a:schemeClr val="tx1"/>
                </a:solidFill>
                <a:latin typeface="Times New Roman" panose="02020603050405020304" pitchFamily="18" charset="0"/>
              </a:defRPr>
            </a:lvl2pPr>
            <a:lvl3pPr marL="1143000" indent="-228600" defTabSz="965200">
              <a:defRPr sz="1600">
                <a:solidFill>
                  <a:schemeClr val="tx1"/>
                </a:solidFill>
                <a:latin typeface="Times New Roman" panose="02020603050405020304" pitchFamily="18" charset="0"/>
              </a:defRPr>
            </a:lvl3pPr>
            <a:lvl4pPr marL="1600200" indent="-228600" defTabSz="965200">
              <a:defRPr sz="1600">
                <a:solidFill>
                  <a:schemeClr val="tx1"/>
                </a:solidFill>
                <a:latin typeface="Times New Roman" panose="02020603050405020304" pitchFamily="18" charset="0"/>
              </a:defRPr>
            </a:lvl4pPr>
            <a:lvl5pPr marL="2057400" indent="-228600" defTabSz="965200">
              <a:defRPr sz="1600">
                <a:solidFill>
                  <a:schemeClr val="tx1"/>
                </a:solidFill>
                <a:latin typeface="Times New Roman" panose="02020603050405020304" pitchFamily="18" charset="0"/>
              </a:defRPr>
            </a:lvl5pPr>
            <a:lvl6pPr marL="2514600" indent="-228600" defTabSz="965200" eaLnBrk="0" fontAlgn="base" hangingPunct="0">
              <a:spcBef>
                <a:spcPct val="50000"/>
              </a:spcBef>
              <a:spcAft>
                <a:spcPct val="0"/>
              </a:spcAft>
              <a:defRPr sz="1600">
                <a:solidFill>
                  <a:schemeClr val="tx1"/>
                </a:solidFill>
                <a:latin typeface="Times New Roman" panose="02020603050405020304" pitchFamily="18" charset="0"/>
              </a:defRPr>
            </a:lvl6pPr>
            <a:lvl7pPr marL="2971800" indent="-228600" defTabSz="965200" eaLnBrk="0" fontAlgn="base" hangingPunct="0">
              <a:spcBef>
                <a:spcPct val="50000"/>
              </a:spcBef>
              <a:spcAft>
                <a:spcPct val="0"/>
              </a:spcAft>
              <a:defRPr sz="1600">
                <a:solidFill>
                  <a:schemeClr val="tx1"/>
                </a:solidFill>
                <a:latin typeface="Times New Roman" panose="02020603050405020304" pitchFamily="18" charset="0"/>
              </a:defRPr>
            </a:lvl7pPr>
            <a:lvl8pPr marL="3429000" indent="-228600" defTabSz="965200" eaLnBrk="0" fontAlgn="base" hangingPunct="0">
              <a:spcBef>
                <a:spcPct val="50000"/>
              </a:spcBef>
              <a:spcAft>
                <a:spcPct val="0"/>
              </a:spcAft>
              <a:defRPr sz="1600">
                <a:solidFill>
                  <a:schemeClr val="tx1"/>
                </a:solidFill>
                <a:latin typeface="Times New Roman" panose="02020603050405020304" pitchFamily="18" charset="0"/>
              </a:defRPr>
            </a:lvl8pPr>
            <a:lvl9pPr marL="3886200" indent="-228600" defTabSz="965200" eaLnBrk="0" fontAlgn="base" hangingPunct="0">
              <a:spcBef>
                <a:spcPct val="50000"/>
              </a:spcBef>
              <a:spcAft>
                <a:spcPct val="0"/>
              </a:spcAft>
              <a:defRPr sz="1600">
                <a:solidFill>
                  <a:schemeClr val="tx1"/>
                </a:solidFill>
                <a:latin typeface="Times New Roman" panose="02020603050405020304" pitchFamily="18" charset="0"/>
              </a:defRPr>
            </a:lvl9pPr>
          </a:lstStyle>
          <a:p>
            <a:pPr>
              <a:spcBef>
                <a:spcPct val="0"/>
              </a:spcBef>
            </a:pPr>
            <a:r>
              <a:rPr lang="en-US" altLang="en-US" sz="1300"/>
              <a:t>Teaching Teachers Statistical Literacy OnlineTeaching Teachers Statistical Literacy OnlineStatistical Literacy Using Odysseys2Sense2008 StatLit Skills Survey</a:t>
            </a:r>
          </a:p>
        </p:txBody>
      </p:sp>
      <p:sp>
        <p:nvSpPr>
          <p:cNvPr id="64519" name="Rectangle 3"/>
          <p:cNvSpPr txBox="1">
            <a:spLocks noGrp="1" noChangeArrowheads="1"/>
          </p:cNvSpPr>
          <p:nvPr/>
        </p:nvSpPr>
        <p:spPr bwMode="auto">
          <a:xfrm>
            <a:off x="4144963" y="0"/>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05" tIns="48303" rIns="96605" bIns="48303"/>
          <a:lstStyle>
            <a:lvl1pPr defTabSz="965200">
              <a:defRPr sz="1600">
                <a:solidFill>
                  <a:schemeClr val="tx1"/>
                </a:solidFill>
                <a:latin typeface="Times New Roman" panose="02020603050405020304" pitchFamily="18" charset="0"/>
              </a:defRPr>
            </a:lvl1pPr>
            <a:lvl2pPr marL="742950" indent="-285750" defTabSz="965200">
              <a:defRPr sz="1600">
                <a:solidFill>
                  <a:schemeClr val="tx1"/>
                </a:solidFill>
                <a:latin typeface="Times New Roman" panose="02020603050405020304" pitchFamily="18" charset="0"/>
              </a:defRPr>
            </a:lvl2pPr>
            <a:lvl3pPr marL="1143000" indent="-228600" defTabSz="965200">
              <a:defRPr sz="1600">
                <a:solidFill>
                  <a:schemeClr val="tx1"/>
                </a:solidFill>
                <a:latin typeface="Times New Roman" panose="02020603050405020304" pitchFamily="18" charset="0"/>
              </a:defRPr>
            </a:lvl3pPr>
            <a:lvl4pPr marL="1600200" indent="-228600" defTabSz="965200">
              <a:defRPr sz="1600">
                <a:solidFill>
                  <a:schemeClr val="tx1"/>
                </a:solidFill>
                <a:latin typeface="Times New Roman" panose="02020603050405020304" pitchFamily="18" charset="0"/>
              </a:defRPr>
            </a:lvl4pPr>
            <a:lvl5pPr marL="2057400" indent="-228600" defTabSz="965200">
              <a:defRPr sz="1600">
                <a:solidFill>
                  <a:schemeClr val="tx1"/>
                </a:solidFill>
                <a:latin typeface="Times New Roman" panose="02020603050405020304" pitchFamily="18" charset="0"/>
              </a:defRPr>
            </a:lvl5pPr>
            <a:lvl6pPr marL="2514600" indent="-228600" defTabSz="965200" eaLnBrk="0" fontAlgn="base" hangingPunct="0">
              <a:spcBef>
                <a:spcPct val="50000"/>
              </a:spcBef>
              <a:spcAft>
                <a:spcPct val="0"/>
              </a:spcAft>
              <a:defRPr sz="1600">
                <a:solidFill>
                  <a:schemeClr val="tx1"/>
                </a:solidFill>
                <a:latin typeface="Times New Roman" panose="02020603050405020304" pitchFamily="18" charset="0"/>
              </a:defRPr>
            </a:lvl6pPr>
            <a:lvl7pPr marL="2971800" indent="-228600" defTabSz="965200" eaLnBrk="0" fontAlgn="base" hangingPunct="0">
              <a:spcBef>
                <a:spcPct val="50000"/>
              </a:spcBef>
              <a:spcAft>
                <a:spcPct val="0"/>
              </a:spcAft>
              <a:defRPr sz="1600">
                <a:solidFill>
                  <a:schemeClr val="tx1"/>
                </a:solidFill>
                <a:latin typeface="Times New Roman" panose="02020603050405020304" pitchFamily="18" charset="0"/>
              </a:defRPr>
            </a:lvl7pPr>
            <a:lvl8pPr marL="3429000" indent="-228600" defTabSz="965200" eaLnBrk="0" fontAlgn="base" hangingPunct="0">
              <a:spcBef>
                <a:spcPct val="50000"/>
              </a:spcBef>
              <a:spcAft>
                <a:spcPct val="0"/>
              </a:spcAft>
              <a:defRPr sz="1600">
                <a:solidFill>
                  <a:schemeClr val="tx1"/>
                </a:solidFill>
                <a:latin typeface="Times New Roman" panose="02020603050405020304" pitchFamily="18" charset="0"/>
              </a:defRPr>
            </a:lvl8pPr>
            <a:lvl9pPr marL="3886200" indent="-228600" defTabSz="965200" eaLnBrk="0" fontAlgn="base" hangingPunct="0">
              <a:spcBef>
                <a:spcPct val="50000"/>
              </a:spcBef>
              <a:spcAft>
                <a:spcPct val="0"/>
              </a:spcAft>
              <a:defRPr sz="1600">
                <a:solidFill>
                  <a:schemeClr val="tx1"/>
                </a:solidFill>
                <a:latin typeface="Times New Roman" panose="02020603050405020304" pitchFamily="18" charset="0"/>
              </a:defRPr>
            </a:lvl9pPr>
          </a:lstStyle>
          <a:p>
            <a:pPr algn="r">
              <a:spcBef>
                <a:spcPct val="0"/>
              </a:spcBef>
            </a:pPr>
            <a:r>
              <a:rPr lang="en-US" altLang="en-US" sz="1300"/>
              <a:t>15 October 201115 October 2011Jan 7, 2011Fall 2008</a:t>
            </a:r>
          </a:p>
        </p:txBody>
      </p:sp>
      <p:sp>
        <p:nvSpPr>
          <p:cNvPr id="64520" name="Rectangle 6"/>
          <p:cNvSpPr txBox="1">
            <a:spLocks noGrp="1" noChangeArrowheads="1"/>
          </p:cNvSpPr>
          <p:nvPr/>
        </p:nvSpPr>
        <p:spPr bwMode="auto">
          <a:xfrm>
            <a:off x="0" y="9121775"/>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05" tIns="48303" rIns="96605" bIns="48303" anchor="b"/>
          <a:lstStyle>
            <a:lvl1pPr defTabSz="965200">
              <a:defRPr sz="1600">
                <a:solidFill>
                  <a:schemeClr val="tx1"/>
                </a:solidFill>
                <a:latin typeface="Times New Roman" panose="02020603050405020304" pitchFamily="18" charset="0"/>
              </a:defRPr>
            </a:lvl1pPr>
            <a:lvl2pPr marL="742950" indent="-285750" defTabSz="965200">
              <a:defRPr sz="1600">
                <a:solidFill>
                  <a:schemeClr val="tx1"/>
                </a:solidFill>
                <a:latin typeface="Times New Roman" panose="02020603050405020304" pitchFamily="18" charset="0"/>
              </a:defRPr>
            </a:lvl2pPr>
            <a:lvl3pPr marL="1143000" indent="-228600" defTabSz="965200">
              <a:defRPr sz="1600">
                <a:solidFill>
                  <a:schemeClr val="tx1"/>
                </a:solidFill>
                <a:latin typeface="Times New Roman" panose="02020603050405020304" pitchFamily="18" charset="0"/>
              </a:defRPr>
            </a:lvl3pPr>
            <a:lvl4pPr marL="1600200" indent="-228600" defTabSz="965200">
              <a:defRPr sz="1600">
                <a:solidFill>
                  <a:schemeClr val="tx1"/>
                </a:solidFill>
                <a:latin typeface="Times New Roman" panose="02020603050405020304" pitchFamily="18" charset="0"/>
              </a:defRPr>
            </a:lvl4pPr>
            <a:lvl5pPr marL="2057400" indent="-228600" defTabSz="965200">
              <a:defRPr sz="1600">
                <a:solidFill>
                  <a:schemeClr val="tx1"/>
                </a:solidFill>
                <a:latin typeface="Times New Roman" panose="02020603050405020304" pitchFamily="18" charset="0"/>
              </a:defRPr>
            </a:lvl5pPr>
            <a:lvl6pPr marL="2514600" indent="-228600" defTabSz="965200" eaLnBrk="0" fontAlgn="base" hangingPunct="0">
              <a:spcBef>
                <a:spcPct val="50000"/>
              </a:spcBef>
              <a:spcAft>
                <a:spcPct val="0"/>
              </a:spcAft>
              <a:defRPr sz="1600">
                <a:solidFill>
                  <a:schemeClr val="tx1"/>
                </a:solidFill>
                <a:latin typeface="Times New Roman" panose="02020603050405020304" pitchFamily="18" charset="0"/>
              </a:defRPr>
            </a:lvl6pPr>
            <a:lvl7pPr marL="2971800" indent="-228600" defTabSz="965200" eaLnBrk="0" fontAlgn="base" hangingPunct="0">
              <a:spcBef>
                <a:spcPct val="50000"/>
              </a:spcBef>
              <a:spcAft>
                <a:spcPct val="0"/>
              </a:spcAft>
              <a:defRPr sz="1600">
                <a:solidFill>
                  <a:schemeClr val="tx1"/>
                </a:solidFill>
                <a:latin typeface="Times New Roman" panose="02020603050405020304" pitchFamily="18" charset="0"/>
              </a:defRPr>
            </a:lvl7pPr>
            <a:lvl8pPr marL="3429000" indent="-228600" defTabSz="965200" eaLnBrk="0" fontAlgn="base" hangingPunct="0">
              <a:spcBef>
                <a:spcPct val="50000"/>
              </a:spcBef>
              <a:spcAft>
                <a:spcPct val="0"/>
              </a:spcAft>
              <a:defRPr sz="1600">
                <a:solidFill>
                  <a:schemeClr val="tx1"/>
                </a:solidFill>
                <a:latin typeface="Times New Roman" panose="02020603050405020304" pitchFamily="18" charset="0"/>
              </a:defRPr>
            </a:lvl8pPr>
            <a:lvl9pPr marL="3886200" indent="-228600" defTabSz="965200" eaLnBrk="0" fontAlgn="base" hangingPunct="0">
              <a:spcBef>
                <a:spcPct val="50000"/>
              </a:spcBef>
              <a:spcAft>
                <a:spcPct val="0"/>
              </a:spcAft>
              <a:defRPr sz="1600">
                <a:solidFill>
                  <a:schemeClr val="tx1"/>
                </a:solidFill>
                <a:latin typeface="Times New Roman" panose="02020603050405020304" pitchFamily="18" charset="0"/>
              </a:defRPr>
            </a:lvl9pPr>
          </a:lstStyle>
          <a:p>
            <a:pPr>
              <a:spcBef>
                <a:spcPct val="0"/>
              </a:spcBef>
            </a:pPr>
            <a:r>
              <a:rPr lang="en-US" altLang="en-US" sz="1300"/>
              <a:t>2011SchieldNNN6up.pdf2011SchieldNNN6up.pdf2011SchieldMAA6up.pdf2008SchieldSkillsSurvey6up.pdf</a:t>
            </a:r>
          </a:p>
        </p:txBody>
      </p:sp>
      <p:sp>
        <p:nvSpPr>
          <p:cNvPr id="64521"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05" tIns="48303" rIns="96605" bIns="48303" anchor="b"/>
          <a:lstStyle>
            <a:lvl1pPr defTabSz="965200">
              <a:defRPr sz="1600">
                <a:solidFill>
                  <a:schemeClr val="tx1"/>
                </a:solidFill>
                <a:latin typeface="Times New Roman" panose="02020603050405020304" pitchFamily="18" charset="0"/>
              </a:defRPr>
            </a:lvl1pPr>
            <a:lvl2pPr marL="742950" indent="-285750" defTabSz="965200">
              <a:defRPr sz="1600">
                <a:solidFill>
                  <a:schemeClr val="tx1"/>
                </a:solidFill>
                <a:latin typeface="Times New Roman" panose="02020603050405020304" pitchFamily="18" charset="0"/>
              </a:defRPr>
            </a:lvl2pPr>
            <a:lvl3pPr marL="1143000" indent="-228600" defTabSz="965200">
              <a:defRPr sz="1600">
                <a:solidFill>
                  <a:schemeClr val="tx1"/>
                </a:solidFill>
                <a:latin typeface="Times New Roman" panose="02020603050405020304" pitchFamily="18" charset="0"/>
              </a:defRPr>
            </a:lvl3pPr>
            <a:lvl4pPr marL="1600200" indent="-228600" defTabSz="965200">
              <a:defRPr sz="1600">
                <a:solidFill>
                  <a:schemeClr val="tx1"/>
                </a:solidFill>
                <a:latin typeface="Times New Roman" panose="02020603050405020304" pitchFamily="18" charset="0"/>
              </a:defRPr>
            </a:lvl4pPr>
            <a:lvl5pPr marL="2057400" indent="-228600" defTabSz="965200">
              <a:defRPr sz="1600">
                <a:solidFill>
                  <a:schemeClr val="tx1"/>
                </a:solidFill>
                <a:latin typeface="Times New Roman" panose="02020603050405020304" pitchFamily="18" charset="0"/>
              </a:defRPr>
            </a:lvl5pPr>
            <a:lvl6pPr marL="2514600" indent="-228600" defTabSz="965200" eaLnBrk="0" fontAlgn="base" hangingPunct="0">
              <a:spcBef>
                <a:spcPct val="50000"/>
              </a:spcBef>
              <a:spcAft>
                <a:spcPct val="0"/>
              </a:spcAft>
              <a:defRPr sz="1600">
                <a:solidFill>
                  <a:schemeClr val="tx1"/>
                </a:solidFill>
                <a:latin typeface="Times New Roman" panose="02020603050405020304" pitchFamily="18" charset="0"/>
              </a:defRPr>
            </a:lvl6pPr>
            <a:lvl7pPr marL="2971800" indent="-228600" defTabSz="965200" eaLnBrk="0" fontAlgn="base" hangingPunct="0">
              <a:spcBef>
                <a:spcPct val="50000"/>
              </a:spcBef>
              <a:spcAft>
                <a:spcPct val="0"/>
              </a:spcAft>
              <a:defRPr sz="1600">
                <a:solidFill>
                  <a:schemeClr val="tx1"/>
                </a:solidFill>
                <a:latin typeface="Times New Roman" panose="02020603050405020304" pitchFamily="18" charset="0"/>
              </a:defRPr>
            </a:lvl7pPr>
            <a:lvl8pPr marL="3429000" indent="-228600" defTabSz="965200" eaLnBrk="0" fontAlgn="base" hangingPunct="0">
              <a:spcBef>
                <a:spcPct val="50000"/>
              </a:spcBef>
              <a:spcAft>
                <a:spcPct val="0"/>
              </a:spcAft>
              <a:defRPr sz="1600">
                <a:solidFill>
                  <a:schemeClr val="tx1"/>
                </a:solidFill>
                <a:latin typeface="Times New Roman" panose="02020603050405020304" pitchFamily="18" charset="0"/>
              </a:defRPr>
            </a:lvl8pPr>
            <a:lvl9pPr marL="3886200" indent="-228600" defTabSz="965200" eaLnBrk="0" fontAlgn="base" hangingPunct="0">
              <a:spcBef>
                <a:spcPct val="50000"/>
              </a:spcBef>
              <a:spcAft>
                <a:spcPct val="0"/>
              </a:spcAft>
              <a:defRPr sz="1600">
                <a:solidFill>
                  <a:schemeClr val="tx1"/>
                </a:solidFill>
                <a:latin typeface="Times New Roman" panose="02020603050405020304" pitchFamily="18" charset="0"/>
              </a:defRPr>
            </a:lvl9pPr>
          </a:lstStyle>
          <a:p>
            <a:pPr algn="r">
              <a:spcBef>
                <a:spcPct val="0"/>
              </a:spcBef>
            </a:pPr>
            <a:fld id="{74C60FDC-9ACC-45D4-8E8A-22B0F8A50408}" type="slidenum">
              <a:rPr lang="en-US" altLang="en-US" sz="1300"/>
              <a:pPr algn="r">
                <a:spcBef>
                  <a:spcPct val="0"/>
                </a:spcBef>
              </a:pPr>
              <a:t>37</a:t>
            </a:fld>
            <a:endParaRPr lang="en-US" altLang="en-US" sz="1300"/>
          </a:p>
        </p:txBody>
      </p:sp>
      <p:sp>
        <p:nvSpPr>
          <p:cNvPr id="64522" name="Rectangle 2"/>
          <p:cNvSpPr txBox="1">
            <a:spLocks noGrp="1" noChangeArrowheads="1"/>
          </p:cNvSpPr>
          <p:nvPr/>
        </p:nvSpPr>
        <p:spPr bwMode="auto">
          <a:xfrm>
            <a:off x="0" y="0"/>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05" tIns="48303" rIns="96605" bIns="48303"/>
          <a:lstStyle>
            <a:lvl1pPr defTabSz="965200">
              <a:defRPr sz="1600">
                <a:solidFill>
                  <a:schemeClr val="tx1"/>
                </a:solidFill>
                <a:latin typeface="Times New Roman" panose="02020603050405020304" pitchFamily="18" charset="0"/>
              </a:defRPr>
            </a:lvl1pPr>
            <a:lvl2pPr marL="742950" indent="-285750" defTabSz="965200">
              <a:defRPr sz="1600">
                <a:solidFill>
                  <a:schemeClr val="tx1"/>
                </a:solidFill>
                <a:latin typeface="Times New Roman" panose="02020603050405020304" pitchFamily="18" charset="0"/>
              </a:defRPr>
            </a:lvl2pPr>
            <a:lvl3pPr marL="1143000" indent="-228600" defTabSz="965200">
              <a:defRPr sz="1600">
                <a:solidFill>
                  <a:schemeClr val="tx1"/>
                </a:solidFill>
                <a:latin typeface="Times New Roman" panose="02020603050405020304" pitchFamily="18" charset="0"/>
              </a:defRPr>
            </a:lvl3pPr>
            <a:lvl4pPr marL="1600200" indent="-228600" defTabSz="965200">
              <a:defRPr sz="1600">
                <a:solidFill>
                  <a:schemeClr val="tx1"/>
                </a:solidFill>
                <a:latin typeface="Times New Roman" panose="02020603050405020304" pitchFamily="18" charset="0"/>
              </a:defRPr>
            </a:lvl4pPr>
            <a:lvl5pPr marL="2057400" indent="-228600" defTabSz="965200">
              <a:defRPr sz="1600">
                <a:solidFill>
                  <a:schemeClr val="tx1"/>
                </a:solidFill>
                <a:latin typeface="Times New Roman" panose="02020603050405020304" pitchFamily="18" charset="0"/>
              </a:defRPr>
            </a:lvl5pPr>
            <a:lvl6pPr marL="2514600" indent="-228600" defTabSz="965200" eaLnBrk="0" fontAlgn="base" hangingPunct="0">
              <a:spcBef>
                <a:spcPct val="50000"/>
              </a:spcBef>
              <a:spcAft>
                <a:spcPct val="0"/>
              </a:spcAft>
              <a:defRPr sz="1600">
                <a:solidFill>
                  <a:schemeClr val="tx1"/>
                </a:solidFill>
                <a:latin typeface="Times New Roman" panose="02020603050405020304" pitchFamily="18" charset="0"/>
              </a:defRPr>
            </a:lvl6pPr>
            <a:lvl7pPr marL="2971800" indent="-228600" defTabSz="965200" eaLnBrk="0" fontAlgn="base" hangingPunct="0">
              <a:spcBef>
                <a:spcPct val="50000"/>
              </a:spcBef>
              <a:spcAft>
                <a:spcPct val="0"/>
              </a:spcAft>
              <a:defRPr sz="1600">
                <a:solidFill>
                  <a:schemeClr val="tx1"/>
                </a:solidFill>
                <a:latin typeface="Times New Roman" panose="02020603050405020304" pitchFamily="18" charset="0"/>
              </a:defRPr>
            </a:lvl7pPr>
            <a:lvl8pPr marL="3429000" indent="-228600" defTabSz="965200" eaLnBrk="0" fontAlgn="base" hangingPunct="0">
              <a:spcBef>
                <a:spcPct val="50000"/>
              </a:spcBef>
              <a:spcAft>
                <a:spcPct val="0"/>
              </a:spcAft>
              <a:defRPr sz="1600">
                <a:solidFill>
                  <a:schemeClr val="tx1"/>
                </a:solidFill>
                <a:latin typeface="Times New Roman" panose="02020603050405020304" pitchFamily="18" charset="0"/>
              </a:defRPr>
            </a:lvl8pPr>
            <a:lvl9pPr marL="3886200" indent="-228600" defTabSz="965200" eaLnBrk="0" fontAlgn="base" hangingPunct="0">
              <a:spcBef>
                <a:spcPct val="50000"/>
              </a:spcBef>
              <a:spcAft>
                <a:spcPct val="0"/>
              </a:spcAft>
              <a:defRPr sz="1600">
                <a:solidFill>
                  <a:schemeClr val="tx1"/>
                </a:solidFill>
                <a:latin typeface="Times New Roman" panose="02020603050405020304" pitchFamily="18" charset="0"/>
              </a:defRPr>
            </a:lvl9pPr>
          </a:lstStyle>
          <a:p>
            <a:pPr>
              <a:spcBef>
                <a:spcPct val="0"/>
              </a:spcBef>
            </a:pPr>
            <a:r>
              <a:rPr lang="en-US" altLang="en-US" sz="1300"/>
              <a:t>Quantitative Literacy TodaySocial Construction of Rankings</a:t>
            </a:r>
          </a:p>
        </p:txBody>
      </p:sp>
      <p:sp>
        <p:nvSpPr>
          <p:cNvPr id="64523" name="Rectangle 3"/>
          <p:cNvSpPr txBox="1">
            <a:spLocks noGrp="1" noChangeArrowheads="1"/>
          </p:cNvSpPr>
          <p:nvPr/>
        </p:nvSpPr>
        <p:spPr bwMode="auto">
          <a:xfrm>
            <a:off x="4144963" y="0"/>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05" tIns="48303" rIns="96605" bIns="48303"/>
          <a:lstStyle>
            <a:lvl1pPr defTabSz="965200">
              <a:defRPr sz="1600">
                <a:solidFill>
                  <a:schemeClr val="tx1"/>
                </a:solidFill>
                <a:latin typeface="Times New Roman" panose="02020603050405020304" pitchFamily="18" charset="0"/>
              </a:defRPr>
            </a:lvl1pPr>
            <a:lvl2pPr marL="742950" indent="-285750" defTabSz="965200">
              <a:defRPr sz="1600">
                <a:solidFill>
                  <a:schemeClr val="tx1"/>
                </a:solidFill>
                <a:latin typeface="Times New Roman" panose="02020603050405020304" pitchFamily="18" charset="0"/>
              </a:defRPr>
            </a:lvl2pPr>
            <a:lvl3pPr marL="1143000" indent="-228600" defTabSz="965200">
              <a:defRPr sz="1600">
                <a:solidFill>
                  <a:schemeClr val="tx1"/>
                </a:solidFill>
                <a:latin typeface="Times New Roman" panose="02020603050405020304" pitchFamily="18" charset="0"/>
              </a:defRPr>
            </a:lvl3pPr>
            <a:lvl4pPr marL="1600200" indent="-228600" defTabSz="965200">
              <a:defRPr sz="1600">
                <a:solidFill>
                  <a:schemeClr val="tx1"/>
                </a:solidFill>
                <a:latin typeface="Times New Roman" panose="02020603050405020304" pitchFamily="18" charset="0"/>
              </a:defRPr>
            </a:lvl4pPr>
            <a:lvl5pPr marL="2057400" indent="-228600" defTabSz="965200">
              <a:defRPr sz="1600">
                <a:solidFill>
                  <a:schemeClr val="tx1"/>
                </a:solidFill>
                <a:latin typeface="Times New Roman" panose="02020603050405020304" pitchFamily="18" charset="0"/>
              </a:defRPr>
            </a:lvl5pPr>
            <a:lvl6pPr marL="2514600" indent="-228600" defTabSz="965200" eaLnBrk="0" fontAlgn="base" hangingPunct="0">
              <a:spcBef>
                <a:spcPct val="50000"/>
              </a:spcBef>
              <a:spcAft>
                <a:spcPct val="0"/>
              </a:spcAft>
              <a:defRPr sz="1600">
                <a:solidFill>
                  <a:schemeClr val="tx1"/>
                </a:solidFill>
                <a:latin typeface="Times New Roman" panose="02020603050405020304" pitchFamily="18" charset="0"/>
              </a:defRPr>
            </a:lvl6pPr>
            <a:lvl7pPr marL="2971800" indent="-228600" defTabSz="965200" eaLnBrk="0" fontAlgn="base" hangingPunct="0">
              <a:spcBef>
                <a:spcPct val="50000"/>
              </a:spcBef>
              <a:spcAft>
                <a:spcPct val="0"/>
              </a:spcAft>
              <a:defRPr sz="1600">
                <a:solidFill>
                  <a:schemeClr val="tx1"/>
                </a:solidFill>
                <a:latin typeface="Times New Roman" panose="02020603050405020304" pitchFamily="18" charset="0"/>
              </a:defRPr>
            </a:lvl7pPr>
            <a:lvl8pPr marL="3429000" indent="-228600" defTabSz="965200" eaLnBrk="0" fontAlgn="base" hangingPunct="0">
              <a:spcBef>
                <a:spcPct val="50000"/>
              </a:spcBef>
              <a:spcAft>
                <a:spcPct val="0"/>
              </a:spcAft>
              <a:defRPr sz="1600">
                <a:solidFill>
                  <a:schemeClr val="tx1"/>
                </a:solidFill>
                <a:latin typeface="Times New Roman" panose="02020603050405020304" pitchFamily="18" charset="0"/>
              </a:defRPr>
            </a:lvl8pPr>
            <a:lvl9pPr marL="3886200" indent="-228600" defTabSz="965200" eaLnBrk="0" fontAlgn="base" hangingPunct="0">
              <a:spcBef>
                <a:spcPct val="50000"/>
              </a:spcBef>
              <a:spcAft>
                <a:spcPct val="0"/>
              </a:spcAft>
              <a:defRPr sz="1600">
                <a:solidFill>
                  <a:schemeClr val="tx1"/>
                </a:solidFill>
                <a:latin typeface="Times New Roman" panose="02020603050405020304" pitchFamily="18" charset="0"/>
              </a:defRPr>
            </a:lvl9pPr>
          </a:lstStyle>
          <a:p>
            <a:pPr algn="r">
              <a:spcBef>
                <a:spcPct val="0"/>
              </a:spcBef>
            </a:pPr>
            <a:r>
              <a:rPr lang="en-US" altLang="en-US" sz="1300"/>
              <a:t>8 Oct 20108/4/2010</a:t>
            </a:r>
          </a:p>
        </p:txBody>
      </p:sp>
      <p:sp>
        <p:nvSpPr>
          <p:cNvPr id="64524" name="Rectangle 6"/>
          <p:cNvSpPr txBox="1">
            <a:spLocks noGrp="1" noChangeArrowheads="1"/>
          </p:cNvSpPr>
          <p:nvPr/>
        </p:nvSpPr>
        <p:spPr bwMode="auto">
          <a:xfrm>
            <a:off x="0" y="9121775"/>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05" tIns="48303" rIns="96605" bIns="48303" anchor="b"/>
          <a:lstStyle>
            <a:lvl1pPr defTabSz="965200">
              <a:defRPr sz="1600">
                <a:solidFill>
                  <a:schemeClr val="tx1"/>
                </a:solidFill>
                <a:latin typeface="Times New Roman" panose="02020603050405020304" pitchFamily="18" charset="0"/>
              </a:defRPr>
            </a:lvl1pPr>
            <a:lvl2pPr marL="742950" indent="-285750" defTabSz="965200">
              <a:defRPr sz="1600">
                <a:solidFill>
                  <a:schemeClr val="tx1"/>
                </a:solidFill>
                <a:latin typeface="Times New Roman" panose="02020603050405020304" pitchFamily="18" charset="0"/>
              </a:defRPr>
            </a:lvl2pPr>
            <a:lvl3pPr marL="1143000" indent="-228600" defTabSz="965200">
              <a:defRPr sz="1600">
                <a:solidFill>
                  <a:schemeClr val="tx1"/>
                </a:solidFill>
                <a:latin typeface="Times New Roman" panose="02020603050405020304" pitchFamily="18" charset="0"/>
              </a:defRPr>
            </a:lvl3pPr>
            <a:lvl4pPr marL="1600200" indent="-228600" defTabSz="965200">
              <a:defRPr sz="1600">
                <a:solidFill>
                  <a:schemeClr val="tx1"/>
                </a:solidFill>
                <a:latin typeface="Times New Roman" panose="02020603050405020304" pitchFamily="18" charset="0"/>
              </a:defRPr>
            </a:lvl4pPr>
            <a:lvl5pPr marL="2057400" indent="-228600" defTabSz="965200">
              <a:defRPr sz="1600">
                <a:solidFill>
                  <a:schemeClr val="tx1"/>
                </a:solidFill>
                <a:latin typeface="Times New Roman" panose="02020603050405020304" pitchFamily="18" charset="0"/>
              </a:defRPr>
            </a:lvl5pPr>
            <a:lvl6pPr marL="2514600" indent="-228600" defTabSz="965200" eaLnBrk="0" fontAlgn="base" hangingPunct="0">
              <a:spcBef>
                <a:spcPct val="50000"/>
              </a:spcBef>
              <a:spcAft>
                <a:spcPct val="0"/>
              </a:spcAft>
              <a:defRPr sz="1600">
                <a:solidFill>
                  <a:schemeClr val="tx1"/>
                </a:solidFill>
                <a:latin typeface="Times New Roman" panose="02020603050405020304" pitchFamily="18" charset="0"/>
              </a:defRPr>
            </a:lvl6pPr>
            <a:lvl7pPr marL="2971800" indent="-228600" defTabSz="965200" eaLnBrk="0" fontAlgn="base" hangingPunct="0">
              <a:spcBef>
                <a:spcPct val="50000"/>
              </a:spcBef>
              <a:spcAft>
                <a:spcPct val="0"/>
              </a:spcAft>
              <a:defRPr sz="1600">
                <a:solidFill>
                  <a:schemeClr val="tx1"/>
                </a:solidFill>
                <a:latin typeface="Times New Roman" panose="02020603050405020304" pitchFamily="18" charset="0"/>
              </a:defRPr>
            </a:lvl7pPr>
            <a:lvl8pPr marL="3429000" indent="-228600" defTabSz="965200" eaLnBrk="0" fontAlgn="base" hangingPunct="0">
              <a:spcBef>
                <a:spcPct val="50000"/>
              </a:spcBef>
              <a:spcAft>
                <a:spcPct val="0"/>
              </a:spcAft>
              <a:defRPr sz="1600">
                <a:solidFill>
                  <a:schemeClr val="tx1"/>
                </a:solidFill>
                <a:latin typeface="Times New Roman" panose="02020603050405020304" pitchFamily="18" charset="0"/>
              </a:defRPr>
            </a:lvl8pPr>
            <a:lvl9pPr marL="3886200" indent="-228600" defTabSz="965200" eaLnBrk="0" fontAlgn="base" hangingPunct="0">
              <a:spcBef>
                <a:spcPct val="50000"/>
              </a:spcBef>
              <a:spcAft>
                <a:spcPct val="0"/>
              </a:spcAft>
              <a:defRPr sz="1600">
                <a:solidFill>
                  <a:schemeClr val="tx1"/>
                </a:solidFill>
                <a:latin typeface="Times New Roman" panose="02020603050405020304" pitchFamily="18" charset="0"/>
              </a:defRPr>
            </a:lvl9pPr>
          </a:lstStyle>
          <a:p>
            <a:pPr>
              <a:spcBef>
                <a:spcPct val="0"/>
              </a:spcBef>
            </a:pPr>
            <a:r>
              <a:rPr lang="en-US" altLang="en-US" sz="1300"/>
              <a:t>www.StatLit.org/pdf/2010SchieldCarleton6up.pdfwww.StatLit.org/pdf/2010SchieldASA6up.pdf</a:t>
            </a:r>
          </a:p>
        </p:txBody>
      </p:sp>
      <p:sp>
        <p:nvSpPr>
          <p:cNvPr id="64525"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05" tIns="48303" rIns="96605" bIns="48303" anchor="b"/>
          <a:lstStyle>
            <a:lvl1pPr defTabSz="965200">
              <a:defRPr sz="1600">
                <a:solidFill>
                  <a:schemeClr val="tx1"/>
                </a:solidFill>
                <a:latin typeface="Times New Roman" panose="02020603050405020304" pitchFamily="18" charset="0"/>
              </a:defRPr>
            </a:lvl1pPr>
            <a:lvl2pPr marL="742950" indent="-285750" defTabSz="965200">
              <a:defRPr sz="1600">
                <a:solidFill>
                  <a:schemeClr val="tx1"/>
                </a:solidFill>
                <a:latin typeface="Times New Roman" panose="02020603050405020304" pitchFamily="18" charset="0"/>
              </a:defRPr>
            </a:lvl2pPr>
            <a:lvl3pPr marL="1143000" indent="-228600" defTabSz="965200">
              <a:defRPr sz="1600">
                <a:solidFill>
                  <a:schemeClr val="tx1"/>
                </a:solidFill>
                <a:latin typeface="Times New Roman" panose="02020603050405020304" pitchFamily="18" charset="0"/>
              </a:defRPr>
            </a:lvl3pPr>
            <a:lvl4pPr marL="1600200" indent="-228600" defTabSz="965200">
              <a:defRPr sz="1600">
                <a:solidFill>
                  <a:schemeClr val="tx1"/>
                </a:solidFill>
                <a:latin typeface="Times New Roman" panose="02020603050405020304" pitchFamily="18" charset="0"/>
              </a:defRPr>
            </a:lvl4pPr>
            <a:lvl5pPr marL="2057400" indent="-228600" defTabSz="965200">
              <a:defRPr sz="1600">
                <a:solidFill>
                  <a:schemeClr val="tx1"/>
                </a:solidFill>
                <a:latin typeface="Times New Roman" panose="02020603050405020304" pitchFamily="18" charset="0"/>
              </a:defRPr>
            </a:lvl5pPr>
            <a:lvl6pPr marL="2514600" indent="-228600" defTabSz="965200" eaLnBrk="0" fontAlgn="base" hangingPunct="0">
              <a:spcBef>
                <a:spcPct val="50000"/>
              </a:spcBef>
              <a:spcAft>
                <a:spcPct val="0"/>
              </a:spcAft>
              <a:defRPr sz="1600">
                <a:solidFill>
                  <a:schemeClr val="tx1"/>
                </a:solidFill>
                <a:latin typeface="Times New Roman" panose="02020603050405020304" pitchFamily="18" charset="0"/>
              </a:defRPr>
            </a:lvl6pPr>
            <a:lvl7pPr marL="2971800" indent="-228600" defTabSz="965200" eaLnBrk="0" fontAlgn="base" hangingPunct="0">
              <a:spcBef>
                <a:spcPct val="50000"/>
              </a:spcBef>
              <a:spcAft>
                <a:spcPct val="0"/>
              </a:spcAft>
              <a:defRPr sz="1600">
                <a:solidFill>
                  <a:schemeClr val="tx1"/>
                </a:solidFill>
                <a:latin typeface="Times New Roman" panose="02020603050405020304" pitchFamily="18" charset="0"/>
              </a:defRPr>
            </a:lvl7pPr>
            <a:lvl8pPr marL="3429000" indent="-228600" defTabSz="965200" eaLnBrk="0" fontAlgn="base" hangingPunct="0">
              <a:spcBef>
                <a:spcPct val="50000"/>
              </a:spcBef>
              <a:spcAft>
                <a:spcPct val="0"/>
              </a:spcAft>
              <a:defRPr sz="1600">
                <a:solidFill>
                  <a:schemeClr val="tx1"/>
                </a:solidFill>
                <a:latin typeface="Times New Roman" panose="02020603050405020304" pitchFamily="18" charset="0"/>
              </a:defRPr>
            </a:lvl8pPr>
            <a:lvl9pPr marL="3886200" indent="-228600" defTabSz="965200" eaLnBrk="0" fontAlgn="base" hangingPunct="0">
              <a:spcBef>
                <a:spcPct val="50000"/>
              </a:spcBef>
              <a:spcAft>
                <a:spcPct val="0"/>
              </a:spcAft>
              <a:defRPr sz="1600">
                <a:solidFill>
                  <a:schemeClr val="tx1"/>
                </a:solidFill>
                <a:latin typeface="Times New Roman" panose="02020603050405020304" pitchFamily="18" charset="0"/>
              </a:defRPr>
            </a:lvl9pPr>
          </a:lstStyle>
          <a:p>
            <a:pPr algn="r">
              <a:spcBef>
                <a:spcPct val="0"/>
              </a:spcBef>
            </a:pPr>
            <a:fld id="{A63DBCE1-E651-4AB3-826F-1524E4EB8C3A}" type="slidenum">
              <a:rPr lang="en-US" altLang="en-US" sz="1300"/>
              <a:pPr algn="r">
                <a:spcBef>
                  <a:spcPct val="0"/>
                </a:spcBef>
              </a:pPr>
              <a:t>37</a:t>
            </a:fld>
            <a:endParaRPr lang="en-US" altLang="en-US" sz="1300"/>
          </a:p>
        </p:txBody>
      </p:sp>
      <p:sp>
        <p:nvSpPr>
          <p:cNvPr id="64526" name="Rectangle 2"/>
          <p:cNvSpPr txBox="1">
            <a:spLocks noGrp="1" noChangeArrowheads="1"/>
          </p:cNvSpPr>
          <p:nvPr/>
        </p:nvSpPr>
        <p:spPr bwMode="auto">
          <a:xfrm>
            <a:off x="0" y="0"/>
            <a:ext cx="41481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88" tIns="48294" rIns="96588" bIns="48294"/>
          <a:lstStyle>
            <a:lvl1pPr defTabSz="966788">
              <a:defRPr sz="1600">
                <a:solidFill>
                  <a:schemeClr val="tx1"/>
                </a:solidFill>
                <a:latin typeface="Times New Roman" panose="02020603050405020304" pitchFamily="18" charset="0"/>
              </a:defRPr>
            </a:lvl1pPr>
            <a:lvl2pPr marL="742950" indent="-285750" defTabSz="966788">
              <a:defRPr sz="1600">
                <a:solidFill>
                  <a:schemeClr val="tx1"/>
                </a:solidFill>
                <a:latin typeface="Times New Roman" panose="02020603050405020304" pitchFamily="18" charset="0"/>
              </a:defRPr>
            </a:lvl2pPr>
            <a:lvl3pPr marL="1143000" indent="-228600" defTabSz="966788">
              <a:defRPr sz="1600">
                <a:solidFill>
                  <a:schemeClr val="tx1"/>
                </a:solidFill>
                <a:latin typeface="Times New Roman" panose="02020603050405020304" pitchFamily="18" charset="0"/>
              </a:defRPr>
            </a:lvl3pPr>
            <a:lvl4pPr marL="1600200" indent="-228600" defTabSz="966788">
              <a:defRPr sz="1600">
                <a:solidFill>
                  <a:schemeClr val="tx1"/>
                </a:solidFill>
                <a:latin typeface="Times New Roman" panose="02020603050405020304" pitchFamily="18" charset="0"/>
              </a:defRPr>
            </a:lvl4pPr>
            <a:lvl5pPr marL="2057400" indent="-228600" defTabSz="966788">
              <a:defRPr sz="1600">
                <a:solidFill>
                  <a:schemeClr val="tx1"/>
                </a:solidFill>
                <a:latin typeface="Times New Roman" panose="02020603050405020304" pitchFamily="18" charset="0"/>
              </a:defRPr>
            </a:lvl5pPr>
            <a:lvl6pPr marL="2514600" indent="-228600" defTabSz="966788" eaLnBrk="0" fontAlgn="base" hangingPunct="0">
              <a:spcBef>
                <a:spcPct val="50000"/>
              </a:spcBef>
              <a:spcAft>
                <a:spcPct val="0"/>
              </a:spcAft>
              <a:defRPr sz="1600">
                <a:solidFill>
                  <a:schemeClr val="tx1"/>
                </a:solidFill>
                <a:latin typeface="Times New Roman" panose="02020603050405020304" pitchFamily="18" charset="0"/>
              </a:defRPr>
            </a:lvl6pPr>
            <a:lvl7pPr marL="2971800" indent="-228600" defTabSz="966788" eaLnBrk="0" fontAlgn="base" hangingPunct="0">
              <a:spcBef>
                <a:spcPct val="50000"/>
              </a:spcBef>
              <a:spcAft>
                <a:spcPct val="0"/>
              </a:spcAft>
              <a:defRPr sz="1600">
                <a:solidFill>
                  <a:schemeClr val="tx1"/>
                </a:solidFill>
                <a:latin typeface="Times New Roman" panose="02020603050405020304" pitchFamily="18" charset="0"/>
              </a:defRPr>
            </a:lvl7pPr>
            <a:lvl8pPr marL="3429000" indent="-228600" defTabSz="966788" eaLnBrk="0" fontAlgn="base" hangingPunct="0">
              <a:spcBef>
                <a:spcPct val="50000"/>
              </a:spcBef>
              <a:spcAft>
                <a:spcPct val="0"/>
              </a:spcAft>
              <a:defRPr sz="1600">
                <a:solidFill>
                  <a:schemeClr val="tx1"/>
                </a:solidFill>
                <a:latin typeface="Times New Roman" panose="02020603050405020304" pitchFamily="18" charset="0"/>
              </a:defRPr>
            </a:lvl8pPr>
            <a:lvl9pPr marL="3886200" indent="-228600" defTabSz="966788" eaLnBrk="0" fontAlgn="base" hangingPunct="0">
              <a:spcBef>
                <a:spcPct val="50000"/>
              </a:spcBef>
              <a:spcAft>
                <a:spcPct val="0"/>
              </a:spcAft>
              <a:defRPr sz="1600">
                <a:solidFill>
                  <a:schemeClr val="tx1"/>
                </a:solidFill>
                <a:latin typeface="Times New Roman" panose="02020603050405020304" pitchFamily="18" charset="0"/>
              </a:defRPr>
            </a:lvl9pPr>
          </a:lstStyle>
          <a:p>
            <a:r>
              <a:rPr lang="en-US" altLang="en-US" sz="1300"/>
              <a:t>Quantitative Graduation Requirements</a:t>
            </a:r>
          </a:p>
        </p:txBody>
      </p:sp>
      <p:sp>
        <p:nvSpPr>
          <p:cNvPr id="64527" name="Rectangle 3"/>
          <p:cNvSpPr txBox="1">
            <a:spLocks noGrp="1" noChangeArrowheads="1"/>
          </p:cNvSpPr>
          <p:nvPr/>
        </p:nvSpPr>
        <p:spPr bwMode="auto">
          <a:xfrm>
            <a:off x="4144963" y="0"/>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88" tIns="48294" rIns="96588" bIns="48294"/>
          <a:lstStyle>
            <a:lvl1pPr defTabSz="966788">
              <a:defRPr sz="1600">
                <a:solidFill>
                  <a:schemeClr val="tx1"/>
                </a:solidFill>
                <a:latin typeface="Times New Roman" panose="02020603050405020304" pitchFamily="18" charset="0"/>
              </a:defRPr>
            </a:lvl1pPr>
            <a:lvl2pPr marL="742950" indent="-285750" defTabSz="966788">
              <a:defRPr sz="1600">
                <a:solidFill>
                  <a:schemeClr val="tx1"/>
                </a:solidFill>
                <a:latin typeface="Times New Roman" panose="02020603050405020304" pitchFamily="18" charset="0"/>
              </a:defRPr>
            </a:lvl2pPr>
            <a:lvl3pPr marL="1143000" indent="-228600" defTabSz="966788">
              <a:defRPr sz="1600">
                <a:solidFill>
                  <a:schemeClr val="tx1"/>
                </a:solidFill>
                <a:latin typeface="Times New Roman" panose="02020603050405020304" pitchFamily="18" charset="0"/>
              </a:defRPr>
            </a:lvl3pPr>
            <a:lvl4pPr marL="1600200" indent="-228600" defTabSz="966788">
              <a:defRPr sz="1600">
                <a:solidFill>
                  <a:schemeClr val="tx1"/>
                </a:solidFill>
                <a:latin typeface="Times New Roman" panose="02020603050405020304" pitchFamily="18" charset="0"/>
              </a:defRPr>
            </a:lvl4pPr>
            <a:lvl5pPr marL="2057400" indent="-228600" defTabSz="966788">
              <a:defRPr sz="1600">
                <a:solidFill>
                  <a:schemeClr val="tx1"/>
                </a:solidFill>
                <a:latin typeface="Times New Roman" panose="02020603050405020304" pitchFamily="18" charset="0"/>
              </a:defRPr>
            </a:lvl5pPr>
            <a:lvl6pPr marL="2514600" indent="-228600" defTabSz="966788" eaLnBrk="0" fontAlgn="base" hangingPunct="0">
              <a:spcBef>
                <a:spcPct val="50000"/>
              </a:spcBef>
              <a:spcAft>
                <a:spcPct val="0"/>
              </a:spcAft>
              <a:defRPr sz="1600">
                <a:solidFill>
                  <a:schemeClr val="tx1"/>
                </a:solidFill>
                <a:latin typeface="Times New Roman" panose="02020603050405020304" pitchFamily="18" charset="0"/>
              </a:defRPr>
            </a:lvl6pPr>
            <a:lvl7pPr marL="2971800" indent="-228600" defTabSz="966788" eaLnBrk="0" fontAlgn="base" hangingPunct="0">
              <a:spcBef>
                <a:spcPct val="50000"/>
              </a:spcBef>
              <a:spcAft>
                <a:spcPct val="0"/>
              </a:spcAft>
              <a:defRPr sz="1600">
                <a:solidFill>
                  <a:schemeClr val="tx1"/>
                </a:solidFill>
                <a:latin typeface="Times New Roman" panose="02020603050405020304" pitchFamily="18" charset="0"/>
              </a:defRPr>
            </a:lvl7pPr>
            <a:lvl8pPr marL="3429000" indent="-228600" defTabSz="966788" eaLnBrk="0" fontAlgn="base" hangingPunct="0">
              <a:spcBef>
                <a:spcPct val="50000"/>
              </a:spcBef>
              <a:spcAft>
                <a:spcPct val="0"/>
              </a:spcAft>
              <a:defRPr sz="1600">
                <a:solidFill>
                  <a:schemeClr val="tx1"/>
                </a:solidFill>
                <a:latin typeface="Times New Roman" panose="02020603050405020304" pitchFamily="18" charset="0"/>
              </a:defRPr>
            </a:lvl8pPr>
            <a:lvl9pPr marL="3886200" indent="-228600" defTabSz="966788" eaLnBrk="0" fontAlgn="base" hangingPunct="0">
              <a:spcBef>
                <a:spcPct val="50000"/>
              </a:spcBef>
              <a:spcAft>
                <a:spcPct val="0"/>
              </a:spcAft>
              <a:defRPr sz="1600">
                <a:solidFill>
                  <a:schemeClr val="tx1"/>
                </a:solidFill>
                <a:latin typeface="Times New Roman" panose="02020603050405020304" pitchFamily="18" charset="0"/>
              </a:defRPr>
            </a:lvl9pPr>
          </a:lstStyle>
          <a:p>
            <a:pPr algn="r"/>
            <a:r>
              <a:rPr lang="en-US" altLang="en-US" sz="1300"/>
              <a:t>15 January 2010</a:t>
            </a:r>
          </a:p>
        </p:txBody>
      </p:sp>
      <p:sp>
        <p:nvSpPr>
          <p:cNvPr id="64528" name="Rectangle 6"/>
          <p:cNvSpPr txBox="1">
            <a:spLocks noGrp="1" noChangeArrowheads="1"/>
          </p:cNvSpPr>
          <p:nvPr/>
        </p:nvSpPr>
        <p:spPr bwMode="auto">
          <a:xfrm>
            <a:off x="0" y="9121775"/>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88" tIns="48294" rIns="96588" bIns="48294" anchor="b"/>
          <a:lstStyle>
            <a:lvl1pPr defTabSz="966788">
              <a:defRPr sz="1600">
                <a:solidFill>
                  <a:schemeClr val="tx1"/>
                </a:solidFill>
                <a:latin typeface="Times New Roman" panose="02020603050405020304" pitchFamily="18" charset="0"/>
              </a:defRPr>
            </a:lvl1pPr>
            <a:lvl2pPr marL="742950" indent="-285750" defTabSz="966788">
              <a:defRPr sz="1600">
                <a:solidFill>
                  <a:schemeClr val="tx1"/>
                </a:solidFill>
                <a:latin typeface="Times New Roman" panose="02020603050405020304" pitchFamily="18" charset="0"/>
              </a:defRPr>
            </a:lvl2pPr>
            <a:lvl3pPr marL="1143000" indent="-228600" defTabSz="966788">
              <a:defRPr sz="1600">
                <a:solidFill>
                  <a:schemeClr val="tx1"/>
                </a:solidFill>
                <a:latin typeface="Times New Roman" panose="02020603050405020304" pitchFamily="18" charset="0"/>
              </a:defRPr>
            </a:lvl3pPr>
            <a:lvl4pPr marL="1600200" indent="-228600" defTabSz="966788">
              <a:defRPr sz="1600">
                <a:solidFill>
                  <a:schemeClr val="tx1"/>
                </a:solidFill>
                <a:latin typeface="Times New Roman" panose="02020603050405020304" pitchFamily="18" charset="0"/>
              </a:defRPr>
            </a:lvl4pPr>
            <a:lvl5pPr marL="2057400" indent="-228600" defTabSz="966788">
              <a:defRPr sz="1600">
                <a:solidFill>
                  <a:schemeClr val="tx1"/>
                </a:solidFill>
                <a:latin typeface="Times New Roman" panose="02020603050405020304" pitchFamily="18" charset="0"/>
              </a:defRPr>
            </a:lvl5pPr>
            <a:lvl6pPr marL="2514600" indent="-228600" defTabSz="966788" eaLnBrk="0" fontAlgn="base" hangingPunct="0">
              <a:spcBef>
                <a:spcPct val="50000"/>
              </a:spcBef>
              <a:spcAft>
                <a:spcPct val="0"/>
              </a:spcAft>
              <a:defRPr sz="1600">
                <a:solidFill>
                  <a:schemeClr val="tx1"/>
                </a:solidFill>
                <a:latin typeface="Times New Roman" panose="02020603050405020304" pitchFamily="18" charset="0"/>
              </a:defRPr>
            </a:lvl6pPr>
            <a:lvl7pPr marL="2971800" indent="-228600" defTabSz="966788" eaLnBrk="0" fontAlgn="base" hangingPunct="0">
              <a:spcBef>
                <a:spcPct val="50000"/>
              </a:spcBef>
              <a:spcAft>
                <a:spcPct val="0"/>
              </a:spcAft>
              <a:defRPr sz="1600">
                <a:solidFill>
                  <a:schemeClr val="tx1"/>
                </a:solidFill>
                <a:latin typeface="Times New Roman" panose="02020603050405020304" pitchFamily="18" charset="0"/>
              </a:defRPr>
            </a:lvl7pPr>
            <a:lvl8pPr marL="3429000" indent="-228600" defTabSz="966788" eaLnBrk="0" fontAlgn="base" hangingPunct="0">
              <a:spcBef>
                <a:spcPct val="50000"/>
              </a:spcBef>
              <a:spcAft>
                <a:spcPct val="0"/>
              </a:spcAft>
              <a:defRPr sz="1600">
                <a:solidFill>
                  <a:schemeClr val="tx1"/>
                </a:solidFill>
                <a:latin typeface="Times New Roman" panose="02020603050405020304" pitchFamily="18" charset="0"/>
              </a:defRPr>
            </a:lvl8pPr>
            <a:lvl9pPr marL="3886200" indent="-228600" defTabSz="966788" eaLnBrk="0" fontAlgn="base" hangingPunct="0">
              <a:spcBef>
                <a:spcPct val="50000"/>
              </a:spcBef>
              <a:spcAft>
                <a:spcPct val="0"/>
              </a:spcAft>
              <a:defRPr sz="1600">
                <a:solidFill>
                  <a:schemeClr val="tx1"/>
                </a:solidFill>
                <a:latin typeface="Times New Roman" panose="02020603050405020304" pitchFamily="18" charset="0"/>
              </a:defRPr>
            </a:lvl9pPr>
          </a:lstStyle>
          <a:p>
            <a:r>
              <a:rPr lang="en-US" altLang="en-US" sz="1300"/>
              <a:t>2010SchieldMAA6up.pdf</a:t>
            </a:r>
          </a:p>
        </p:txBody>
      </p:sp>
      <p:sp>
        <p:nvSpPr>
          <p:cNvPr id="64529"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88" tIns="48294" rIns="96588" bIns="48294" anchor="b"/>
          <a:lstStyle>
            <a:lvl1pPr defTabSz="966788">
              <a:defRPr sz="1600">
                <a:solidFill>
                  <a:schemeClr val="tx1"/>
                </a:solidFill>
                <a:latin typeface="Times New Roman" panose="02020603050405020304" pitchFamily="18" charset="0"/>
              </a:defRPr>
            </a:lvl1pPr>
            <a:lvl2pPr marL="742950" indent="-285750" defTabSz="966788">
              <a:defRPr sz="1600">
                <a:solidFill>
                  <a:schemeClr val="tx1"/>
                </a:solidFill>
                <a:latin typeface="Times New Roman" panose="02020603050405020304" pitchFamily="18" charset="0"/>
              </a:defRPr>
            </a:lvl2pPr>
            <a:lvl3pPr marL="1143000" indent="-228600" defTabSz="966788">
              <a:defRPr sz="1600">
                <a:solidFill>
                  <a:schemeClr val="tx1"/>
                </a:solidFill>
                <a:latin typeface="Times New Roman" panose="02020603050405020304" pitchFamily="18" charset="0"/>
              </a:defRPr>
            </a:lvl3pPr>
            <a:lvl4pPr marL="1600200" indent="-228600" defTabSz="966788">
              <a:defRPr sz="1600">
                <a:solidFill>
                  <a:schemeClr val="tx1"/>
                </a:solidFill>
                <a:latin typeface="Times New Roman" panose="02020603050405020304" pitchFamily="18" charset="0"/>
              </a:defRPr>
            </a:lvl4pPr>
            <a:lvl5pPr marL="2057400" indent="-228600" defTabSz="966788">
              <a:defRPr sz="1600">
                <a:solidFill>
                  <a:schemeClr val="tx1"/>
                </a:solidFill>
                <a:latin typeface="Times New Roman" panose="02020603050405020304" pitchFamily="18" charset="0"/>
              </a:defRPr>
            </a:lvl5pPr>
            <a:lvl6pPr marL="2514600" indent="-228600" defTabSz="966788" eaLnBrk="0" fontAlgn="base" hangingPunct="0">
              <a:spcBef>
                <a:spcPct val="50000"/>
              </a:spcBef>
              <a:spcAft>
                <a:spcPct val="0"/>
              </a:spcAft>
              <a:defRPr sz="1600">
                <a:solidFill>
                  <a:schemeClr val="tx1"/>
                </a:solidFill>
                <a:latin typeface="Times New Roman" panose="02020603050405020304" pitchFamily="18" charset="0"/>
              </a:defRPr>
            </a:lvl6pPr>
            <a:lvl7pPr marL="2971800" indent="-228600" defTabSz="966788" eaLnBrk="0" fontAlgn="base" hangingPunct="0">
              <a:spcBef>
                <a:spcPct val="50000"/>
              </a:spcBef>
              <a:spcAft>
                <a:spcPct val="0"/>
              </a:spcAft>
              <a:defRPr sz="1600">
                <a:solidFill>
                  <a:schemeClr val="tx1"/>
                </a:solidFill>
                <a:latin typeface="Times New Roman" panose="02020603050405020304" pitchFamily="18" charset="0"/>
              </a:defRPr>
            </a:lvl7pPr>
            <a:lvl8pPr marL="3429000" indent="-228600" defTabSz="966788" eaLnBrk="0" fontAlgn="base" hangingPunct="0">
              <a:spcBef>
                <a:spcPct val="50000"/>
              </a:spcBef>
              <a:spcAft>
                <a:spcPct val="0"/>
              </a:spcAft>
              <a:defRPr sz="1600">
                <a:solidFill>
                  <a:schemeClr val="tx1"/>
                </a:solidFill>
                <a:latin typeface="Times New Roman" panose="02020603050405020304" pitchFamily="18" charset="0"/>
              </a:defRPr>
            </a:lvl8pPr>
            <a:lvl9pPr marL="3886200" indent="-228600" defTabSz="966788" eaLnBrk="0" fontAlgn="base" hangingPunct="0">
              <a:spcBef>
                <a:spcPct val="50000"/>
              </a:spcBef>
              <a:spcAft>
                <a:spcPct val="0"/>
              </a:spcAft>
              <a:defRPr sz="1600">
                <a:solidFill>
                  <a:schemeClr val="tx1"/>
                </a:solidFill>
                <a:latin typeface="Times New Roman" panose="02020603050405020304" pitchFamily="18" charset="0"/>
              </a:defRPr>
            </a:lvl9pPr>
          </a:lstStyle>
          <a:p>
            <a:pPr algn="r"/>
            <a:fld id="{C0548FDE-65DA-4A19-9187-041D6E0CB3F8}" type="slidenum">
              <a:rPr lang="en-US" altLang="en-US" sz="1300"/>
              <a:pPr algn="r"/>
              <a:t>37</a:t>
            </a:fld>
            <a:endParaRPr lang="en-US" altLang="en-US" sz="1300"/>
          </a:p>
        </p:txBody>
      </p:sp>
      <p:sp>
        <p:nvSpPr>
          <p:cNvPr id="64530" name="Rectangle 2"/>
          <p:cNvSpPr>
            <a:spLocks noGrp="1" noRot="1" noChangeAspect="1" noChangeArrowheads="1" noTextEdit="1"/>
          </p:cNvSpPr>
          <p:nvPr>
            <p:ph type="sldImg"/>
          </p:nvPr>
        </p:nvSpPr>
        <p:spPr>
          <a:xfrm>
            <a:off x="2212975" y="720725"/>
            <a:ext cx="3071813" cy="2303463"/>
          </a:xfrm>
          <a:ln/>
        </p:spPr>
      </p:sp>
      <p:sp>
        <p:nvSpPr>
          <p:cNvPr id="64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93" tIns="48297" rIns="96593" bIns="48297"/>
          <a:lstStyle/>
          <a:p>
            <a:endParaRPr lang="en-US" altLang="en-US" dirty="0" smtClean="0"/>
          </a:p>
        </p:txBody>
      </p:sp>
    </p:spTree>
    <p:extLst>
      <p:ext uri="{BB962C8B-B14F-4D97-AF65-F5344CB8AC3E}">
        <p14:creationId xmlns:p14="http://schemas.microsoft.com/office/powerpoint/2010/main" val="33091133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defRPr sz="1600">
                <a:solidFill>
                  <a:schemeClr val="tx1"/>
                </a:solidFill>
                <a:latin typeface="Times New Roman" panose="02020603050405020304" pitchFamily="18" charset="0"/>
              </a:defRPr>
            </a:lvl1pPr>
            <a:lvl2pPr marL="742950" indent="-285750" defTabSz="965200">
              <a:defRPr sz="1600">
                <a:solidFill>
                  <a:schemeClr val="tx1"/>
                </a:solidFill>
                <a:latin typeface="Times New Roman" panose="02020603050405020304" pitchFamily="18" charset="0"/>
              </a:defRPr>
            </a:lvl2pPr>
            <a:lvl3pPr marL="1143000" indent="-228600" defTabSz="965200">
              <a:defRPr sz="1600">
                <a:solidFill>
                  <a:schemeClr val="tx1"/>
                </a:solidFill>
                <a:latin typeface="Times New Roman" panose="02020603050405020304" pitchFamily="18" charset="0"/>
              </a:defRPr>
            </a:lvl3pPr>
            <a:lvl4pPr marL="1600200" indent="-228600" defTabSz="965200">
              <a:defRPr sz="1600">
                <a:solidFill>
                  <a:schemeClr val="tx1"/>
                </a:solidFill>
                <a:latin typeface="Times New Roman" panose="02020603050405020304" pitchFamily="18" charset="0"/>
              </a:defRPr>
            </a:lvl4pPr>
            <a:lvl5pPr marL="2057400" indent="-228600" defTabSz="965200">
              <a:defRPr sz="1600">
                <a:solidFill>
                  <a:schemeClr val="tx1"/>
                </a:solidFill>
                <a:latin typeface="Times New Roman" panose="02020603050405020304" pitchFamily="18" charset="0"/>
              </a:defRPr>
            </a:lvl5pPr>
            <a:lvl6pPr marL="2514600" indent="-228600" defTabSz="965200" eaLnBrk="0" fontAlgn="base" hangingPunct="0">
              <a:spcBef>
                <a:spcPct val="50000"/>
              </a:spcBef>
              <a:spcAft>
                <a:spcPct val="0"/>
              </a:spcAft>
              <a:defRPr sz="1600">
                <a:solidFill>
                  <a:schemeClr val="tx1"/>
                </a:solidFill>
                <a:latin typeface="Times New Roman" panose="02020603050405020304" pitchFamily="18" charset="0"/>
              </a:defRPr>
            </a:lvl6pPr>
            <a:lvl7pPr marL="2971800" indent="-228600" defTabSz="965200" eaLnBrk="0" fontAlgn="base" hangingPunct="0">
              <a:spcBef>
                <a:spcPct val="50000"/>
              </a:spcBef>
              <a:spcAft>
                <a:spcPct val="0"/>
              </a:spcAft>
              <a:defRPr sz="1600">
                <a:solidFill>
                  <a:schemeClr val="tx1"/>
                </a:solidFill>
                <a:latin typeface="Times New Roman" panose="02020603050405020304" pitchFamily="18" charset="0"/>
              </a:defRPr>
            </a:lvl7pPr>
            <a:lvl8pPr marL="3429000" indent="-228600" defTabSz="965200" eaLnBrk="0" fontAlgn="base" hangingPunct="0">
              <a:spcBef>
                <a:spcPct val="50000"/>
              </a:spcBef>
              <a:spcAft>
                <a:spcPct val="0"/>
              </a:spcAft>
              <a:defRPr sz="1600">
                <a:solidFill>
                  <a:schemeClr val="tx1"/>
                </a:solidFill>
                <a:latin typeface="Times New Roman" panose="02020603050405020304" pitchFamily="18" charset="0"/>
              </a:defRPr>
            </a:lvl8pPr>
            <a:lvl9pPr marL="3886200" indent="-228600" defTabSz="965200" eaLnBrk="0" fontAlgn="base" hangingPunct="0">
              <a:spcBef>
                <a:spcPct val="50000"/>
              </a:spcBef>
              <a:spcAft>
                <a:spcPct val="0"/>
              </a:spcAft>
              <a:defRPr sz="1600">
                <a:solidFill>
                  <a:schemeClr val="tx1"/>
                </a:solidFill>
                <a:latin typeface="Times New Roman" panose="02020603050405020304" pitchFamily="18" charset="0"/>
              </a:defRPr>
            </a:lvl9pPr>
          </a:lstStyle>
          <a:p>
            <a:r>
              <a:rPr lang="en-US" altLang="en-US" sz="1300" smtClean="0"/>
              <a:t>Statistical Literacy for AllTeaching Teachers Statistical Literacy OnlineTeaching Teachers Statistical Literacy OnlineStatistical Literacy Using Odysseys2Sense2008 StatLit Skills Survey</a:t>
            </a:r>
          </a:p>
        </p:txBody>
      </p:sp>
      <p:sp>
        <p:nvSpPr>
          <p:cNvPr id="6963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defRPr sz="1600">
                <a:solidFill>
                  <a:schemeClr val="tx1"/>
                </a:solidFill>
                <a:latin typeface="Times New Roman" panose="02020603050405020304" pitchFamily="18" charset="0"/>
              </a:defRPr>
            </a:lvl1pPr>
            <a:lvl2pPr marL="742950" indent="-285750" defTabSz="965200">
              <a:defRPr sz="1600">
                <a:solidFill>
                  <a:schemeClr val="tx1"/>
                </a:solidFill>
                <a:latin typeface="Times New Roman" panose="02020603050405020304" pitchFamily="18" charset="0"/>
              </a:defRPr>
            </a:lvl2pPr>
            <a:lvl3pPr marL="1143000" indent="-228600" defTabSz="965200">
              <a:defRPr sz="1600">
                <a:solidFill>
                  <a:schemeClr val="tx1"/>
                </a:solidFill>
                <a:latin typeface="Times New Roman" panose="02020603050405020304" pitchFamily="18" charset="0"/>
              </a:defRPr>
            </a:lvl3pPr>
            <a:lvl4pPr marL="1600200" indent="-228600" defTabSz="965200">
              <a:defRPr sz="1600">
                <a:solidFill>
                  <a:schemeClr val="tx1"/>
                </a:solidFill>
                <a:latin typeface="Times New Roman" panose="02020603050405020304" pitchFamily="18" charset="0"/>
              </a:defRPr>
            </a:lvl4pPr>
            <a:lvl5pPr marL="2057400" indent="-228600" defTabSz="965200">
              <a:defRPr sz="1600">
                <a:solidFill>
                  <a:schemeClr val="tx1"/>
                </a:solidFill>
                <a:latin typeface="Times New Roman" panose="02020603050405020304" pitchFamily="18" charset="0"/>
              </a:defRPr>
            </a:lvl5pPr>
            <a:lvl6pPr marL="2514600" indent="-228600" defTabSz="965200" eaLnBrk="0" fontAlgn="base" hangingPunct="0">
              <a:spcBef>
                <a:spcPct val="50000"/>
              </a:spcBef>
              <a:spcAft>
                <a:spcPct val="0"/>
              </a:spcAft>
              <a:defRPr sz="1600">
                <a:solidFill>
                  <a:schemeClr val="tx1"/>
                </a:solidFill>
                <a:latin typeface="Times New Roman" panose="02020603050405020304" pitchFamily="18" charset="0"/>
              </a:defRPr>
            </a:lvl6pPr>
            <a:lvl7pPr marL="2971800" indent="-228600" defTabSz="965200" eaLnBrk="0" fontAlgn="base" hangingPunct="0">
              <a:spcBef>
                <a:spcPct val="50000"/>
              </a:spcBef>
              <a:spcAft>
                <a:spcPct val="0"/>
              </a:spcAft>
              <a:defRPr sz="1600">
                <a:solidFill>
                  <a:schemeClr val="tx1"/>
                </a:solidFill>
                <a:latin typeface="Times New Roman" panose="02020603050405020304" pitchFamily="18" charset="0"/>
              </a:defRPr>
            </a:lvl7pPr>
            <a:lvl8pPr marL="3429000" indent="-228600" defTabSz="965200" eaLnBrk="0" fontAlgn="base" hangingPunct="0">
              <a:spcBef>
                <a:spcPct val="50000"/>
              </a:spcBef>
              <a:spcAft>
                <a:spcPct val="0"/>
              </a:spcAft>
              <a:defRPr sz="1600">
                <a:solidFill>
                  <a:schemeClr val="tx1"/>
                </a:solidFill>
                <a:latin typeface="Times New Roman" panose="02020603050405020304" pitchFamily="18" charset="0"/>
              </a:defRPr>
            </a:lvl8pPr>
            <a:lvl9pPr marL="3886200" indent="-228600" defTabSz="965200" eaLnBrk="0" fontAlgn="base" hangingPunct="0">
              <a:spcBef>
                <a:spcPct val="50000"/>
              </a:spcBef>
              <a:spcAft>
                <a:spcPct val="0"/>
              </a:spcAft>
              <a:defRPr sz="1600">
                <a:solidFill>
                  <a:schemeClr val="tx1"/>
                </a:solidFill>
                <a:latin typeface="Times New Roman" panose="02020603050405020304" pitchFamily="18" charset="0"/>
              </a:defRPr>
            </a:lvl9pPr>
          </a:lstStyle>
          <a:p>
            <a:r>
              <a:rPr lang="en-US" altLang="en-US" sz="1300" smtClean="0"/>
              <a:t>24 February 201215 October 201115 October 2011Jan 7, 2011Fall 2008</a:t>
            </a:r>
          </a:p>
        </p:txBody>
      </p:sp>
      <p:sp>
        <p:nvSpPr>
          <p:cNvPr id="6963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defRPr sz="1600">
                <a:solidFill>
                  <a:schemeClr val="tx1"/>
                </a:solidFill>
                <a:latin typeface="Times New Roman" panose="02020603050405020304" pitchFamily="18" charset="0"/>
              </a:defRPr>
            </a:lvl1pPr>
            <a:lvl2pPr marL="742950" indent="-285750" defTabSz="965200">
              <a:defRPr sz="1600">
                <a:solidFill>
                  <a:schemeClr val="tx1"/>
                </a:solidFill>
                <a:latin typeface="Times New Roman" panose="02020603050405020304" pitchFamily="18" charset="0"/>
              </a:defRPr>
            </a:lvl2pPr>
            <a:lvl3pPr marL="1143000" indent="-228600" defTabSz="965200">
              <a:defRPr sz="1600">
                <a:solidFill>
                  <a:schemeClr val="tx1"/>
                </a:solidFill>
                <a:latin typeface="Times New Roman" panose="02020603050405020304" pitchFamily="18" charset="0"/>
              </a:defRPr>
            </a:lvl3pPr>
            <a:lvl4pPr marL="1600200" indent="-228600" defTabSz="965200">
              <a:defRPr sz="1600">
                <a:solidFill>
                  <a:schemeClr val="tx1"/>
                </a:solidFill>
                <a:latin typeface="Times New Roman" panose="02020603050405020304" pitchFamily="18" charset="0"/>
              </a:defRPr>
            </a:lvl4pPr>
            <a:lvl5pPr marL="2057400" indent="-228600" defTabSz="965200">
              <a:defRPr sz="1600">
                <a:solidFill>
                  <a:schemeClr val="tx1"/>
                </a:solidFill>
                <a:latin typeface="Times New Roman" panose="02020603050405020304" pitchFamily="18" charset="0"/>
              </a:defRPr>
            </a:lvl5pPr>
            <a:lvl6pPr marL="2514600" indent="-228600" defTabSz="965200" eaLnBrk="0" fontAlgn="base" hangingPunct="0">
              <a:spcBef>
                <a:spcPct val="50000"/>
              </a:spcBef>
              <a:spcAft>
                <a:spcPct val="0"/>
              </a:spcAft>
              <a:defRPr sz="1600">
                <a:solidFill>
                  <a:schemeClr val="tx1"/>
                </a:solidFill>
                <a:latin typeface="Times New Roman" panose="02020603050405020304" pitchFamily="18" charset="0"/>
              </a:defRPr>
            </a:lvl6pPr>
            <a:lvl7pPr marL="2971800" indent="-228600" defTabSz="965200" eaLnBrk="0" fontAlgn="base" hangingPunct="0">
              <a:spcBef>
                <a:spcPct val="50000"/>
              </a:spcBef>
              <a:spcAft>
                <a:spcPct val="0"/>
              </a:spcAft>
              <a:defRPr sz="1600">
                <a:solidFill>
                  <a:schemeClr val="tx1"/>
                </a:solidFill>
                <a:latin typeface="Times New Roman" panose="02020603050405020304" pitchFamily="18" charset="0"/>
              </a:defRPr>
            </a:lvl7pPr>
            <a:lvl8pPr marL="3429000" indent="-228600" defTabSz="965200" eaLnBrk="0" fontAlgn="base" hangingPunct="0">
              <a:spcBef>
                <a:spcPct val="50000"/>
              </a:spcBef>
              <a:spcAft>
                <a:spcPct val="0"/>
              </a:spcAft>
              <a:defRPr sz="1600">
                <a:solidFill>
                  <a:schemeClr val="tx1"/>
                </a:solidFill>
                <a:latin typeface="Times New Roman" panose="02020603050405020304" pitchFamily="18" charset="0"/>
              </a:defRPr>
            </a:lvl8pPr>
            <a:lvl9pPr marL="3886200" indent="-228600" defTabSz="965200" eaLnBrk="0" fontAlgn="base" hangingPunct="0">
              <a:spcBef>
                <a:spcPct val="50000"/>
              </a:spcBef>
              <a:spcAft>
                <a:spcPct val="0"/>
              </a:spcAft>
              <a:defRPr sz="1600">
                <a:solidFill>
                  <a:schemeClr val="tx1"/>
                </a:solidFill>
                <a:latin typeface="Times New Roman" panose="02020603050405020304" pitchFamily="18" charset="0"/>
              </a:defRPr>
            </a:lvl9pPr>
          </a:lstStyle>
          <a:p>
            <a:r>
              <a:rPr lang="en-US" altLang="en-US" sz="1300" smtClean="0"/>
              <a:t>2012Schield-Lehman6up.pdf2011SchieldNNN6up.pdf2011SchieldNNN6up.pdf2011SchieldMAA6up.pdf2008SchieldSkillsSurvey6up.pdf</a:t>
            </a:r>
          </a:p>
        </p:txBody>
      </p:sp>
      <p:sp>
        <p:nvSpPr>
          <p:cNvPr id="696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defRPr sz="1600">
                <a:solidFill>
                  <a:schemeClr val="tx1"/>
                </a:solidFill>
                <a:latin typeface="Times New Roman" panose="02020603050405020304" pitchFamily="18" charset="0"/>
              </a:defRPr>
            </a:lvl1pPr>
            <a:lvl2pPr marL="742950" indent="-285750" defTabSz="965200">
              <a:defRPr sz="1600">
                <a:solidFill>
                  <a:schemeClr val="tx1"/>
                </a:solidFill>
                <a:latin typeface="Times New Roman" panose="02020603050405020304" pitchFamily="18" charset="0"/>
              </a:defRPr>
            </a:lvl2pPr>
            <a:lvl3pPr marL="1143000" indent="-228600" defTabSz="965200">
              <a:defRPr sz="1600">
                <a:solidFill>
                  <a:schemeClr val="tx1"/>
                </a:solidFill>
                <a:latin typeface="Times New Roman" panose="02020603050405020304" pitchFamily="18" charset="0"/>
              </a:defRPr>
            </a:lvl3pPr>
            <a:lvl4pPr marL="1600200" indent="-228600" defTabSz="965200">
              <a:defRPr sz="1600">
                <a:solidFill>
                  <a:schemeClr val="tx1"/>
                </a:solidFill>
                <a:latin typeface="Times New Roman" panose="02020603050405020304" pitchFamily="18" charset="0"/>
              </a:defRPr>
            </a:lvl4pPr>
            <a:lvl5pPr marL="2057400" indent="-228600" defTabSz="965200">
              <a:defRPr sz="1600">
                <a:solidFill>
                  <a:schemeClr val="tx1"/>
                </a:solidFill>
                <a:latin typeface="Times New Roman" panose="02020603050405020304" pitchFamily="18" charset="0"/>
              </a:defRPr>
            </a:lvl5pPr>
            <a:lvl6pPr marL="2514600" indent="-228600" defTabSz="965200" eaLnBrk="0" fontAlgn="base" hangingPunct="0">
              <a:spcBef>
                <a:spcPct val="50000"/>
              </a:spcBef>
              <a:spcAft>
                <a:spcPct val="0"/>
              </a:spcAft>
              <a:defRPr sz="1600">
                <a:solidFill>
                  <a:schemeClr val="tx1"/>
                </a:solidFill>
                <a:latin typeface="Times New Roman" panose="02020603050405020304" pitchFamily="18" charset="0"/>
              </a:defRPr>
            </a:lvl6pPr>
            <a:lvl7pPr marL="2971800" indent="-228600" defTabSz="965200" eaLnBrk="0" fontAlgn="base" hangingPunct="0">
              <a:spcBef>
                <a:spcPct val="50000"/>
              </a:spcBef>
              <a:spcAft>
                <a:spcPct val="0"/>
              </a:spcAft>
              <a:defRPr sz="1600">
                <a:solidFill>
                  <a:schemeClr val="tx1"/>
                </a:solidFill>
                <a:latin typeface="Times New Roman" panose="02020603050405020304" pitchFamily="18" charset="0"/>
              </a:defRPr>
            </a:lvl7pPr>
            <a:lvl8pPr marL="3429000" indent="-228600" defTabSz="965200" eaLnBrk="0" fontAlgn="base" hangingPunct="0">
              <a:spcBef>
                <a:spcPct val="50000"/>
              </a:spcBef>
              <a:spcAft>
                <a:spcPct val="0"/>
              </a:spcAft>
              <a:defRPr sz="1600">
                <a:solidFill>
                  <a:schemeClr val="tx1"/>
                </a:solidFill>
                <a:latin typeface="Times New Roman" panose="02020603050405020304" pitchFamily="18" charset="0"/>
              </a:defRPr>
            </a:lvl8pPr>
            <a:lvl9pPr marL="3886200" indent="-228600" defTabSz="965200" eaLnBrk="0" fontAlgn="base" hangingPunct="0">
              <a:spcBef>
                <a:spcPct val="50000"/>
              </a:spcBef>
              <a:spcAft>
                <a:spcPct val="0"/>
              </a:spcAft>
              <a:defRPr sz="1600">
                <a:solidFill>
                  <a:schemeClr val="tx1"/>
                </a:solidFill>
                <a:latin typeface="Times New Roman" panose="02020603050405020304" pitchFamily="18" charset="0"/>
              </a:defRPr>
            </a:lvl9pPr>
          </a:lstStyle>
          <a:p>
            <a:fld id="{5A4DB79A-0455-48BA-84F0-D7ED101E2F5D}" type="slidenum">
              <a:rPr lang="en-US" altLang="en-US" sz="1300"/>
              <a:pPr/>
              <a:t>38</a:t>
            </a:fld>
            <a:endParaRPr lang="en-US" altLang="en-US" sz="1300"/>
          </a:p>
        </p:txBody>
      </p:sp>
      <p:sp>
        <p:nvSpPr>
          <p:cNvPr id="69638" name="Rectangle 2"/>
          <p:cNvSpPr txBox="1">
            <a:spLocks noGrp="1" noChangeArrowheads="1"/>
          </p:cNvSpPr>
          <p:nvPr/>
        </p:nvSpPr>
        <p:spPr bwMode="auto">
          <a:xfrm>
            <a:off x="0" y="0"/>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05" tIns="48303" rIns="96605" bIns="48303"/>
          <a:lstStyle>
            <a:lvl1pPr defTabSz="965200">
              <a:defRPr sz="1600">
                <a:solidFill>
                  <a:schemeClr val="tx1"/>
                </a:solidFill>
                <a:latin typeface="Times New Roman" panose="02020603050405020304" pitchFamily="18" charset="0"/>
              </a:defRPr>
            </a:lvl1pPr>
            <a:lvl2pPr marL="742950" indent="-285750" defTabSz="965200">
              <a:defRPr sz="1600">
                <a:solidFill>
                  <a:schemeClr val="tx1"/>
                </a:solidFill>
                <a:latin typeface="Times New Roman" panose="02020603050405020304" pitchFamily="18" charset="0"/>
              </a:defRPr>
            </a:lvl2pPr>
            <a:lvl3pPr marL="1143000" indent="-228600" defTabSz="965200">
              <a:defRPr sz="1600">
                <a:solidFill>
                  <a:schemeClr val="tx1"/>
                </a:solidFill>
                <a:latin typeface="Times New Roman" panose="02020603050405020304" pitchFamily="18" charset="0"/>
              </a:defRPr>
            </a:lvl3pPr>
            <a:lvl4pPr marL="1600200" indent="-228600" defTabSz="965200">
              <a:defRPr sz="1600">
                <a:solidFill>
                  <a:schemeClr val="tx1"/>
                </a:solidFill>
                <a:latin typeface="Times New Roman" panose="02020603050405020304" pitchFamily="18" charset="0"/>
              </a:defRPr>
            </a:lvl4pPr>
            <a:lvl5pPr marL="2057400" indent="-228600" defTabSz="965200">
              <a:defRPr sz="1600">
                <a:solidFill>
                  <a:schemeClr val="tx1"/>
                </a:solidFill>
                <a:latin typeface="Times New Roman" panose="02020603050405020304" pitchFamily="18" charset="0"/>
              </a:defRPr>
            </a:lvl5pPr>
            <a:lvl6pPr marL="2514600" indent="-228600" defTabSz="965200" eaLnBrk="0" fontAlgn="base" hangingPunct="0">
              <a:spcBef>
                <a:spcPct val="50000"/>
              </a:spcBef>
              <a:spcAft>
                <a:spcPct val="0"/>
              </a:spcAft>
              <a:defRPr sz="1600">
                <a:solidFill>
                  <a:schemeClr val="tx1"/>
                </a:solidFill>
                <a:latin typeface="Times New Roman" panose="02020603050405020304" pitchFamily="18" charset="0"/>
              </a:defRPr>
            </a:lvl6pPr>
            <a:lvl7pPr marL="2971800" indent="-228600" defTabSz="965200" eaLnBrk="0" fontAlgn="base" hangingPunct="0">
              <a:spcBef>
                <a:spcPct val="50000"/>
              </a:spcBef>
              <a:spcAft>
                <a:spcPct val="0"/>
              </a:spcAft>
              <a:defRPr sz="1600">
                <a:solidFill>
                  <a:schemeClr val="tx1"/>
                </a:solidFill>
                <a:latin typeface="Times New Roman" panose="02020603050405020304" pitchFamily="18" charset="0"/>
              </a:defRPr>
            </a:lvl7pPr>
            <a:lvl8pPr marL="3429000" indent="-228600" defTabSz="965200" eaLnBrk="0" fontAlgn="base" hangingPunct="0">
              <a:spcBef>
                <a:spcPct val="50000"/>
              </a:spcBef>
              <a:spcAft>
                <a:spcPct val="0"/>
              </a:spcAft>
              <a:defRPr sz="1600">
                <a:solidFill>
                  <a:schemeClr val="tx1"/>
                </a:solidFill>
                <a:latin typeface="Times New Roman" panose="02020603050405020304" pitchFamily="18" charset="0"/>
              </a:defRPr>
            </a:lvl8pPr>
            <a:lvl9pPr marL="3886200" indent="-228600" defTabSz="965200" eaLnBrk="0" fontAlgn="base" hangingPunct="0">
              <a:spcBef>
                <a:spcPct val="50000"/>
              </a:spcBef>
              <a:spcAft>
                <a:spcPct val="0"/>
              </a:spcAft>
              <a:defRPr sz="1600">
                <a:solidFill>
                  <a:schemeClr val="tx1"/>
                </a:solidFill>
                <a:latin typeface="Times New Roman" panose="02020603050405020304" pitchFamily="18" charset="0"/>
              </a:defRPr>
            </a:lvl9pPr>
          </a:lstStyle>
          <a:p>
            <a:pPr>
              <a:spcBef>
                <a:spcPct val="0"/>
              </a:spcBef>
            </a:pPr>
            <a:r>
              <a:rPr lang="en-US" altLang="en-US" sz="1300"/>
              <a:t>Teaching Teachers Statistical Literacy OnlineTeaching Teachers Statistical Literacy OnlineStatistical Literacy Using Odysseys2Sense2008 StatLit Skills Survey</a:t>
            </a:r>
          </a:p>
        </p:txBody>
      </p:sp>
      <p:sp>
        <p:nvSpPr>
          <p:cNvPr id="69639" name="Rectangle 3"/>
          <p:cNvSpPr txBox="1">
            <a:spLocks noGrp="1" noChangeArrowheads="1"/>
          </p:cNvSpPr>
          <p:nvPr/>
        </p:nvSpPr>
        <p:spPr bwMode="auto">
          <a:xfrm>
            <a:off x="4144963" y="0"/>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05" tIns="48303" rIns="96605" bIns="48303"/>
          <a:lstStyle>
            <a:lvl1pPr defTabSz="965200">
              <a:defRPr sz="1600">
                <a:solidFill>
                  <a:schemeClr val="tx1"/>
                </a:solidFill>
                <a:latin typeface="Times New Roman" panose="02020603050405020304" pitchFamily="18" charset="0"/>
              </a:defRPr>
            </a:lvl1pPr>
            <a:lvl2pPr marL="742950" indent="-285750" defTabSz="965200">
              <a:defRPr sz="1600">
                <a:solidFill>
                  <a:schemeClr val="tx1"/>
                </a:solidFill>
                <a:latin typeface="Times New Roman" panose="02020603050405020304" pitchFamily="18" charset="0"/>
              </a:defRPr>
            </a:lvl2pPr>
            <a:lvl3pPr marL="1143000" indent="-228600" defTabSz="965200">
              <a:defRPr sz="1600">
                <a:solidFill>
                  <a:schemeClr val="tx1"/>
                </a:solidFill>
                <a:latin typeface="Times New Roman" panose="02020603050405020304" pitchFamily="18" charset="0"/>
              </a:defRPr>
            </a:lvl3pPr>
            <a:lvl4pPr marL="1600200" indent="-228600" defTabSz="965200">
              <a:defRPr sz="1600">
                <a:solidFill>
                  <a:schemeClr val="tx1"/>
                </a:solidFill>
                <a:latin typeface="Times New Roman" panose="02020603050405020304" pitchFamily="18" charset="0"/>
              </a:defRPr>
            </a:lvl4pPr>
            <a:lvl5pPr marL="2057400" indent="-228600" defTabSz="965200">
              <a:defRPr sz="1600">
                <a:solidFill>
                  <a:schemeClr val="tx1"/>
                </a:solidFill>
                <a:latin typeface="Times New Roman" panose="02020603050405020304" pitchFamily="18" charset="0"/>
              </a:defRPr>
            </a:lvl5pPr>
            <a:lvl6pPr marL="2514600" indent="-228600" defTabSz="965200" eaLnBrk="0" fontAlgn="base" hangingPunct="0">
              <a:spcBef>
                <a:spcPct val="50000"/>
              </a:spcBef>
              <a:spcAft>
                <a:spcPct val="0"/>
              </a:spcAft>
              <a:defRPr sz="1600">
                <a:solidFill>
                  <a:schemeClr val="tx1"/>
                </a:solidFill>
                <a:latin typeface="Times New Roman" panose="02020603050405020304" pitchFamily="18" charset="0"/>
              </a:defRPr>
            </a:lvl6pPr>
            <a:lvl7pPr marL="2971800" indent="-228600" defTabSz="965200" eaLnBrk="0" fontAlgn="base" hangingPunct="0">
              <a:spcBef>
                <a:spcPct val="50000"/>
              </a:spcBef>
              <a:spcAft>
                <a:spcPct val="0"/>
              </a:spcAft>
              <a:defRPr sz="1600">
                <a:solidFill>
                  <a:schemeClr val="tx1"/>
                </a:solidFill>
                <a:latin typeface="Times New Roman" panose="02020603050405020304" pitchFamily="18" charset="0"/>
              </a:defRPr>
            </a:lvl7pPr>
            <a:lvl8pPr marL="3429000" indent="-228600" defTabSz="965200" eaLnBrk="0" fontAlgn="base" hangingPunct="0">
              <a:spcBef>
                <a:spcPct val="50000"/>
              </a:spcBef>
              <a:spcAft>
                <a:spcPct val="0"/>
              </a:spcAft>
              <a:defRPr sz="1600">
                <a:solidFill>
                  <a:schemeClr val="tx1"/>
                </a:solidFill>
                <a:latin typeface="Times New Roman" panose="02020603050405020304" pitchFamily="18" charset="0"/>
              </a:defRPr>
            </a:lvl8pPr>
            <a:lvl9pPr marL="3886200" indent="-228600" defTabSz="965200" eaLnBrk="0" fontAlgn="base" hangingPunct="0">
              <a:spcBef>
                <a:spcPct val="50000"/>
              </a:spcBef>
              <a:spcAft>
                <a:spcPct val="0"/>
              </a:spcAft>
              <a:defRPr sz="1600">
                <a:solidFill>
                  <a:schemeClr val="tx1"/>
                </a:solidFill>
                <a:latin typeface="Times New Roman" panose="02020603050405020304" pitchFamily="18" charset="0"/>
              </a:defRPr>
            </a:lvl9pPr>
          </a:lstStyle>
          <a:p>
            <a:pPr algn="r">
              <a:spcBef>
                <a:spcPct val="0"/>
              </a:spcBef>
            </a:pPr>
            <a:r>
              <a:rPr lang="en-US" altLang="en-US" sz="1300"/>
              <a:t>15 October 201115 October 2011Jan 7, 2011Fall 2008</a:t>
            </a:r>
          </a:p>
        </p:txBody>
      </p:sp>
      <p:sp>
        <p:nvSpPr>
          <p:cNvPr id="69640" name="Rectangle 6"/>
          <p:cNvSpPr txBox="1">
            <a:spLocks noGrp="1" noChangeArrowheads="1"/>
          </p:cNvSpPr>
          <p:nvPr/>
        </p:nvSpPr>
        <p:spPr bwMode="auto">
          <a:xfrm>
            <a:off x="0" y="9121775"/>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05" tIns="48303" rIns="96605" bIns="48303" anchor="b"/>
          <a:lstStyle>
            <a:lvl1pPr defTabSz="965200">
              <a:defRPr sz="1600">
                <a:solidFill>
                  <a:schemeClr val="tx1"/>
                </a:solidFill>
                <a:latin typeface="Times New Roman" panose="02020603050405020304" pitchFamily="18" charset="0"/>
              </a:defRPr>
            </a:lvl1pPr>
            <a:lvl2pPr marL="742950" indent="-285750" defTabSz="965200">
              <a:defRPr sz="1600">
                <a:solidFill>
                  <a:schemeClr val="tx1"/>
                </a:solidFill>
                <a:latin typeface="Times New Roman" panose="02020603050405020304" pitchFamily="18" charset="0"/>
              </a:defRPr>
            </a:lvl2pPr>
            <a:lvl3pPr marL="1143000" indent="-228600" defTabSz="965200">
              <a:defRPr sz="1600">
                <a:solidFill>
                  <a:schemeClr val="tx1"/>
                </a:solidFill>
                <a:latin typeface="Times New Roman" panose="02020603050405020304" pitchFamily="18" charset="0"/>
              </a:defRPr>
            </a:lvl3pPr>
            <a:lvl4pPr marL="1600200" indent="-228600" defTabSz="965200">
              <a:defRPr sz="1600">
                <a:solidFill>
                  <a:schemeClr val="tx1"/>
                </a:solidFill>
                <a:latin typeface="Times New Roman" panose="02020603050405020304" pitchFamily="18" charset="0"/>
              </a:defRPr>
            </a:lvl4pPr>
            <a:lvl5pPr marL="2057400" indent="-228600" defTabSz="965200">
              <a:defRPr sz="1600">
                <a:solidFill>
                  <a:schemeClr val="tx1"/>
                </a:solidFill>
                <a:latin typeface="Times New Roman" panose="02020603050405020304" pitchFamily="18" charset="0"/>
              </a:defRPr>
            </a:lvl5pPr>
            <a:lvl6pPr marL="2514600" indent="-228600" defTabSz="965200" eaLnBrk="0" fontAlgn="base" hangingPunct="0">
              <a:spcBef>
                <a:spcPct val="50000"/>
              </a:spcBef>
              <a:spcAft>
                <a:spcPct val="0"/>
              </a:spcAft>
              <a:defRPr sz="1600">
                <a:solidFill>
                  <a:schemeClr val="tx1"/>
                </a:solidFill>
                <a:latin typeface="Times New Roman" panose="02020603050405020304" pitchFamily="18" charset="0"/>
              </a:defRPr>
            </a:lvl6pPr>
            <a:lvl7pPr marL="2971800" indent="-228600" defTabSz="965200" eaLnBrk="0" fontAlgn="base" hangingPunct="0">
              <a:spcBef>
                <a:spcPct val="50000"/>
              </a:spcBef>
              <a:spcAft>
                <a:spcPct val="0"/>
              </a:spcAft>
              <a:defRPr sz="1600">
                <a:solidFill>
                  <a:schemeClr val="tx1"/>
                </a:solidFill>
                <a:latin typeface="Times New Roman" panose="02020603050405020304" pitchFamily="18" charset="0"/>
              </a:defRPr>
            </a:lvl7pPr>
            <a:lvl8pPr marL="3429000" indent="-228600" defTabSz="965200" eaLnBrk="0" fontAlgn="base" hangingPunct="0">
              <a:spcBef>
                <a:spcPct val="50000"/>
              </a:spcBef>
              <a:spcAft>
                <a:spcPct val="0"/>
              </a:spcAft>
              <a:defRPr sz="1600">
                <a:solidFill>
                  <a:schemeClr val="tx1"/>
                </a:solidFill>
                <a:latin typeface="Times New Roman" panose="02020603050405020304" pitchFamily="18" charset="0"/>
              </a:defRPr>
            </a:lvl8pPr>
            <a:lvl9pPr marL="3886200" indent="-228600" defTabSz="965200" eaLnBrk="0" fontAlgn="base" hangingPunct="0">
              <a:spcBef>
                <a:spcPct val="50000"/>
              </a:spcBef>
              <a:spcAft>
                <a:spcPct val="0"/>
              </a:spcAft>
              <a:defRPr sz="1600">
                <a:solidFill>
                  <a:schemeClr val="tx1"/>
                </a:solidFill>
                <a:latin typeface="Times New Roman" panose="02020603050405020304" pitchFamily="18" charset="0"/>
              </a:defRPr>
            </a:lvl9pPr>
          </a:lstStyle>
          <a:p>
            <a:pPr>
              <a:spcBef>
                <a:spcPct val="0"/>
              </a:spcBef>
            </a:pPr>
            <a:r>
              <a:rPr lang="en-US" altLang="en-US" sz="1300"/>
              <a:t>2011SchieldNNN6up.pdf2011SchieldNNN6up.pdf2011SchieldMAA6up.pdf2008SchieldSkillsSurvey6up.pdf</a:t>
            </a:r>
          </a:p>
        </p:txBody>
      </p:sp>
      <p:sp>
        <p:nvSpPr>
          <p:cNvPr id="69641"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05" tIns="48303" rIns="96605" bIns="48303" anchor="b"/>
          <a:lstStyle>
            <a:lvl1pPr defTabSz="965200">
              <a:defRPr sz="1600">
                <a:solidFill>
                  <a:schemeClr val="tx1"/>
                </a:solidFill>
                <a:latin typeface="Times New Roman" panose="02020603050405020304" pitchFamily="18" charset="0"/>
              </a:defRPr>
            </a:lvl1pPr>
            <a:lvl2pPr marL="742950" indent="-285750" defTabSz="965200">
              <a:defRPr sz="1600">
                <a:solidFill>
                  <a:schemeClr val="tx1"/>
                </a:solidFill>
                <a:latin typeface="Times New Roman" panose="02020603050405020304" pitchFamily="18" charset="0"/>
              </a:defRPr>
            </a:lvl2pPr>
            <a:lvl3pPr marL="1143000" indent="-228600" defTabSz="965200">
              <a:defRPr sz="1600">
                <a:solidFill>
                  <a:schemeClr val="tx1"/>
                </a:solidFill>
                <a:latin typeface="Times New Roman" panose="02020603050405020304" pitchFamily="18" charset="0"/>
              </a:defRPr>
            </a:lvl3pPr>
            <a:lvl4pPr marL="1600200" indent="-228600" defTabSz="965200">
              <a:defRPr sz="1600">
                <a:solidFill>
                  <a:schemeClr val="tx1"/>
                </a:solidFill>
                <a:latin typeface="Times New Roman" panose="02020603050405020304" pitchFamily="18" charset="0"/>
              </a:defRPr>
            </a:lvl4pPr>
            <a:lvl5pPr marL="2057400" indent="-228600" defTabSz="965200">
              <a:defRPr sz="1600">
                <a:solidFill>
                  <a:schemeClr val="tx1"/>
                </a:solidFill>
                <a:latin typeface="Times New Roman" panose="02020603050405020304" pitchFamily="18" charset="0"/>
              </a:defRPr>
            </a:lvl5pPr>
            <a:lvl6pPr marL="2514600" indent="-228600" defTabSz="965200" eaLnBrk="0" fontAlgn="base" hangingPunct="0">
              <a:spcBef>
                <a:spcPct val="50000"/>
              </a:spcBef>
              <a:spcAft>
                <a:spcPct val="0"/>
              </a:spcAft>
              <a:defRPr sz="1600">
                <a:solidFill>
                  <a:schemeClr val="tx1"/>
                </a:solidFill>
                <a:latin typeface="Times New Roman" panose="02020603050405020304" pitchFamily="18" charset="0"/>
              </a:defRPr>
            </a:lvl6pPr>
            <a:lvl7pPr marL="2971800" indent="-228600" defTabSz="965200" eaLnBrk="0" fontAlgn="base" hangingPunct="0">
              <a:spcBef>
                <a:spcPct val="50000"/>
              </a:spcBef>
              <a:spcAft>
                <a:spcPct val="0"/>
              </a:spcAft>
              <a:defRPr sz="1600">
                <a:solidFill>
                  <a:schemeClr val="tx1"/>
                </a:solidFill>
                <a:latin typeface="Times New Roman" panose="02020603050405020304" pitchFamily="18" charset="0"/>
              </a:defRPr>
            </a:lvl7pPr>
            <a:lvl8pPr marL="3429000" indent="-228600" defTabSz="965200" eaLnBrk="0" fontAlgn="base" hangingPunct="0">
              <a:spcBef>
                <a:spcPct val="50000"/>
              </a:spcBef>
              <a:spcAft>
                <a:spcPct val="0"/>
              </a:spcAft>
              <a:defRPr sz="1600">
                <a:solidFill>
                  <a:schemeClr val="tx1"/>
                </a:solidFill>
                <a:latin typeface="Times New Roman" panose="02020603050405020304" pitchFamily="18" charset="0"/>
              </a:defRPr>
            </a:lvl8pPr>
            <a:lvl9pPr marL="3886200" indent="-228600" defTabSz="965200" eaLnBrk="0" fontAlgn="base" hangingPunct="0">
              <a:spcBef>
                <a:spcPct val="50000"/>
              </a:spcBef>
              <a:spcAft>
                <a:spcPct val="0"/>
              </a:spcAft>
              <a:defRPr sz="1600">
                <a:solidFill>
                  <a:schemeClr val="tx1"/>
                </a:solidFill>
                <a:latin typeface="Times New Roman" panose="02020603050405020304" pitchFamily="18" charset="0"/>
              </a:defRPr>
            </a:lvl9pPr>
          </a:lstStyle>
          <a:p>
            <a:pPr algn="r">
              <a:spcBef>
                <a:spcPct val="0"/>
              </a:spcBef>
            </a:pPr>
            <a:fld id="{BAA42702-6EC1-4A96-8BA7-7FF4F3DFB19B}" type="slidenum">
              <a:rPr lang="en-US" altLang="en-US" sz="1300"/>
              <a:pPr algn="r">
                <a:spcBef>
                  <a:spcPct val="0"/>
                </a:spcBef>
              </a:pPr>
              <a:t>38</a:t>
            </a:fld>
            <a:endParaRPr lang="en-US" altLang="en-US" sz="1300"/>
          </a:p>
        </p:txBody>
      </p:sp>
      <p:sp>
        <p:nvSpPr>
          <p:cNvPr id="69642" name="Rectangle 2"/>
          <p:cNvSpPr txBox="1">
            <a:spLocks noGrp="1" noChangeArrowheads="1"/>
          </p:cNvSpPr>
          <p:nvPr/>
        </p:nvSpPr>
        <p:spPr bwMode="auto">
          <a:xfrm>
            <a:off x="0" y="0"/>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05" tIns="48303" rIns="96605" bIns="48303"/>
          <a:lstStyle>
            <a:lvl1pPr defTabSz="965200">
              <a:defRPr sz="1600">
                <a:solidFill>
                  <a:schemeClr val="tx1"/>
                </a:solidFill>
                <a:latin typeface="Times New Roman" panose="02020603050405020304" pitchFamily="18" charset="0"/>
              </a:defRPr>
            </a:lvl1pPr>
            <a:lvl2pPr marL="742950" indent="-285750" defTabSz="965200">
              <a:defRPr sz="1600">
                <a:solidFill>
                  <a:schemeClr val="tx1"/>
                </a:solidFill>
                <a:latin typeface="Times New Roman" panose="02020603050405020304" pitchFamily="18" charset="0"/>
              </a:defRPr>
            </a:lvl2pPr>
            <a:lvl3pPr marL="1143000" indent="-228600" defTabSz="965200">
              <a:defRPr sz="1600">
                <a:solidFill>
                  <a:schemeClr val="tx1"/>
                </a:solidFill>
                <a:latin typeface="Times New Roman" panose="02020603050405020304" pitchFamily="18" charset="0"/>
              </a:defRPr>
            </a:lvl3pPr>
            <a:lvl4pPr marL="1600200" indent="-228600" defTabSz="965200">
              <a:defRPr sz="1600">
                <a:solidFill>
                  <a:schemeClr val="tx1"/>
                </a:solidFill>
                <a:latin typeface="Times New Roman" panose="02020603050405020304" pitchFamily="18" charset="0"/>
              </a:defRPr>
            </a:lvl4pPr>
            <a:lvl5pPr marL="2057400" indent="-228600" defTabSz="965200">
              <a:defRPr sz="1600">
                <a:solidFill>
                  <a:schemeClr val="tx1"/>
                </a:solidFill>
                <a:latin typeface="Times New Roman" panose="02020603050405020304" pitchFamily="18" charset="0"/>
              </a:defRPr>
            </a:lvl5pPr>
            <a:lvl6pPr marL="2514600" indent="-228600" defTabSz="965200" eaLnBrk="0" fontAlgn="base" hangingPunct="0">
              <a:spcBef>
                <a:spcPct val="50000"/>
              </a:spcBef>
              <a:spcAft>
                <a:spcPct val="0"/>
              </a:spcAft>
              <a:defRPr sz="1600">
                <a:solidFill>
                  <a:schemeClr val="tx1"/>
                </a:solidFill>
                <a:latin typeface="Times New Roman" panose="02020603050405020304" pitchFamily="18" charset="0"/>
              </a:defRPr>
            </a:lvl6pPr>
            <a:lvl7pPr marL="2971800" indent="-228600" defTabSz="965200" eaLnBrk="0" fontAlgn="base" hangingPunct="0">
              <a:spcBef>
                <a:spcPct val="50000"/>
              </a:spcBef>
              <a:spcAft>
                <a:spcPct val="0"/>
              </a:spcAft>
              <a:defRPr sz="1600">
                <a:solidFill>
                  <a:schemeClr val="tx1"/>
                </a:solidFill>
                <a:latin typeface="Times New Roman" panose="02020603050405020304" pitchFamily="18" charset="0"/>
              </a:defRPr>
            </a:lvl7pPr>
            <a:lvl8pPr marL="3429000" indent="-228600" defTabSz="965200" eaLnBrk="0" fontAlgn="base" hangingPunct="0">
              <a:spcBef>
                <a:spcPct val="50000"/>
              </a:spcBef>
              <a:spcAft>
                <a:spcPct val="0"/>
              </a:spcAft>
              <a:defRPr sz="1600">
                <a:solidFill>
                  <a:schemeClr val="tx1"/>
                </a:solidFill>
                <a:latin typeface="Times New Roman" panose="02020603050405020304" pitchFamily="18" charset="0"/>
              </a:defRPr>
            </a:lvl8pPr>
            <a:lvl9pPr marL="3886200" indent="-228600" defTabSz="965200" eaLnBrk="0" fontAlgn="base" hangingPunct="0">
              <a:spcBef>
                <a:spcPct val="50000"/>
              </a:spcBef>
              <a:spcAft>
                <a:spcPct val="0"/>
              </a:spcAft>
              <a:defRPr sz="1600">
                <a:solidFill>
                  <a:schemeClr val="tx1"/>
                </a:solidFill>
                <a:latin typeface="Times New Roman" panose="02020603050405020304" pitchFamily="18" charset="0"/>
              </a:defRPr>
            </a:lvl9pPr>
          </a:lstStyle>
          <a:p>
            <a:pPr>
              <a:spcBef>
                <a:spcPct val="0"/>
              </a:spcBef>
            </a:pPr>
            <a:r>
              <a:rPr lang="en-US" altLang="en-US" sz="1300"/>
              <a:t>Quantitative Literacy TodaySocial Construction of Rankings</a:t>
            </a:r>
          </a:p>
        </p:txBody>
      </p:sp>
      <p:sp>
        <p:nvSpPr>
          <p:cNvPr id="69643" name="Rectangle 3"/>
          <p:cNvSpPr txBox="1">
            <a:spLocks noGrp="1" noChangeArrowheads="1"/>
          </p:cNvSpPr>
          <p:nvPr/>
        </p:nvSpPr>
        <p:spPr bwMode="auto">
          <a:xfrm>
            <a:off x="4144963" y="0"/>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05" tIns="48303" rIns="96605" bIns="48303"/>
          <a:lstStyle>
            <a:lvl1pPr defTabSz="965200">
              <a:defRPr sz="1600">
                <a:solidFill>
                  <a:schemeClr val="tx1"/>
                </a:solidFill>
                <a:latin typeface="Times New Roman" panose="02020603050405020304" pitchFamily="18" charset="0"/>
              </a:defRPr>
            </a:lvl1pPr>
            <a:lvl2pPr marL="742950" indent="-285750" defTabSz="965200">
              <a:defRPr sz="1600">
                <a:solidFill>
                  <a:schemeClr val="tx1"/>
                </a:solidFill>
                <a:latin typeface="Times New Roman" panose="02020603050405020304" pitchFamily="18" charset="0"/>
              </a:defRPr>
            </a:lvl2pPr>
            <a:lvl3pPr marL="1143000" indent="-228600" defTabSz="965200">
              <a:defRPr sz="1600">
                <a:solidFill>
                  <a:schemeClr val="tx1"/>
                </a:solidFill>
                <a:latin typeface="Times New Roman" panose="02020603050405020304" pitchFamily="18" charset="0"/>
              </a:defRPr>
            </a:lvl3pPr>
            <a:lvl4pPr marL="1600200" indent="-228600" defTabSz="965200">
              <a:defRPr sz="1600">
                <a:solidFill>
                  <a:schemeClr val="tx1"/>
                </a:solidFill>
                <a:latin typeface="Times New Roman" panose="02020603050405020304" pitchFamily="18" charset="0"/>
              </a:defRPr>
            </a:lvl4pPr>
            <a:lvl5pPr marL="2057400" indent="-228600" defTabSz="965200">
              <a:defRPr sz="1600">
                <a:solidFill>
                  <a:schemeClr val="tx1"/>
                </a:solidFill>
                <a:latin typeface="Times New Roman" panose="02020603050405020304" pitchFamily="18" charset="0"/>
              </a:defRPr>
            </a:lvl5pPr>
            <a:lvl6pPr marL="2514600" indent="-228600" defTabSz="965200" eaLnBrk="0" fontAlgn="base" hangingPunct="0">
              <a:spcBef>
                <a:spcPct val="50000"/>
              </a:spcBef>
              <a:spcAft>
                <a:spcPct val="0"/>
              </a:spcAft>
              <a:defRPr sz="1600">
                <a:solidFill>
                  <a:schemeClr val="tx1"/>
                </a:solidFill>
                <a:latin typeface="Times New Roman" panose="02020603050405020304" pitchFamily="18" charset="0"/>
              </a:defRPr>
            </a:lvl6pPr>
            <a:lvl7pPr marL="2971800" indent="-228600" defTabSz="965200" eaLnBrk="0" fontAlgn="base" hangingPunct="0">
              <a:spcBef>
                <a:spcPct val="50000"/>
              </a:spcBef>
              <a:spcAft>
                <a:spcPct val="0"/>
              </a:spcAft>
              <a:defRPr sz="1600">
                <a:solidFill>
                  <a:schemeClr val="tx1"/>
                </a:solidFill>
                <a:latin typeface="Times New Roman" panose="02020603050405020304" pitchFamily="18" charset="0"/>
              </a:defRPr>
            </a:lvl7pPr>
            <a:lvl8pPr marL="3429000" indent="-228600" defTabSz="965200" eaLnBrk="0" fontAlgn="base" hangingPunct="0">
              <a:spcBef>
                <a:spcPct val="50000"/>
              </a:spcBef>
              <a:spcAft>
                <a:spcPct val="0"/>
              </a:spcAft>
              <a:defRPr sz="1600">
                <a:solidFill>
                  <a:schemeClr val="tx1"/>
                </a:solidFill>
                <a:latin typeface="Times New Roman" panose="02020603050405020304" pitchFamily="18" charset="0"/>
              </a:defRPr>
            </a:lvl8pPr>
            <a:lvl9pPr marL="3886200" indent="-228600" defTabSz="965200" eaLnBrk="0" fontAlgn="base" hangingPunct="0">
              <a:spcBef>
                <a:spcPct val="50000"/>
              </a:spcBef>
              <a:spcAft>
                <a:spcPct val="0"/>
              </a:spcAft>
              <a:defRPr sz="1600">
                <a:solidFill>
                  <a:schemeClr val="tx1"/>
                </a:solidFill>
                <a:latin typeface="Times New Roman" panose="02020603050405020304" pitchFamily="18" charset="0"/>
              </a:defRPr>
            </a:lvl9pPr>
          </a:lstStyle>
          <a:p>
            <a:pPr algn="r">
              <a:spcBef>
                <a:spcPct val="0"/>
              </a:spcBef>
            </a:pPr>
            <a:r>
              <a:rPr lang="en-US" altLang="en-US" sz="1300"/>
              <a:t>8 Oct 20108/4/2010</a:t>
            </a:r>
          </a:p>
        </p:txBody>
      </p:sp>
      <p:sp>
        <p:nvSpPr>
          <p:cNvPr id="69644" name="Rectangle 6"/>
          <p:cNvSpPr txBox="1">
            <a:spLocks noGrp="1" noChangeArrowheads="1"/>
          </p:cNvSpPr>
          <p:nvPr/>
        </p:nvSpPr>
        <p:spPr bwMode="auto">
          <a:xfrm>
            <a:off x="0" y="9121775"/>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05" tIns="48303" rIns="96605" bIns="48303" anchor="b"/>
          <a:lstStyle>
            <a:lvl1pPr defTabSz="965200">
              <a:defRPr sz="1600">
                <a:solidFill>
                  <a:schemeClr val="tx1"/>
                </a:solidFill>
                <a:latin typeface="Times New Roman" panose="02020603050405020304" pitchFamily="18" charset="0"/>
              </a:defRPr>
            </a:lvl1pPr>
            <a:lvl2pPr marL="742950" indent="-285750" defTabSz="965200">
              <a:defRPr sz="1600">
                <a:solidFill>
                  <a:schemeClr val="tx1"/>
                </a:solidFill>
                <a:latin typeface="Times New Roman" panose="02020603050405020304" pitchFamily="18" charset="0"/>
              </a:defRPr>
            </a:lvl2pPr>
            <a:lvl3pPr marL="1143000" indent="-228600" defTabSz="965200">
              <a:defRPr sz="1600">
                <a:solidFill>
                  <a:schemeClr val="tx1"/>
                </a:solidFill>
                <a:latin typeface="Times New Roman" panose="02020603050405020304" pitchFamily="18" charset="0"/>
              </a:defRPr>
            </a:lvl3pPr>
            <a:lvl4pPr marL="1600200" indent="-228600" defTabSz="965200">
              <a:defRPr sz="1600">
                <a:solidFill>
                  <a:schemeClr val="tx1"/>
                </a:solidFill>
                <a:latin typeface="Times New Roman" panose="02020603050405020304" pitchFamily="18" charset="0"/>
              </a:defRPr>
            </a:lvl4pPr>
            <a:lvl5pPr marL="2057400" indent="-228600" defTabSz="965200">
              <a:defRPr sz="1600">
                <a:solidFill>
                  <a:schemeClr val="tx1"/>
                </a:solidFill>
                <a:latin typeface="Times New Roman" panose="02020603050405020304" pitchFamily="18" charset="0"/>
              </a:defRPr>
            </a:lvl5pPr>
            <a:lvl6pPr marL="2514600" indent="-228600" defTabSz="965200" eaLnBrk="0" fontAlgn="base" hangingPunct="0">
              <a:spcBef>
                <a:spcPct val="50000"/>
              </a:spcBef>
              <a:spcAft>
                <a:spcPct val="0"/>
              </a:spcAft>
              <a:defRPr sz="1600">
                <a:solidFill>
                  <a:schemeClr val="tx1"/>
                </a:solidFill>
                <a:latin typeface="Times New Roman" panose="02020603050405020304" pitchFamily="18" charset="0"/>
              </a:defRPr>
            </a:lvl6pPr>
            <a:lvl7pPr marL="2971800" indent="-228600" defTabSz="965200" eaLnBrk="0" fontAlgn="base" hangingPunct="0">
              <a:spcBef>
                <a:spcPct val="50000"/>
              </a:spcBef>
              <a:spcAft>
                <a:spcPct val="0"/>
              </a:spcAft>
              <a:defRPr sz="1600">
                <a:solidFill>
                  <a:schemeClr val="tx1"/>
                </a:solidFill>
                <a:latin typeface="Times New Roman" panose="02020603050405020304" pitchFamily="18" charset="0"/>
              </a:defRPr>
            </a:lvl7pPr>
            <a:lvl8pPr marL="3429000" indent="-228600" defTabSz="965200" eaLnBrk="0" fontAlgn="base" hangingPunct="0">
              <a:spcBef>
                <a:spcPct val="50000"/>
              </a:spcBef>
              <a:spcAft>
                <a:spcPct val="0"/>
              </a:spcAft>
              <a:defRPr sz="1600">
                <a:solidFill>
                  <a:schemeClr val="tx1"/>
                </a:solidFill>
                <a:latin typeface="Times New Roman" panose="02020603050405020304" pitchFamily="18" charset="0"/>
              </a:defRPr>
            </a:lvl8pPr>
            <a:lvl9pPr marL="3886200" indent="-228600" defTabSz="965200" eaLnBrk="0" fontAlgn="base" hangingPunct="0">
              <a:spcBef>
                <a:spcPct val="50000"/>
              </a:spcBef>
              <a:spcAft>
                <a:spcPct val="0"/>
              </a:spcAft>
              <a:defRPr sz="1600">
                <a:solidFill>
                  <a:schemeClr val="tx1"/>
                </a:solidFill>
                <a:latin typeface="Times New Roman" panose="02020603050405020304" pitchFamily="18" charset="0"/>
              </a:defRPr>
            </a:lvl9pPr>
          </a:lstStyle>
          <a:p>
            <a:pPr>
              <a:spcBef>
                <a:spcPct val="0"/>
              </a:spcBef>
            </a:pPr>
            <a:r>
              <a:rPr lang="en-US" altLang="en-US" sz="1300"/>
              <a:t>www.StatLit.org/pdf/2010SchieldCarleton6up.pdfwww.StatLit.org/pdf/2010SchieldASA6up.pdf</a:t>
            </a:r>
          </a:p>
        </p:txBody>
      </p:sp>
      <p:sp>
        <p:nvSpPr>
          <p:cNvPr id="69645"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05" tIns="48303" rIns="96605" bIns="48303" anchor="b"/>
          <a:lstStyle>
            <a:lvl1pPr defTabSz="965200">
              <a:defRPr sz="1600">
                <a:solidFill>
                  <a:schemeClr val="tx1"/>
                </a:solidFill>
                <a:latin typeface="Times New Roman" panose="02020603050405020304" pitchFamily="18" charset="0"/>
              </a:defRPr>
            </a:lvl1pPr>
            <a:lvl2pPr marL="742950" indent="-285750" defTabSz="965200">
              <a:defRPr sz="1600">
                <a:solidFill>
                  <a:schemeClr val="tx1"/>
                </a:solidFill>
                <a:latin typeface="Times New Roman" panose="02020603050405020304" pitchFamily="18" charset="0"/>
              </a:defRPr>
            </a:lvl2pPr>
            <a:lvl3pPr marL="1143000" indent="-228600" defTabSz="965200">
              <a:defRPr sz="1600">
                <a:solidFill>
                  <a:schemeClr val="tx1"/>
                </a:solidFill>
                <a:latin typeface="Times New Roman" panose="02020603050405020304" pitchFamily="18" charset="0"/>
              </a:defRPr>
            </a:lvl3pPr>
            <a:lvl4pPr marL="1600200" indent="-228600" defTabSz="965200">
              <a:defRPr sz="1600">
                <a:solidFill>
                  <a:schemeClr val="tx1"/>
                </a:solidFill>
                <a:latin typeface="Times New Roman" panose="02020603050405020304" pitchFamily="18" charset="0"/>
              </a:defRPr>
            </a:lvl4pPr>
            <a:lvl5pPr marL="2057400" indent="-228600" defTabSz="965200">
              <a:defRPr sz="1600">
                <a:solidFill>
                  <a:schemeClr val="tx1"/>
                </a:solidFill>
                <a:latin typeface="Times New Roman" panose="02020603050405020304" pitchFamily="18" charset="0"/>
              </a:defRPr>
            </a:lvl5pPr>
            <a:lvl6pPr marL="2514600" indent="-228600" defTabSz="965200" eaLnBrk="0" fontAlgn="base" hangingPunct="0">
              <a:spcBef>
                <a:spcPct val="50000"/>
              </a:spcBef>
              <a:spcAft>
                <a:spcPct val="0"/>
              </a:spcAft>
              <a:defRPr sz="1600">
                <a:solidFill>
                  <a:schemeClr val="tx1"/>
                </a:solidFill>
                <a:latin typeface="Times New Roman" panose="02020603050405020304" pitchFamily="18" charset="0"/>
              </a:defRPr>
            </a:lvl6pPr>
            <a:lvl7pPr marL="2971800" indent="-228600" defTabSz="965200" eaLnBrk="0" fontAlgn="base" hangingPunct="0">
              <a:spcBef>
                <a:spcPct val="50000"/>
              </a:spcBef>
              <a:spcAft>
                <a:spcPct val="0"/>
              </a:spcAft>
              <a:defRPr sz="1600">
                <a:solidFill>
                  <a:schemeClr val="tx1"/>
                </a:solidFill>
                <a:latin typeface="Times New Roman" panose="02020603050405020304" pitchFamily="18" charset="0"/>
              </a:defRPr>
            </a:lvl7pPr>
            <a:lvl8pPr marL="3429000" indent="-228600" defTabSz="965200" eaLnBrk="0" fontAlgn="base" hangingPunct="0">
              <a:spcBef>
                <a:spcPct val="50000"/>
              </a:spcBef>
              <a:spcAft>
                <a:spcPct val="0"/>
              </a:spcAft>
              <a:defRPr sz="1600">
                <a:solidFill>
                  <a:schemeClr val="tx1"/>
                </a:solidFill>
                <a:latin typeface="Times New Roman" panose="02020603050405020304" pitchFamily="18" charset="0"/>
              </a:defRPr>
            </a:lvl8pPr>
            <a:lvl9pPr marL="3886200" indent="-228600" defTabSz="965200" eaLnBrk="0" fontAlgn="base" hangingPunct="0">
              <a:spcBef>
                <a:spcPct val="50000"/>
              </a:spcBef>
              <a:spcAft>
                <a:spcPct val="0"/>
              </a:spcAft>
              <a:defRPr sz="1600">
                <a:solidFill>
                  <a:schemeClr val="tx1"/>
                </a:solidFill>
                <a:latin typeface="Times New Roman" panose="02020603050405020304" pitchFamily="18" charset="0"/>
              </a:defRPr>
            </a:lvl9pPr>
          </a:lstStyle>
          <a:p>
            <a:pPr algn="r">
              <a:spcBef>
                <a:spcPct val="0"/>
              </a:spcBef>
            </a:pPr>
            <a:fld id="{A7ECB9F5-AE61-41F9-8891-C70A6BEF0C30}" type="slidenum">
              <a:rPr lang="en-US" altLang="en-US" sz="1300"/>
              <a:pPr algn="r">
                <a:spcBef>
                  <a:spcPct val="0"/>
                </a:spcBef>
              </a:pPr>
              <a:t>38</a:t>
            </a:fld>
            <a:endParaRPr lang="en-US" altLang="en-US" sz="1300"/>
          </a:p>
        </p:txBody>
      </p:sp>
      <p:sp>
        <p:nvSpPr>
          <p:cNvPr id="69646" name="Rectangle 2"/>
          <p:cNvSpPr txBox="1">
            <a:spLocks noGrp="1" noChangeArrowheads="1"/>
          </p:cNvSpPr>
          <p:nvPr/>
        </p:nvSpPr>
        <p:spPr bwMode="auto">
          <a:xfrm>
            <a:off x="0" y="0"/>
            <a:ext cx="41481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88" tIns="48294" rIns="96588" bIns="48294"/>
          <a:lstStyle>
            <a:lvl1pPr defTabSz="966788">
              <a:defRPr sz="1600">
                <a:solidFill>
                  <a:schemeClr val="tx1"/>
                </a:solidFill>
                <a:latin typeface="Times New Roman" panose="02020603050405020304" pitchFamily="18" charset="0"/>
              </a:defRPr>
            </a:lvl1pPr>
            <a:lvl2pPr marL="742950" indent="-285750" defTabSz="966788">
              <a:defRPr sz="1600">
                <a:solidFill>
                  <a:schemeClr val="tx1"/>
                </a:solidFill>
                <a:latin typeface="Times New Roman" panose="02020603050405020304" pitchFamily="18" charset="0"/>
              </a:defRPr>
            </a:lvl2pPr>
            <a:lvl3pPr marL="1143000" indent="-228600" defTabSz="966788">
              <a:defRPr sz="1600">
                <a:solidFill>
                  <a:schemeClr val="tx1"/>
                </a:solidFill>
                <a:latin typeface="Times New Roman" panose="02020603050405020304" pitchFamily="18" charset="0"/>
              </a:defRPr>
            </a:lvl3pPr>
            <a:lvl4pPr marL="1600200" indent="-228600" defTabSz="966788">
              <a:defRPr sz="1600">
                <a:solidFill>
                  <a:schemeClr val="tx1"/>
                </a:solidFill>
                <a:latin typeface="Times New Roman" panose="02020603050405020304" pitchFamily="18" charset="0"/>
              </a:defRPr>
            </a:lvl4pPr>
            <a:lvl5pPr marL="2057400" indent="-228600" defTabSz="966788">
              <a:defRPr sz="1600">
                <a:solidFill>
                  <a:schemeClr val="tx1"/>
                </a:solidFill>
                <a:latin typeface="Times New Roman" panose="02020603050405020304" pitchFamily="18" charset="0"/>
              </a:defRPr>
            </a:lvl5pPr>
            <a:lvl6pPr marL="2514600" indent="-228600" defTabSz="966788" eaLnBrk="0" fontAlgn="base" hangingPunct="0">
              <a:spcBef>
                <a:spcPct val="50000"/>
              </a:spcBef>
              <a:spcAft>
                <a:spcPct val="0"/>
              </a:spcAft>
              <a:defRPr sz="1600">
                <a:solidFill>
                  <a:schemeClr val="tx1"/>
                </a:solidFill>
                <a:latin typeface="Times New Roman" panose="02020603050405020304" pitchFamily="18" charset="0"/>
              </a:defRPr>
            </a:lvl6pPr>
            <a:lvl7pPr marL="2971800" indent="-228600" defTabSz="966788" eaLnBrk="0" fontAlgn="base" hangingPunct="0">
              <a:spcBef>
                <a:spcPct val="50000"/>
              </a:spcBef>
              <a:spcAft>
                <a:spcPct val="0"/>
              </a:spcAft>
              <a:defRPr sz="1600">
                <a:solidFill>
                  <a:schemeClr val="tx1"/>
                </a:solidFill>
                <a:latin typeface="Times New Roman" panose="02020603050405020304" pitchFamily="18" charset="0"/>
              </a:defRPr>
            </a:lvl7pPr>
            <a:lvl8pPr marL="3429000" indent="-228600" defTabSz="966788" eaLnBrk="0" fontAlgn="base" hangingPunct="0">
              <a:spcBef>
                <a:spcPct val="50000"/>
              </a:spcBef>
              <a:spcAft>
                <a:spcPct val="0"/>
              </a:spcAft>
              <a:defRPr sz="1600">
                <a:solidFill>
                  <a:schemeClr val="tx1"/>
                </a:solidFill>
                <a:latin typeface="Times New Roman" panose="02020603050405020304" pitchFamily="18" charset="0"/>
              </a:defRPr>
            </a:lvl8pPr>
            <a:lvl9pPr marL="3886200" indent="-228600" defTabSz="966788" eaLnBrk="0" fontAlgn="base" hangingPunct="0">
              <a:spcBef>
                <a:spcPct val="50000"/>
              </a:spcBef>
              <a:spcAft>
                <a:spcPct val="0"/>
              </a:spcAft>
              <a:defRPr sz="1600">
                <a:solidFill>
                  <a:schemeClr val="tx1"/>
                </a:solidFill>
                <a:latin typeface="Times New Roman" panose="02020603050405020304" pitchFamily="18" charset="0"/>
              </a:defRPr>
            </a:lvl9pPr>
          </a:lstStyle>
          <a:p>
            <a:r>
              <a:rPr lang="en-US" altLang="en-US" sz="1300"/>
              <a:t>Quantitative Graduation Requirements</a:t>
            </a:r>
          </a:p>
        </p:txBody>
      </p:sp>
      <p:sp>
        <p:nvSpPr>
          <p:cNvPr id="69647" name="Rectangle 3"/>
          <p:cNvSpPr txBox="1">
            <a:spLocks noGrp="1" noChangeArrowheads="1"/>
          </p:cNvSpPr>
          <p:nvPr/>
        </p:nvSpPr>
        <p:spPr bwMode="auto">
          <a:xfrm>
            <a:off x="4144963" y="0"/>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88" tIns="48294" rIns="96588" bIns="48294"/>
          <a:lstStyle>
            <a:lvl1pPr defTabSz="966788">
              <a:defRPr sz="1600">
                <a:solidFill>
                  <a:schemeClr val="tx1"/>
                </a:solidFill>
                <a:latin typeface="Times New Roman" panose="02020603050405020304" pitchFamily="18" charset="0"/>
              </a:defRPr>
            </a:lvl1pPr>
            <a:lvl2pPr marL="742950" indent="-285750" defTabSz="966788">
              <a:defRPr sz="1600">
                <a:solidFill>
                  <a:schemeClr val="tx1"/>
                </a:solidFill>
                <a:latin typeface="Times New Roman" panose="02020603050405020304" pitchFamily="18" charset="0"/>
              </a:defRPr>
            </a:lvl2pPr>
            <a:lvl3pPr marL="1143000" indent="-228600" defTabSz="966788">
              <a:defRPr sz="1600">
                <a:solidFill>
                  <a:schemeClr val="tx1"/>
                </a:solidFill>
                <a:latin typeface="Times New Roman" panose="02020603050405020304" pitchFamily="18" charset="0"/>
              </a:defRPr>
            </a:lvl3pPr>
            <a:lvl4pPr marL="1600200" indent="-228600" defTabSz="966788">
              <a:defRPr sz="1600">
                <a:solidFill>
                  <a:schemeClr val="tx1"/>
                </a:solidFill>
                <a:latin typeface="Times New Roman" panose="02020603050405020304" pitchFamily="18" charset="0"/>
              </a:defRPr>
            </a:lvl4pPr>
            <a:lvl5pPr marL="2057400" indent="-228600" defTabSz="966788">
              <a:defRPr sz="1600">
                <a:solidFill>
                  <a:schemeClr val="tx1"/>
                </a:solidFill>
                <a:latin typeface="Times New Roman" panose="02020603050405020304" pitchFamily="18" charset="0"/>
              </a:defRPr>
            </a:lvl5pPr>
            <a:lvl6pPr marL="2514600" indent="-228600" defTabSz="966788" eaLnBrk="0" fontAlgn="base" hangingPunct="0">
              <a:spcBef>
                <a:spcPct val="50000"/>
              </a:spcBef>
              <a:spcAft>
                <a:spcPct val="0"/>
              </a:spcAft>
              <a:defRPr sz="1600">
                <a:solidFill>
                  <a:schemeClr val="tx1"/>
                </a:solidFill>
                <a:latin typeface="Times New Roman" panose="02020603050405020304" pitchFamily="18" charset="0"/>
              </a:defRPr>
            </a:lvl6pPr>
            <a:lvl7pPr marL="2971800" indent="-228600" defTabSz="966788" eaLnBrk="0" fontAlgn="base" hangingPunct="0">
              <a:spcBef>
                <a:spcPct val="50000"/>
              </a:spcBef>
              <a:spcAft>
                <a:spcPct val="0"/>
              </a:spcAft>
              <a:defRPr sz="1600">
                <a:solidFill>
                  <a:schemeClr val="tx1"/>
                </a:solidFill>
                <a:latin typeface="Times New Roman" panose="02020603050405020304" pitchFamily="18" charset="0"/>
              </a:defRPr>
            </a:lvl7pPr>
            <a:lvl8pPr marL="3429000" indent="-228600" defTabSz="966788" eaLnBrk="0" fontAlgn="base" hangingPunct="0">
              <a:spcBef>
                <a:spcPct val="50000"/>
              </a:spcBef>
              <a:spcAft>
                <a:spcPct val="0"/>
              </a:spcAft>
              <a:defRPr sz="1600">
                <a:solidFill>
                  <a:schemeClr val="tx1"/>
                </a:solidFill>
                <a:latin typeface="Times New Roman" panose="02020603050405020304" pitchFamily="18" charset="0"/>
              </a:defRPr>
            </a:lvl8pPr>
            <a:lvl9pPr marL="3886200" indent="-228600" defTabSz="966788" eaLnBrk="0" fontAlgn="base" hangingPunct="0">
              <a:spcBef>
                <a:spcPct val="50000"/>
              </a:spcBef>
              <a:spcAft>
                <a:spcPct val="0"/>
              </a:spcAft>
              <a:defRPr sz="1600">
                <a:solidFill>
                  <a:schemeClr val="tx1"/>
                </a:solidFill>
                <a:latin typeface="Times New Roman" panose="02020603050405020304" pitchFamily="18" charset="0"/>
              </a:defRPr>
            </a:lvl9pPr>
          </a:lstStyle>
          <a:p>
            <a:pPr algn="r"/>
            <a:r>
              <a:rPr lang="en-US" altLang="en-US" sz="1300"/>
              <a:t>15 January 2010</a:t>
            </a:r>
          </a:p>
        </p:txBody>
      </p:sp>
      <p:sp>
        <p:nvSpPr>
          <p:cNvPr id="69648" name="Rectangle 6"/>
          <p:cNvSpPr txBox="1">
            <a:spLocks noGrp="1" noChangeArrowheads="1"/>
          </p:cNvSpPr>
          <p:nvPr/>
        </p:nvSpPr>
        <p:spPr bwMode="auto">
          <a:xfrm>
            <a:off x="0" y="9121775"/>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88" tIns="48294" rIns="96588" bIns="48294" anchor="b"/>
          <a:lstStyle>
            <a:lvl1pPr defTabSz="966788">
              <a:defRPr sz="1600">
                <a:solidFill>
                  <a:schemeClr val="tx1"/>
                </a:solidFill>
                <a:latin typeface="Times New Roman" panose="02020603050405020304" pitchFamily="18" charset="0"/>
              </a:defRPr>
            </a:lvl1pPr>
            <a:lvl2pPr marL="742950" indent="-285750" defTabSz="966788">
              <a:defRPr sz="1600">
                <a:solidFill>
                  <a:schemeClr val="tx1"/>
                </a:solidFill>
                <a:latin typeface="Times New Roman" panose="02020603050405020304" pitchFamily="18" charset="0"/>
              </a:defRPr>
            </a:lvl2pPr>
            <a:lvl3pPr marL="1143000" indent="-228600" defTabSz="966788">
              <a:defRPr sz="1600">
                <a:solidFill>
                  <a:schemeClr val="tx1"/>
                </a:solidFill>
                <a:latin typeface="Times New Roman" panose="02020603050405020304" pitchFamily="18" charset="0"/>
              </a:defRPr>
            </a:lvl3pPr>
            <a:lvl4pPr marL="1600200" indent="-228600" defTabSz="966788">
              <a:defRPr sz="1600">
                <a:solidFill>
                  <a:schemeClr val="tx1"/>
                </a:solidFill>
                <a:latin typeface="Times New Roman" panose="02020603050405020304" pitchFamily="18" charset="0"/>
              </a:defRPr>
            </a:lvl4pPr>
            <a:lvl5pPr marL="2057400" indent="-228600" defTabSz="966788">
              <a:defRPr sz="1600">
                <a:solidFill>
                  <a:schemeClr val="tx1"/>
                </a:solidFill>
                <a:latin typeface="Times New Roman" panose="02020603050405020304" pitchFamily="18" charset="0"/>
              </a:defRPr>
            </a:lvl5pPr>
            <a:lvl6pPr marL="2514600" indent="-228600" defTabSz="966788" eaLnBrk="0" fontAlgn="base" hangingPunct="0">
              <a:spcBef>
                <a:spcPct val="50000"/>
              </a:spcBef>
              <a:spcAft>
                <a:spcPct val="0"/>
              </a:spcAft>
              <a:defRPr sz="1600">
                <a:solidFill>
                  <a:schemeClr val="tx1"/>
                </a:solidFill>
                <a:latin typeface="Times New Roman" panose="02020603050405020304" pitchFamily="18" charset="0"/>
              </a:defRPr>
            </a:lvl6pPr>
            <a:lvl7pPr marL="2971800" indent="-228600" defTabSz="966788" eaLnBrk="0" fontAlgn="base" hangingPunct="0">
              <a:spcBef>
                <a:spcPct val="50000"/>
              </a:spcBef>
              <a:spcAft>
                <a:spcPct val="0"/>
              </a:spcAft>
              <a:defRPr sz="1600">
                <a:solidFill>
                  <a:schemeClr val="tx1"/>
                </a:solidFill>
                <a:latin typeface="Times New Roman" panose="02020603050405020304" pitchFamily="18" charset="0"/>
              </a:defRPr>
            </a:lvl7pPr>
            <a:lvl8pPr marL="3429000" indent="-228600" defTabSz="966788" eaLnBrk="0" fontAlgn="base" hangingPunct="0">
              <a:spcBef>
                <a:spcPct val="50000"/>
              </a:spcBef>
              <a:spcAft>
                <a:spcPct val="0"/>
              </a:spcAft>
              <a:defRPr sz="1600">
                <a:solidFill>
                  <a:schemeClr val="tx1"/>
                </a:solidFill>
                <a:latin typeface="Times New Roman" panose="02020603050405020304" pitchFamily="18" charset="0"/>
              </a:defRPr>
            </a:lvl8pPr>
            <a:lvl9pPr marL="3886200" indent="-228600" defTabSz="966788" eaLnBrk="0" fontAlgn="base" hangingPunct="0">
              <a:spcBef>
                <a:spcPct val="50000"/>
              </a:spcBef>
              <a:spcAft>
                <a:spcPct val="0"/>
              </a:spcAft>
              <a:defRPr sz="1600">
                <a:solidFill>
                  <a:schemeClr val="tx1"/>
                </a:solidFill>
                <a:latin typeface="Times New Roman" panose="02020603050405020304" pitchFamily="18" charset="0"/>
              </a:defRPr>
            </a:lvl9pPr>
          </a:lstStyle>
          <a:p>
            <a:r>
              <a:rPr lang="en-US" altLang="en-US" sz="1300"/>
              <a:t>2010SchieldMAA6up.pdf</a:t>
            </a:r>
          </a:p>
        </p:txBody>
      </p:sp>
      <p:sp>
        <p:nvSpPr>
          <p:cNvPr id="69649"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88" tIns="48294" rIns="96588" bIns="48294" anchor="b"/>
          <a:lstStyle>
            <a:lvl1pPr defTabSz="966788">
              <a:defRPr sz="1600">
                <a:solidFill>
                  <a:schemeClr val="tx1"/>
                </a:solidFill>
                <a:latin typeface="Times New Roman" panose="02020603050405020304" pitchFamily="18" charset="0"/>
              </a:defRPr>
            </a:lvl1pPr>
            <a:lvl2pPr marL="742950" indent="-285750" defTabSz="966788">
              <a:defRPr sz="1600">
                <a:solidFill>
                  <a:schemeClr val="tx1"/>
                </a:solidFill>
                <a:latin typeface="Times New Roman" panose="02020603050405020304" pitchFamily="18" charset="0"/>
              </a:defRPr>
            </a:lvl2pPr>
            <a:lvl3pPr marL="1143000" indent="-228600" defTabSz="966788">
              <a:defRPr sz="1600">
                <a:solidFill>
                  <a:schemeClr val="tx1"/>
                </a:solidFill>
                <a:latin typeface="Times New Roman" panose="02020603050405020304" pitchFamily="18" charset="0"/>
              </a:defRPr>
            </a:lvl3pPr>
            <a:lvl4pPr marL="1600200" indent="-228600" defTabSz="966788">
              <a:defRPr sz="1600">
                <a:solidFill>
                  <a:schemeClr val="tx1"/>
                </a:solidFill>
                <a:latin typeface="Times New Roman" panose="02020603050405020304" pitchFamily="18" charset="0"/>
              </a:defRPr>
            </a:lvl4pPr>
            <a:lvl5pPr marL="2057400" indent="-228600" defTabSz="966788">
              <a:defRPr sz="1600">
                <a:solidFill>
                  <a:schemeClr val="tx1"/>
                </a:solidFill>
                <a:latin typeface="Times New Roman" panose="02020603050405020304" pitchFamily="18" charset="0"/>
              </a:defRPr>
            </a:lvl5pPr>
            <a:lvl6pPr marL="2514600" indent="-228600" defTabSz="966788" eaLnBrk="0" fontAlgn="base" hangingPunct="0">
              <a:spcBef>
                <a:spcPct val="50000"/>
              </a:spcBef>
              <a:spcAft>
                <a:spcPct val="0"/>
              </a:spcAft>
              <a:defRPr sz="1600">
                <a:solidFill>
                  <a:schemeClr val="tx1"/>
                </a:solidFill>
                <a:latin typeface="Times New Roman" panose="02020603050405020304" pitchFamily="18" charset="0"/>
              </a:defRPr>
            </a:lvl6pPr>
            <a:lvl7pPr marL="2971800" indent="-228600" defTabSz="966788" eaLnBrk="0" fontAlgn="base" hangingPunct="0">
              <a:spcBef>
                <a:spcPct val="50000"/>
              </a:spcBef>
              <a:spcAft>
                <a:spcPct val="0"/>
              </a:spcAft>
              <a:defRPr sz="1600">
                <a:solidFill>
                  <a:schemeClr val="tx1"/>
                </a:solidFill>
                <a:latin typeface="Times New Roman" panose="02020603050405020304" pitchFamily="18" charset="0"/>
              </a:defRPr>
            </a:lvl7pPr>
            <a:lvl8pPr marL="3429000" indent="-228600" defTabSz="966788" eaLnBrk="0" fontAlgn="base" hangingPunct="0">
              <a:spcBef>
                <a:spcPct val="50000"/>
              </a:spcBef>
              <a:spcAft>
                <a:spcPct val="0"/>
              </a:spcAft>
              <a:defRPr sz="1600">
                <a:solidFill>
                  <a:schemeClr val="tx1"/>
                </a:solidFill>
                <a:latin typeface="Times New Roman" panose="02020603050405020304" pitchFamily="18" charset="0"/>
              </a:defRPr>
            </a:lvl8pPr>
            <a:lvl9pPr marL="3886200" indent="-228600" defTabSz="966788" eaLnBrk="0" fontAlgn="base" hangingPunct="0">
              <a:spcBef>
                <a:spcPct val="50000"/>
              </a:spcBef>
              <a:spcAft>
                <a:spcPct val="0"/>
              </a:spcAft>
              <a:defRPr sz="1600">
                <a:solidFill>
                  <a:schemeClr val="tx1"/>
                </a:solidFill>
                <a:latin typeface="Times New Roman" panose="02020603050405020304" pitchFamily="18" charset="0"/>
              </a:defRPr>
            </a:lvl9pPr>
          </a:lstStyle>
          <a:p>
            <a:pPr algn="r"/>
            <a:fld id="{2B5B32A5-8156-4D30-9CF6-24C240D08D0C}" type="slidenum">
              <a:rPr lang="en-US" altLang="en-US" sz="1300"/>
              <a:pPr algn="r"/>
              <a:t>38</a:t>
            </a:fld>
            <a:endParaRPr lang="en-US" altLang="en-US" sz="1300"/>
          </a:p>
        </p:txBody>
      </p:sp>
      <p:sp>
        <p:nvSpPr>
          <p:cNvPr id="69650" name="Rectangle 2"/>
          <p:cNvSpPr>
            <a:spLocks noGrp="1" noRot="1" noChangeAspect="1" noChangeArrowheads="1" noTextEdit="1"/>
          </p:cNvSpPr>
          <p:nvPr>
            <p:ph type="sldImg"/>
          </p:nvPr>
        </p:nvSpPr>
        <p:spPr>
          <a:xfrm>
            <a:off x="2212975" y="720725"/>
            <a:ext cx="3071813" cy="2303463"/>
          </a:xfrm>
          <a:ln/>
        </p:spPr>
      </p:sp>
      <p:sp>
        <p:nvSpPr>
          <p:cNvPr id="69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93" tIns="48297" rIns="96593" bIns="48297"/>
          <a:lstStyle/>
          <a:p>
            <a:endParaRPr lang="en-US" altLang="en-US" smtClean="0"/>
          </a:p>
        </p:txBody>
      </p:sp>
    </p:spTree>
    <p:extLst>
      <p:ext uri="{BB962C8B-B14F-4D97-AF65-F5344CB8AC3E}">
        <p14:creationId xmlns:p14="http://schemas.microsoft.com/office/powerpoint/2010/main" val="5573021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p:cNvSpPr>
            <a:spLocks noGrp="1" noChangeArrowheads="1"/>
          </p:cNvSpPr>
          <p:nvPr>
            <p:ph type="hdr" sz="quarter"/>
          </p:nvPr>
        </p:nvSpPr>
        <p:spPr>
          <a:ln/>
        </p:spPr>
        <p:txBody>
          <a:bodyPr/>
          <a:lstStyle/>
          <a:p>
            <a:r>
              <a:rPr lang="en-US" altLang="en-US"/>
              <a:t>Statistical Literacy for ManagersStatLit for Managers</a:t>
            </a:r>
          </a:p>
        </p:txBody>
      </p:sp>
      <p:sp>
        <p:nvSpPr>
          <p:cNvPr id="17" name="Rectangle 3"/>
          <p:cNvSpPr>
            <a:spLocks noGrp="1" noChangeArrowheads="1"/>
          </p:cNvSpPr>
          <p:nvPr>
            <p:ph type="dt" idx="1"/>
          </p:nvPr>
        </p:nvSpPr>
        <p:spPr>
          <a:ln/>
        </p:spPr>
        <p:txBody>
          <a:bodyPr/>
          <a:lstStyle/>
          <a:p>
            <a:r>
              <a:rPr lang="en-US" altLang="en-US"/>
              <a:t>1 March 20132013</a:t>
            </a:r>
          </a:p>
        </p:txBody>
      </p:sp>
      <p:sp>
        <p:nvSpPr>
          <p:cNvPr id="18" name="Rectangle 6"/>
          <p:cNvSpPr>
            <a:spLocks noGrp="1" noChangeArrowheads="1"/>
          </p:cNvSpPr>
          <p:nvPr>
            <p:ph type="ftr" sz="quarter" idx="4"/>
          </p:nvPr>
        </p:nvSpPr>
        <p:spPr>
          <a:ln/>
        </p:spPr>
        <p:txBody>
          <a:bodyPr/>
          <a:lstStyle/>
          <a:p>
            <a:r>
              <a:rPr lang="en-US" altLang="en-US"/>
              <a:t>www.StatLit.org/pdf/2013-Schield-MBAA-6up.pdf2013Schield-MBAA</a:t>
            </a:r>
          </a:p>
        </p:txBody>
      </p:sp>
      <p:sp>
        <p:nvSpPr>
          <p:cNvPr id="19" name="Rectangle 7"/>
          <p:cNvSpPr>
            <a:spLocks noGrp="1" noChangeArrowheads="1"/>
          </p:cNvSpPr>
          <p:nvPr>
            <p:ph type="sldNum" sz="quarter" idx="5"/>
          </p:nvPr>
        </p:nvSpPr>
        <p:spPr>
          <a:ln/>
        </p:spPr>
        <p:txBody>
          <a:bodyPr/>
          <a:lstStyle/>
          <a:p>
            <a:fld id="{93A82840-3EB2-4DA3-BA8A-A096893C63B3}" type="slidenum">
              <a:rPr lang="en-US" altLang="en-US"/>
              <a:pPr/>
              <a:t>39</a:t>
            </a:fld>
            <a:endParaRPr lang="en-US" altLang="en-US"/>
          </a:p>
        </p:txBody>
      </p:sp>
      <p:sp>
        <p:nvSpPr>
          <p:cNvPr id="54274" name="Rectangle 2"/>
          <p:cNvSpPr txBox="1">
            <a:spLocks noGrp="1" noChangeArrowheads="1"/>
          </p:cNvSpPr>
          <p:nvPr/>
        </p:nvSpPr>
        <p:spPr bwMode="auto">
          <a:xfrm>
            <a:off x="3" y="5"/>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100"/>
              <a:t>StatLit for Managers</a:t>
            </a:r>
          </a:p>
        </p:txBody>
      </p:sp>
      <p:sp>
        <p:nvSpPr>
          <p:cNvPr id="54275" name="Rectangle 3"/>
          <p:cNvSpPr txBox="1">
            <a:spLocks noGrp="1" noChangeArrowheads="1"/>
          </p:cNvSpPr>
          <p:nvPr/>
        </p:nvSpPr>
        <p:spPr bwMode="auto">
          <a:xfrm>
            <a:off x="3938080" y="5"/>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r>
              <a:rPr lang="en-US" altLang="en-US" sz="1100"/>
              <a:t>2013</a:t>
            </a:r>
          </a:p>
        </p:txBody>
      </p:sp>
      <p:sp>
        <p:nvSpPr>
          <p:cNvPr id="54276" name="Rectangle 6"/>
          <p:cNvSpPr txBox="1">
            <a:spLocks noGrp="1" noChangeArrowheads="1"/>
          </p:cNvSpPr>
          <p:nvPr/>
        </p:nvSpPr>
        <p:spPr bwMode="auto">
          <a:xfrm>
            <a:off x="3" y="8774888"/>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100"/>
              <a:t>2013Schield-MBAA</a:t>
            </a:r>
          </a:p>
        </p:txBody>
      </p:sp>
      <p:sp>
        <p:nvSpPr>
          <p:cNvPr id="54277" name="Rectangle 7"/>
          <p:cNvSpPr txBox="1">
            <a:spLocks noGrp="1" noChangeArrowheads="1"/>
          </p:cNvSpPr>
          <p:nvPr/>
        </p:nvSpPr>
        <p:spPr bwMode="auto">
          <a:xfrm>
            <a:off x="3938080" y="8774888"/>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fld id="{83DD8BBB-A433-4C03-9B98-752746731741}" type="slidenum">
              <a:rPr lang="en-US" altLang="en-US" sz="1100"/>
              <a:pPr algn="r">
                <a:lnSpc>
                  <a:spcPct val="100000"/>
                </a:lnSpc>
                <a:spcBef>
                  <a:spcPct val="0"/>
                </a:spcBef>
              </a:pPr>
              <a:t>39</a:t>
            </a:fld>
            <a:endParaRPr lang="en-US" altLang="en-US" sz="1100"/>
          </a:p>
        </p:txBody>
      </p:sp>
      <p:sp>
        <p:nvSpPr>
          <p:cNvPr id="54278" name="Rectangle 2"/>
          <p:cNvSpPr txBox="1">
            <a:spLocks noGrp="1" noChangeArrowheads="1"/>
          </p:cNvSpPr>
          <p:nvPr/>
        </p:nvSpPr>
        <p:spPr bwMode="auto">
          <a:xfrm>
            <a:off x="3" y="5"/>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100"/>
              <a:t>Analyzing Numbers in the News</a:t>
            </a:r>
          </a:p>
        </p:txBody>
      </p:sp>
      <p:sp>
        <p:nvSpPr>
          <p:cNvPr id="54279" name="Rectangle 3"/>
          <p:cNvSpPr txBox="1">
            <a:spLocks noGrp="1" noChangeArrowheads="1"/>
          </p:cNvSpPr>
          <p:nvPr/>
        </p:nvSpPr>
        <p:spPr bwMode="auto">
          <a:xfrm>
            <a:off x="3938080" y="5"/>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r>
              <a:rPr lang="en-US" altLang="en-US" sz="1100"/>
              <a:t>15 May 2008</a:t>
            </a:r>
          </a:p>
        </p:txBody>
      </p:sp>
      <p:sp>
        <p:nvSpPr>
          <p:cNvPr id="54280" name="Rectangle 6"/>
          <p:cNvSpPr txBox="1">
            <a:spLocks noGrp="1" noChangeArrowheads="1"/>
          </p:cNvSpPr>
          <p:nvPr/>
        </p:nvSpPr>
        <p:spPr bwMode="auto">
          <a:xfrm>
            <a:off x="3" y="8774888"/>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100"/>
              <a:t>2008SchieldNNN6up.pdf</a:t>
            </a:r>
          </a:p>
        </p:txBody>
      </p:sp>
      <p:sp>
        <p:nvSpPr>
          <p:cNvPr id="54281" name="Rectangle 7"/>
          <p:cNvSpPr txBox="1">
            <a:spLocks noGrp="1" noChangeArrowheads="1"/>
          </p:cNvSpPr>
          <p:nvPr/>
        </p:nvSpPr>
        <p:spPr bwMode="auto">
          <a:xfrm>
            <a:off x="3938080" y="8774888"/>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fld id="{F0117A5A-1FA2-4F30-921A-3D40D45E867D}" type="slidenum">
              <a:rPr lang="en-US" altLang="en-US" sz="1100"/>
              <a:pPr algn="r">
                <a:lnSpc>
                  <a:spcPct val="100000"/>
                </a:lnSpc>
                <a:spcBef>
                  <a:spcPct val="0"/>
                </a:spcBef>
              </a:pPr>
              <a:t>39</a:t>
            </a:fld>
            <a:endParaRPr lang="en-US" altLang="en-US" sz="1100"/>
          </a:p>
        </p:txBody>
      </p:sp>
      <p:sp>
        <p:nvSpPr>
          <p:cNvPr id="54282" name="Rectangle 2"/>
          <p:cNvSpPr txBox="1">
            <a:spLocks noGrp="1" noChangeArrowheads="1"/>
          </p:cNvSpPr>
          <p:nvPr/>
        </p:nvSpPr>
        <p:spPr bwMode="auto">
          <a:xfrm>
            <a:off x="3" y="5"/>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endParaRPr lang="en-US" altLang="en-US" sz="1100"/>
          </a:p>
        </p:txBody>
      </p:sp>
      <p:sp>
        <p:nvSpPr>
          <p:cNvPr id="54283" name="Rectangle 3"/>
          <p:cNvSpPr txBox="1">
            <a:spLocks noGrp="1" noChangeArrowheads="1"/>
          </p:cNvSpPr>
          <p:nvPr/>
        </p:nvSpPr>
        <p:spPr bwMode="auto">
          <a:xfrm>
            <a:off x="3938080" y="5"/>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endParaRPr lang="en-US" altLang="en-US" sz="1100"/>
          </a:p>
        </p:txBody>
      </p:sp>
      <p:sp>
        <p:nvSpPr>
          <p:cNvPr id="54284" name="Rectangle 6"/>
          <p:cNvSpPr txBox="1">
            <a:spLocks noGrp="1" noChangeArrowheads="1"/>
          </p:cNvSpPr>
          <p:nvPr/>
        </p:nvSpPr>
        <p:spPr bwMode="auto">
          <a:xfrm>
            <a:off x="3" y="8774888"/>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endParaRPr lang="en-US" altLang="en-US" sz="1100"/>
          </a:p>
        </p:txBody>
      </p:sp>
      <p:sp>
        <p:nvSpPr>
          <p:cNvPr id="54285" name="Rectangle 7"/>
          <p:cNvSpPr txBox="1">
            <a:spLocks noGrp="1" noChangeArrowheads="1"/>
          </p:cNvSpPr>
          <p:nvPr/>
        </p:nvSpPr>
        <p:spPr bwMode="auto">
          <a:xfrm>
            <a:off x="3938080" y="8774888"/>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fld id="{8203B34A-3143-426C-9D18-527F0674805B}" type="slidenum">
              <a:rPr lang="en-US" altLang="en-US" sz="1100"/>
              <a:pPr algn="r">
                <a:lnSpc>
                  <a:spcPct val="100000"/>
                </a:lnSpc>
                <a:spcBef>
                  <a:spcPct val="0"/>
                </a:spcBef>
              </a:pPr>
              <a:t>39</a:t>
            </a:fld>
            <a:endParaRPr lang="en-US" altLang="en-US" sz="1100"/>
          </a:p>
        </p:txBody>
      </p:sp>
      <p:sp>
        <p:nvSpPr>
          <p:cNvPr id="54286" name="Rectangle 2"/>
          <p:cNvSpPr>
            <a:spLocks noGrp="1" noRot="1" noChangeAspect="1" noChangeArrowheads="1" noTextEdit="1"/>
          </p:cNvSpPr>
          <p:nvPr>
            <p:ph type="sldImg"/>
          </p:nvPr>
        </p:nvSpPr>
        <p:spPr>
          <a:xfrm>
            <a:off x="1169988" y="693738"/>
            <a:ext cx="4614862" cy="3462337"/>
          </a:xfrm>
          <a:ln/>
        </p:spPr>
      </p:sp>
      <p:sp>
        <p:nvSpPr>
          <p:cNvPr id="542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700" dirty="0"/>
          </a:p>
        </p:txBody>
      </p:sp>
    </p:spTree>
    <p:extLst>
      <p:ext uri="{BB962C8B-B14F-4D97-AF65-F5344CB8AC3E}">
        <p14:creationId xmlns:p14="http://schemas.microsoft.com/office/powerpoint/2010/main" val="6474787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p:cNvSpPr>
            <a:spLocks noGrp="1" noChangeArrowheads="1"/>
          </p:cNvSpPr>
          <p:nvPr>
            <p:ph type="hdr" sz="quarter"/>
          </p:nvPr>
        </p:nvSpPr>
        <p:spPr>
          <a:ln/>
        </p:spPr>
        <p:txBody>
          <a:bodyPr/>
          <a:lstStyle/>
          <a:p>
            <a:r>
              <a:rPr lang="en-US" altLang="en-US"/>
              <a:t>Statistical Literacy for ManagersStatLit for Managers</a:t>
            </a:r>
          </a:p>
        </p:txBody>
      </p:sp>
      <p:sp>
        <p:nvSpPr>
          <p:cNvPr id="17" name="Rectangle 3"/>
          <p:cNvSpPr>
            <a:spLocks noGrp="1" noChangeArrowheads="1"/>
          </p:cNvSpPr>
          <p:nvPr>
            <p:ph type="dt" idx="1"/>
          </p:nvPr>
        </p:nvSpPr>
        <p:spPr>
          <a:ln/>
        </p:spPr>
        <p:txBody>
          <a:bodyPr/>
          <a:lstStyle/>
          <a:p>
            <a:r>
              <a:rPr lang="en-US" altLang="en-US"/>
              <a:t>1 March 20132013</a:t>
            </a:r>
          </a:p>
        </p:txBody>
      </p:sp>
      <p:sp>
        <p:nvSpPr>
          <p:cNvPr id="18" name="Rectangle 6"/>
          <p:cNvSpPr>
            <a:spLocks noGrp="1" noChangeArrowheads="1"/>
          </p:cNvSpPr>
          <p:nvPr>
            <p:ph type="ftr" sz="quarter" idx="4"/>
          </p:nvPr>
        </p:nvSpPr>
        <p:spPr>
          <a:ln/>
        </p:spPr>
        <p:txBody>
          <a:bodyPr/>
          <a:lstStyle/>
          <a:p>
            <a:r>
              <a:rPr lang="en-US" altLang="en-US"/>
              <a:t>www.StatLit.org/pdf/2013-Schield-MBAA-6up.pdf2013Schield-MBAA</a:t>
            </a:r>
          </a:p>
        </p:txBody>
      </p:sp>
      <p:sp>
        <p:nvSpPr>
          <p:cNvPr id="19" name="Rectangle 7"/>
          <p:cNvSpPr>
            <a:spLocks noGrp="1" noChangeArrowheads="1"/>
          </p:cNvSpPr>
          <p:nvPr>
            <p:ph type="sldNum" sz="quarter" idx="5"/>
          </p:nvPr>
        </p:nvSpPr>
        <p:spPr>
          <a:ln/>
        </p:spPr>
        <p:txBody>
          <a:bodyPr/>
          <a:lstStyle/>
          <a:p>
            <a:fld id="{D988D78D-5974-43E7-BB74-CAE453079FAC}" type="slidenum">
              <a:rPr lang="en-US" altLang="en-US"/>
              <a:pPr/>
              <a:t>4</a:t>
            </a:fld>
            <a:endParaRPr lang="en-US" altLang="en-US"/>
          </a:p>
        </p:txBody>
      </p:sp>
      <p:sp>
        <p:nvSpPr>
          <p:cNvPr id="53250" name="Rectangle 2"/>
          <p:cNvSpPr txBox="1">
            <a:spLocks noGrp="1" noChangeArrowheads="1"/>
          </p:cNvSpPr>
          <p:nvPr/>
        </p:nvSpPr>
        <p:spPr bwMode="auto">
          <a:xfrm>
            <a:off x="4" y="7"/>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16" tIns="46457" rIns="92916" bIns="46457"/>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200"/>
              <a:t>StatLit for Managers</a:t>
            </a:r>
          </a:p>
        </p:txBody>
      </p:sp>
      <p:sp>
        <p:nvSpPr>
          <p:cNvPr id="53251" name="Rectangle 3"/>
          <p:cNvSpPr txBox="1">
            <a:spLocks noGrp="1" noChangeArrowheads="1"/>
          </p:cNvSpPr>
          <p:nvPr/>
        </p:nvSpPr>
        <p:spPr bwMode="auto">
          <a:xfrm>
            <a:off x="3938081" y="7"/>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16" tIns="46457" rIns="92916" bIns="46457"/>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r>
              <a:rPr lang="en-US" altLang="en-US" sz="1200"/>
              <a:t>2013</a:t>
            </a:r>
          </a:p>
        </p:txBody>
      </p:sp>
      <p:sp>
        <p:nvSpPr>
          <p:cNvPr id="53252" name="Rectangle 6"/>
          <p:cNvSpPr txBox="1">
            <a:spLocks noGrp="1" noChangeArrowheads="1"/>
          </p:cNvSpPr>
          <p:nvPr/>
        </p:nvSpPr>
        <p:spPr bwMode="auto">
          <a:xfrm>
            <a:off x="4" y="8774889"/>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16" tIns="46457" rIns="92916" bIns="46457"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200"/>
              <a:t>2013Schield-MBAA</a:t>
            </a:r>
          </a:p>
        </p:txBody>
      </p:sp>
      <p:sp>
        <p:nvSpPr>
          <p:cNvPr id="53253" name="Rectangle 7"/>
          <p:cNvSpPr txBox="1">
            <a:spLocks noGrp="1" noChangeArrowheads="1"/>
          </p:cNvSpPr>
          <p:nvPr/>
        </p:nvSpPr>
        <p:spPr bwMode="auto">
          <a:xfrm>
            <a:off x="3938081" y="8774889"/>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16" tIns="46457" rIns="92916" bIns="46457"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fld id="{91ACC686-3D74-448B-9EFE-BCAE24CE23BD}" type="slidenum">
              <a:rPr lang="en-US" altLang="en-US" sz="1200"/>
              <a:pPr algn="r">
                <a:lnSpc>
                  <a:spcPct val="100000"/>
                </a:lnSpc>
                <a:spcBef>
                  <a:spcPct val="0"/>
                </a:spcBef>
              </a:pPr>
              <a:t>4</a:t>
            </a:fld>
            <a:endParaRPr lang="en-US" altLang="en-US" sz="1200"/>
          </a:p>
        </p:txBody>
      </p:sp>
      <p:sp>
        <p:nvSpPr>
          <p:cNvPr id="53254" name="Rectangle 2"/>
          <p:cNvSpPr txBox="1">
            <a:spLocks noGrp="1" noChangeArrowheads="1"/>
          </p:cNvSpPr>
          <p:nvPr/>
        </p:nvSpPr>
        <p:spPr bwMode="auto">
          <a:xfrm>
            <a:off x="4" y="7"/>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16" tIns="46457" rIns="92916" bIns="46457"/>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200"/>
              <a:t>Analyzing Numbers in the News</a:t>
            </a:r>
          </a:p>
        </p:txBody>
      </p:sp>
      <p:sp>
        <p:nvSpPr>
          <p:cNvPr id="53255" name="Rectangle 3"/>
          <p:cNvSpPr txBox="1">
            <a:spLocks noGrp="1" noChangeArrowheads="1"/>
          </p:cNvSpPr>
          <p:nvPr/>
        </p:nvSpPr>
        <p:spPr bwMode="auto">
          <a:xfrm>
            <a:off x="3938081" y="7"/>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16" tIns="46457" rIns="92916" bIns="46457"/>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r>
              <a:rPr lang="en-US" altLang="en-US" sz="1200"/>
              <a:t>15 May 2008</a:t>
            </a:r>
          </a:p>
        </p:txBody>
      </p:sp>
      <p:sp>
        <p:nvSpPr>
          <p:cNvPr id="53256" name="Rectangle 6"/>
          <p:cNvSpPr txBox="1">
            <a:spLocks noGrp="1" noChangeArrowheads="1"/>
          </p:cNvSpPr>
          <p:nvPr/>
        </p:nvSpPr>
        <p:spPr bwMode="auto">
          <a:xfrm>
            <a:off x="4" y="8774889"/>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16" tIns="46457" rIns="92916" bIns="46457"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200"/>
              <a:t>2008SchieldNNN6up.pdf</a:t>
            </a:r>
          </a:p>
        </p:txBody>
      </p:sp>
      <p:sp>
        <p:nvSpPr>
          <p:cNvPr id="53257" name="Rectangle 7"/>
          <p:cNvSpPr txBox="1">
            <a:spLocks noGrp="1" noChangeArrowheads="1"/>
          </p:cNvSpPr>
          <p:nvPr/>
        </p:nvSpPr>
        <p:spPr bwMode="auto">
          <a:xfrm>
            <a:off x="3938081" y="8774889"/>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16" tIns="46457" rIns="92916" bIns="46457"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fld id="{A98DA9E7-7315-4672-9781-D272DA2266C7}" type="slidenum">
              <a:rPr lang="en-US" altLang="en-US" sz="1200"/>
              <a:pPr algn="r">
                <a:lnSpc>
                  <a:spcPct val="100000"/>
                </a:lnSpc>
                <a:spcBef>
                  <a:spcPct val="0"/>
                </a:spcBef>
              </a:pPr>
              <a:t>4</a:t>
            </a:fld>
            <a:endParaRPr lang="en-US" altLang="en-US" sz="1200"/>
          </a:p>
        </p:txBody>
      </p:sp>
      <p:sp>
        <p:nvSpPr>
          <p:cNvPr id="53258" name="Rectangle 2"/>
          <p:cNvSpPr txBox="1">
            <a:spLocks noGrp="1" noChangeArrowheads="1"/>
          </p:cNvSpPr>
          <p:nvPr/>
        </p:nvSpPr>
        <p:spPr bwMode="auto">
          <a:xfrm>
            <a:off x="12068" y="7"/>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16" tIns="46457" rIns="92916" bIns="46457"/>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endParaRPr lang="en-US" altLang="en-US" sz="1200"/>
          </a:p>
        </p:txBody>
      </p:sp>
      <p:sp>
        <p:nvSpPr>
          <p:cNvPr id="53259" name="Rectangle 3"/>
          <p:cNvSpPr txBox="1">
            <a:spLocks noGrp="1" noChangeArrowheads="1"/>
          </p:cNvSpPr>
          <p:nvPr/>
        </p:nvSpPr>
        <p:spPr bwMode="auto">
          <a:xfrm>
            <a:off x="3938081" y="7"/>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16" tIns="46457" rIns="92916" bIns="46457"/>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endParaRPr lang="en-US" altLang="en-US" sz="1200"/>
          </a:p>
        </p:txBody>
      </p:sp>
      <p:sp>
        <p:nvSpPr>
          <p:cNvPr id="53260" name="Rectangle 6"/>
          <p:cNvSpPr txBox="1">
            <a:spLocks noGrp="1" noChangeArrowheads="1"/>
          </p:cNvSpPr>
          <p:nvPr/>
        </p:nvSpPr>
        <p:spPr bwMode="auto">
          <a:xfrm>
            <a:off x="4" y="8774889"/>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16" tIns="46457" rIns="92916" bIns="46457"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endParaRPr lang="en-US" altLang="en-US" sz="1200"/>
          </a:p>
        </p:txBody>
      </p:sp>
      <p:sp>
        <p:nvSpPr>
          <p:cNvPr id="53261" name="Rectangle 7"/>
          <p:cNvSpPr txBox="1">
            <a:spLocks noGrp="1" noChangeArrowheads="1"/>
          </p:cNvSpPr>
          <p:nvPr/>
        </p:nvSpPr>
        <p:spPr bwMode="auto">
          <a:xfrm>
            <a:off x="3938081" y="8774889"/>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16" tIns="46457" rIns="92916" bIns="46457"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fld id="{09EB9BEE-2A39-45D5-AA60-43A782725BF9}" type="slidenum">
              <a:rPr lang="en-US" altLang="en-US" sz="1200"/>
              <a:pPr algn="r">
                <a:lnSpc>
                  <a:spcPct val="100000"/>
                </a:lnSpc>
                <a:spcBef>
                  <a:spcPct val="0"/>
                </a:spcBef>
              </a:pPr>
              <a:t>4</a:t>
            </a:fld>
            <a:endParaRPr lang="en-US" altLang="en-US" sz="1200"/>
          </a:p>
        </p:txBody>
      </p:sp>
      <p:sp>
        <p:nvSpPr>
          <p:cNvPr id="53262" name="Rectangle 2"/>
          <p:cNvSpPr>
            <a:spLocks noGrp="1" noRot="1" noChangeAspect="1" noChangeArrowheads="1" noTextEdit="1"/>
          </p:cNvSpPr>
          <p:nvPr>
            <p:ph type="sldImg"/>
          </p:nvPr>
        </p:nvSpPr>
        <p:spPr>
          <a:ln/>
        </p:spPr>
      </p:sp>
      <p:sp>
        <p:nvSpPr>
          <p:cNvPr id="532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aseline="0" dirty="0" smtClean="0"/>
              <a:t>First big idea: Statistical educators at JSM are an extremely biased sample compared to their </a:t>
            </a:r>
            <a:r>
              <a:rPr lang="en-US" altLang="en-US" baseline="0" smtClean="0"/>
              <a:t>student abilities and majors.</a:t>
            </a:r>
            <a:endParaRPr lang="en-US" altLang="en-US" dirty="0" smtClean="0"/>
          </a:p>
        </p:txBody>
      </p:sp>
    </p:spTree>
    <p:extLst>
      <p:ext uri="{BB962C8B-B14F-4D97-AF65-F5344CB8AC3E}">
        <p14:creationId xmlns:p14="http://schemas.microsoft.com/office/powerpoint/2010/main" val="15321660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p:cNvSpPr>
            <a:spLocks noGrp="1" noChangeArrowheads="1"/>
          </p:cNvSpPr>
          <p:nvPr>
            <p:ph type="hdr" sz="quarter"/>
          </p:nvPr>
        </p:nvSpPr>
        <p:spPr>
          <a:ln/>
        </p:spPr>
        <p:txBody>
          <a:bodyPr/>
          <a:lstStyle/>
          <a:p>
            <a:r>
              <a:rPr lang="en-US" altLang="en-US"/>
              <a:t>Statistical Literacy for ManagersStatLit for Managers</a:t>
            </a:r>
          </a:p>
        </p:txBody>
      </p:sp>
      <p:sp>
        <p:nvSpPr>
          <p:cNvPr id="17" name="Rectangle 3"/>
          <p:cNvSpPr>
            <a:spLocks noGrp="1" noChangeArrowheads="1"/>
          </p:cNvSpPr>
          <p:nvPr>
            <p:ph type="dt" idx="1"/>
          </p:nvPr>
        </p:nvSpPr>
        <p:spPr>
          <a:ln/>
        </p:spPr>
        <p:txBody>
          <a:bodyPr/>
          <a:lstStyle/>
          <a:p>
            <a:r>
              <a:rPr lang="en-US" altLang="en-US"/>
              <a:t>1 March 20132013</a:t>
            </a:r>
          </a:p>
        </p:txBody>
      </p:sp>
      <p:sp>
        <p:nvSpPr>
          <p:cNvPr id="18" name="Rectangle 6"/>
          <p:cNvSpPr>
            <a:spLocks noGrp="1" noChangeArrowheads="1"/>
          </p:cNvSpPr>
          <p:nvPr>
            <p:ph type="ftr" sz="quarter" idx="4"/>
          </p:nvPr>
        </p:nvSpPr>
        <p:spPr>
          <a:ln/>
        </p:spPr>
        <p:txBody>
          <a:bodyPr/>
          <a:lstStyle/>
          <a:p>
            <a:r>
              <a:rPr lang="en-US" altLang="en-US"/>
              <a:t>www.StatLit.org/pdf/2013-Schield-MBAA-6up.pdf2013Schield-MBAA</a:t>
            </a:r>
          </a:p>
        </p:txBody>
      </p:sp>
      <p:sp>
        <p:nvSpPr>
          <p:cNvPr id="19" name="Rectangle 7"/>
          <p:cNvSpPr>
            <a:spLocks noGrp="1" noChangeArrowheads="1"/>
          </p:cNvSpPr>
          <p:nvPr>
            <p:ph type="sldNum" sz="quarter" idx="5"/>
          </p:nvPr>
        </p:nvSpPr>
        <p:spPr>
          <a:ln/>
        </p:spPr>
        <p:txBody>
          <a:bodyPr/>
          <a:lstStyle/>
          <a:p>
            <a:fld id="{93A82840-3EB2-4DA3-BA8A-A096893C63B3}" type="slidenum">
              <a:rPr lang="en-US" altLang="en-US"/>
              <a:pPr/>
              <a:t>40</a:t>
            </a:fld>
            <a:endParaRPr lang="en-US" altLang="en-US"/>
          </a:p>
        </p:txBody>
      </p:sp>
      <p:sp>
        <p:nvSpPr>
          <p:cNvPr id="54274" name="Rectangle 2"/>
          <p:cNvSpPr txBox="1">
            <a:spLocks noGrp="1" noChangeArrowheads="1"/>
          </p:cNvSpPr>
          <p:nvPr/>
        </p:nvSpPr>
        <p:spPr bwMode="auto">
          <a:xfrm>
            <a:off x="3" y="5"/>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100"/>
              <a:t>StatLit for Managers</a:t>
            </a:r>
          </a:p>
        </p:txBody>
      </p:sp>
      <p:sp>
        <p:nvSpPr>
          <p:cNvPr id="54275" name="Rectangle 3"/>
          <p:cNvSpPr txBox="1">
            <a:spLocks noGrp="1" noChangeArrowheads="1"/>
          </p:cNvSpPr>
          <p:nvPr/>
        </p:nvSpPr>
        <p:spPr bwMode="auto">
          <a:xfrm>
            <a:off x="3938080" y="5"/>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r>
              <a:rPr lang="en-US" altLang="en-US" sz="1100"/>
              <a:t>2013</a:t>
            </a:r>
          </a:p>
        </p:txBody>
      </p:sp>
      <p:sp>
        <p:nvSpPr>
          <p:cNvPr id="54276" name="Rectangle 6"/>
          <p:cNvSpPr txBox="1">
            <a:spLocks noGrp="1" noChangeArrowheads="1"/>
          </p:cNvSpPr>
          <p:nvPr/>
        </p:nvSpPr>
        <p:spPr bwMode="auto">
          <a:xfrm>
            <a:off x="3" y="8774888"/>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100"/>
              <a:t>2013Schield-MBAA</a:t>
            </a:r>
          </a:p>
        </p:txBody>
      </p:sp>
      <p:sp>
        <p:nvSpPr>
          <p:cNvPr id="54277" name="Rectangle 7"/>
          <p:cNvSpPr txBox="1">
            <a:spLocks noGrp="1" noChangeArrowheads="1"/>
          </p:cNvSpPr>
          <p:nvPr/>
        </p:nvSpPr>
        <p:spPr bwMode="auto">
          <a:xfrm>
            <a:off x="3938080" y="8774888"/>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fld id="{83DD8BBB-A433-4C03-9B98-752746731741}" type="slidenum">
              <a:rPr lang="en-US" altLang="en-US" sz="1100"/>
              <a:pPr algn="r">
                <a:lnSpc>
                  <a:spcPct val="100000"/>
                </a:lnSpc>
                <a:spcBef>
                  <a:spcPct val="0"/>
                </a:spcBef>
              </a:pPr>
              <a:t>40</a:t>
            </a:fld>
            <a:endParaRPr lang="en-US" altLang="en-US" sz="1100"/>
          </a:p>
        </p:txBody>
      </p:sp>
      <p:sp>
        <p:nvSpPr>
          <p:cNvPr id="54278" name="Rectangle 2"/>
          <p:cNvSpPr txBox="1">
            <a:spLocks noGrp="1" noChangeArrowheads="1"/>
          </p:cNvSpPr>
          <p:nvPr/>
        </p:nvSpPr>
        <p:spPr bwMode="auto">
          <a:xfrm>
            <a:off x="3" y="5"/>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100"/>
              <a:t>Analyzing Numbers in the News</a:t>
            </a:r>
          </a:p>
        </p:txBody>
      </p:sp>
      <p:sp>
        <p:nvSpPr>
          <p:cNvPr id="54279" name="Rectangle 3"/>
          <p:cNvSpPr txBox="1">
            <a:spLocks noGrp="1" noChangeArrowheads="1"/>
          </p:cNvSpPr>
          <p:nvPr/>
        </p:nvSpPr>
        <p:spPr bwMode="auto">
          <a:xfrm>
            <a:off x="3938080" y="5"/>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r>
              <a:rPr lang="en-US" altLang="en-US" sz="1100"/>
              <a:t>15 May 2008</a:t>
            </a:r>
          </a:p>
        </p:txBody>
      </p:sp>
      <p:sp>
        <p:nvSpPr>
          <p:cNvPr id="54280" name="Rectangle 6"/>
          <p:cNvSpPr txBox="1">
            <a:spLocks noGrp="1" noChangeArrowheads="1"/>
          </p:cNvSpPr>
          <p:nvPr/>
        </p:nvSpPr>
        <p:spPr bwMode="auto">
          <a:xfrm>
            <a:off x="3" y="8774888"/>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100"/>
              <a:t>2008SchieldNNN6up.pdf</a:t>
            </a:r>
          </a:p>
        </p:txBody>
      </p:sp>
      <p:sp>
        <p:nvSpPr>
          <p:cNvPr id="54281" name="Rectangle 7"/>
          <p:cNvSpPr txBox="1">
            <a:spLocks noGrp="1" noChangeArrowheads="1"/>
          </p:cNvSpPr>
          <p:nvPr/>
        </p:nvSpPr>
        <p:spPr bwMode="auto">
          <a:xfrm>
            <a:off x="3938080" y="8774888"/>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fld id="{F0117A5A-1FA2-4F30-921A-3D40D45E867D}" type="slidenum">
              <a:rPr lang="en-US" altLang="en-US" sz="1100"/>
              <a:pPr algn="r">
                <a:lnSpc>
                  <a:spcPct val="100000"/>
                </a:lnSpc>
                <a:spcBef>
                  <a:spcPct val="0"/>
                </a:spcBef>
              </a:pPr>
              <a:t>40</a:t>
            </a:fld>
            <a:endParaRPr lang="en-US" altLang="en-US" sz="1100"/>
          </a:p>
        </p:txBody>
      </p:sp>
      <p:sp>
        <p:nvSpPr>
          <p:cNvPr id="54282" name="Rectangle 2"/>
          <p:cNvSpPr txBox="1">
            <a:spLocks noGrp="1" noChangeArrowheads="1"/>
          </p:cNvSpPr>
          <p:nvPr/>
        </p:nvSpPr>
        <p:spPr bwMode="auto">
          <a:xfrm>
            <a:off x="3" y="5"/>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endParaRPr lang="en-US" altLang="en-US" sz="1100"/>
          </a:p>
        </p:txBody>
      </p:sp>
      <p:sp>
        <p:nvSpPr>
          <p:cNvPr id="54283" name="Rectangle 3"/>
          <p:cNvSpPr txBox="1">
            <a:spLocks noGrp="1" noChangeArrowheads="1"/>
          </p:cNvSpPr>
          <p:nvPr/>
        </p:nvSpPr>
        <p:spPr bwMode="auto">
          <a:xfrm>
            <a:off x="3938080" y="5"/>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endParaRPr lang="en-US" altLang="en-US" sz="1100"/>
          </a:p>
        </p:txBody>
      </p:sp>
      <p:sp>
        <p:nvSpPr>
          <p:cNvPr id="54284" name="Rectangle 6"/>
          <p:cNvSpPr txBox="1">
            <a:spLocks noGrp="1" noChangeArrowheads="1"/>
          </p:cNvSpPr>
          <p:nvPr/>
        </p:nvSpPr>
        <p:spPr bwMode="auto">
          <a:xfrm>
            <a:off x="3" y="8774888"/>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endParaRPr lang="en-US" altLang="en-US" sz="1100"/>
          </a:p>
        </p:txBody>
      </p:sp>
      <p:sp>
        <p:nvSpPr>
          <p:cNvPr id="54285" name="Rectangle 7"/>
          <p:cNvSpPr txBox="1">
            <a:spLocks noGrp="1" noChangeArrowheads="1"/>
          </p:cNvSpPr>
          <p:nvPr/>
        </p:nvSpPr>
        <p:spPr bwMode="auto">
          <a:xfrm>
            <a:off x="3938080" y="8774888"/>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fld id="{8203B34A-3143-426C-9D18-527F0674805B}" type="slidenum">
              <a:rPr lang="en-US" altLang="en-US" sz="1100"/>
              <a:pPr algn="r">
                <a:lnSpc>
                  <a:spcPct val="100000"/>
                </a:lnSpc>
                <a:spcBef>
                  <a:spcPct val="0"/>
                </a:spcBef>
              </a:pPr>
              <a:t>40</a:t>
            </a:fld>
            <a:endParaRPr lang="en-US" altLang="en-US" sz="1100"/>
          </a:p>
        </p:txBody>
      </p:sp>
      <p:sp>
        <p:nvSpPr>
          <p:cNvPr id="54286" name="Rectangle 2"/>
          <p:cNvSpPr>
            <a:spLocks noGrp="1" noRot="1" noChangeAspect="1" noChangeArrowheads="1" noTextEdit="1"/>
          </p:cNvSpPr>
          <p:nvPr>
            <p:ph type="sldImg"/>
          </p:nvPr>
        </p:nvSpPr>
        <p:spPr>
          <a:xfrm>
            <a:off x="1169988" y="693738"/>
            <a:ext cx="4614862" cy="3462337"/>
          </a:xfrm>
          <a:ln/>
        </p:spPr>
      </p:sp>
      <p:sp>
        <p:nvSpPr>
          <p:cNvPr id="542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700"/>
          </a:p>
        </p:txBody>
      </p:sp>
    </p:spTree>
    <p:extLst>
      <p:ext uri="{BB962C8B-B14F-4D97-AF65-F5344CB8AC3E}">
        <p14:creationId xmlns:p14="http://schemas.microsoft.com/office/powerpoint/2010/main" val="30772050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p:cNvSpPr>
            <a:spLocks noGrp="1" noChangeArrowheads="1"/>
          </p:cNvSpPr>
          <p:nvPr>
            <p:ph type="hdr" sz="quarter"/>
          </p:nvPr>
        </p:nvSpPr>
        <p:spPr>
          <a:ln/>
        </p:spPr>
        <p:txBody>
          <a:bodyPr/>
          <a:lstStyle/>
          <a:p>
            <a:r>
              <a:rPr lang="en-US" altLang="en-US"/>
              <a:t>Statistical Literacy for ManagersStatLit for Managers</a:t>
            </a:r>
          </a:p>
        </p:txBody>
      </p:sp>
      <p:sp>
        <p:nvSpPr>
          <p:cNvPr id="17" name="Rectangle 3"/>
          <p:cNvSpPr>
            <a:spLocks noGrp="1" noChangeArrowheads="1"/>
          </p:cNvSpPr>
          <p:nvPr>
            <p:ph type="dt" idx="1"/>
          </p:nvPr>
        </p:nvSpPr>
        <p:spPr>
          <a:ln/>
        </p:spPr>
        <p:txBody>
          <a:bodyPr/>
          <a:lstStyle/>
          <a:p>
            <a:r>
              <a:rPr lang="en-US" altLang="en-US"/>
              <a:t>1 March 20132013</a:t>
            </a:r>
          </a:p>
        </p:txBody>
      </p:sp>
      <p:sp>
        <p:nvSpPr>
          <p:cNvPr id="18" name="Rectangle 6"/>
          <p:cNvSpPr>
            <a:spLocks noGrp="1" noChangeArrowheads="1"/>
          </p:cNvSpPr>
          <p:nvPr>
            <p:ph type="ftr" sz="quarter" idx="4"/>
          </p:nvPr>
        </p:nvSpPr>
        <p:spPr>
          <a:ln/>
        </p:spPr>
        <p:txBody>
          <a:bodyPr/>
          <a:lstStyle/>
          <a:p>
            <a:r>
              <a:rPr lang="en-US" altLang="en-US"/>
              <a:t>www.StatLit.org/pdf/2013-Schield-MBAA-6up.pdf2013Schield-MBAA</a:t>
            </a:r>
          </a:p>
        </p:txBody>
      </p:sp>
      <p:sp>
        <p:nvSpPr>
          <p:cNvPr id="19" name="Rectangle 7"/>
          <p:cNvSpPr>
            <a:spLocks noGrp="1" noChangeArrowheads="1"/>
          </p:cNvSpPr>
          <p:nvPr>
            <p:ph type="sldNum" sz="quarter" idx="5"/>
          </p:nvPr>
        </p:nvSpPr>
        <p:spPr>
          <a:ln/>
        </p:spPr>
        <p:txBody>
          <a:bodyPr/>
          <a:lstStyle/>
          <a:p>
            <a:fld id="{93A82840-3EB2-4DA3-BA8A-A096893C63B3}" type="slidenum">
              <a:rPr lang="en-US" altLang="en-US"/>
              <a:pPr/>
              <a:t>41</a:t>
            </a:fld>
            <a:endParaRPr lang="en-US" altLang="en-US"/>
          </a:p>
        </p:txBody>
      </p:sp>
      <p:sp>
        <p:nvSpPr>
          <p:cNvPr id="54274" name="Rectangle 2"/>
          <p:cNvSpPr txBox="1">
            <a:spLocks noGrp="1" noChangeArrowheads="1"/>
          </p:cNvSpPr>
          <p:nvPr/>
        </p:nvSpPr>
        <p:spPr bwMode="auto">
          <a:xfrm>
            <a:off x="3" y="5"/>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100"/>
              <a:t>StatLit for Managers</a:t>
            </a:r>
          </a:p>
        </p:txBody>
      </p:sp>
      <p:sp>
        <p:nvSpPr>
          <p:cNvPr id="54275" name="Rectangle 3"/>
          <p:cNvSpPr txBox="1">
            <a:spLocks noGrp="1" noChangeArrowheads="1"/>
          </p:cNvSpPr>
          <p:nvPr/>
        </p:nvSpPr>
        <p:spPr bwMode="auto">
          <a:xfrm>
            <a:off x="3938080" y="5"/>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r>
              <a:rPr lang="en-US" altLang="en-US" sz="1100"/>
              <a:t>2013</a:t>
            </a:r>
          </a:p>
        </p:txBody>
      </p:sp>
      <p:sp>
        <p:nvSpPr>
          <p:cNvPr id="54276" name="Rectangle 6"/>
          <p:cNvSpPr txBox="1">
            <a:spLocks noGrp="1" noChangeArrowheads="1"/>
          </p:cNvSpPr>
          <p:nvPr/>
        </p:nvSpPr>
        <p:spPr bwMode="auto">
          <a:xfrm>
            <a:off x="3" y="8774888"/>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100"/>
              <a:t>2013Schield-MBAA</a:t>
            </a:r>
          </a:p>
        </p:txBody>
      </p:sp>
      <p:sp>
        <p:nvSpPr>
          <p:cNvPr id="54277" name="Rectangle 7"/>
          <p:cNvSpPr txBox="1">
            <a:spLocks noGrp="1" noChangeArrowheads="1"/>
          </p:cNvSpPr>
          <p:nvPr/>
        </p:nvSpPr>
        <p:spPr bwMode="auto">
          <a:xfrm>
            <a:off x="3938080" y="8774888"/>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fld id="{83DD8BBB-A433-4C03-9B98-752746731741}" type="slidenum">
              <a:rPr lang="en-US" altLang="en-US" sz="1100"/>
              <a:pPr algn="r">
                <a:lnSpc>
                  <a:spcPct val="100000"/>
                </a:lnSpc>
                <a:spcBef>
                  <a:spcPct val="0"/>
                </a:spcBef>
              </a:pPr>
              <a:t>41</a:t>
            </a:fld>
            <a:endParaRPr lang="en-US" altLang="en-US" sz="1100"/>
          </a:p>
        </p:txBody>
      </p:sp>
      <p:sp>
        <p:nvSpPr>
          <p:cNvPr id="54278" name="Rectangle 2"/>
          <p:cNvSpPr txBox="1">
            <a:spLocks noGrp="1" noChangeArrowheads="1"/>
          </p:cNvSpPr>
          <p:nvPr/>
        </p:nvSpPr>
        <p:spPr bwMode="auto">
          <a:xfrm>
            <a:off x="3" y="5"/>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100"/>
              <a:t>Analyzing Numbers in the News</a:t>
            </a:r>
          </a:p>
        </p:txBody>
      </p:sp>
      <p:sp>
        <p:nvSpPr>
          <p:cNvPr id="54279" name="Rectangle 3"/>
          <p:cNvSpPr txBox="1">
            <a:spLocks noGrp="1" noChangeArrowheads="1"/>
          </p:cNvSpPr>
          <p:nvPr/>
        </p:nvSpPr>
        <p:spPr bwMode="auto">
          <a:xfrm>
            <a:off x="3938080" y="5"/>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r>
              <a:rPr lang="en-US" altLang="en-US" sz="1100"/>
              <a:t>15 May 2008</a:t>
            </a:r>
          </a:p>
        </p:txBody>
      </p:sp>
      <p:sp>
        <p:nvSpPr>
          <p:cNvPr id="54280" name="Rectangle 6"/>
          <p:cNvSpPr txBox="1">
            <a:spLocks noGrp="1" noChangeArrowheads="1"/>
          </p:cNvSpPr>
          <p:nvPr/>
        </p:nvSpPr>
        <p:spPr bwMode="auto">
          <a:xfrm>
            <a:off x="3" y="8774888"/>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100"/>
              <a:t>2008SchieldNNN6up.pdf</a:t>
            </a:r>
          </a:p>
        </p:txBody>
      </p:sp>
      <p:sp>
        <p:nvSpPr>
          <p:cNvPr id="54281" name="Rectangle 7"/>
          <p:cNvSpPr txBox="1">
            <a:spLocks noGrp="1" noChangeArrowheads="1"/>
          </p:cNvSpPr>
          <p:nvPr/>
        </p:nvSpPr>
        <p:spPr bwMode="auto">
          <a:xfrm>
            <a:off x="3938080" y="8774888"/>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fld id="{F0117A5A-1FA2-4F30-921A-3D40D45E867D}" type="slidenum">
              <a:rPr lang="en-US" altLang="en-US" sz="1100"/>
              <a:pPr algn="r">
                <a:lnSpc>
                  <a:spcPct val="100000"/>
                </a:lnSpc>
                <a:spcBef>
                  <a:spcPct val="0"/>
                </a:spcBef>
              </a:pPr>
              <a:t>41</a:t>
            </a:fld>
            <a:endParaRPr lang="en-US" altLang="en-US" sz="1100"/>
          </a:p>
        </p:txBody>
      </p:sp>
      <p:sp>
        <p:nvSpPr>
          <p:cNvPr id="54282" name="Rectangle 2"/>
          <p:cNvSpPr txBox="1">
            <a:spLocks noGrp="1" noChangeArrowheads="1"/>
          </p:cNvSpPr>
          <p:nvPr/>
        </p:nvSpPr>
        <p:spPr bwMode="auto">
          <a:xfrm>
            <a:off x="3" y="5"/>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endParaRPr lang="en-US" altLang="en-US" sz="1100"/>
          </a:p>
        </p:txBody>
      </p:sp>
      <p:sp>
        <p:nvSpPr>
          <p:cNvPr id="54283" name="Rectangle 3"/>
          <p:cNvSpPr txBox="1">
            <a:spLocks noGrp="1" noChangeArrowheads="1"/>
          </p:cNvSpPr>
          <p:nvPr/>
        </p:nvSpPr>
        <p:spPr bwMode="auto">
          <a:xfrm>
            <a:off x="3938080" y="5"/>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endParaRPr lang="en-US" altLang="en-US" sz="1100"/>
          </a:p>
        </p:txBody>
      </p:sp>
      <p:sp>
        <p:nvSpPr>
          <p:cNvPr id="54284" name="Rectangle 6"/>
          <p:cNvSpPr txBox="1">
            <a:spLocks noGrp="1" noChangeArrowheads="1"/>
          </p:cNvSpPr>
          <p:nvPr/>
        </p:nvSpPr>
        <p:spPr bwMode="auto">
          <a:xfrm>
            <a:off x="3" y="8774888"/>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endParaRPr lang="en-US" altLang="en-US" sz="1100"/>
          </a:p>
        </p:txBody>
      </p:sp>
      <p:sp>
        <p:nvSpPr>
          <p:cNvPr id="54285" name="Rectangle 7"/>
          <p:cNvSpPr txBox="1">
            <a:spLocks noGrp="1" noChangeArrowheads="1"/>
          </p:cNvSpPr>
          <p:nvPr/>
        </p:nvSpPr>
        <p:spPr bwMode="auto">
          <a:xfrm>
            <a:off x="3938080" y="8774888"/>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fld id="{8203B34A-3143-426C-9D18-527F0674805B}" type="slidenum">
              <a:rPr lang="en-US" altLang="en-US" sz="1100"/>
              <a:pPr algn="r">
                <a:lnSpc>
                  <a:spcPct val="100000"/>
                </a:lnSpc>
                <a:spcBef>
                  <a:spcPct val="0"/>
                </a:spcBef>
              </a:pPr>
              <a:t>41</a:t>
            </a:fld>
            <a:endParaRPr lang="en-US" altLang="en-US" sz="1100"/>
          </a:p>
        </p:txBody>
      </p:sp>
      <p:sp>
        <p:nvSpPr>
          <p:cNvPr id="54286" name="Rectangle 2"/>
          <p:cNvSpPr>
            <a:spLocks noGrp="1" noRot="1" noChangeAspect="1" noChangeArrowheads="1" noTextEdit="1"/>
          </p:cNvSpPr>
          <p:nvPr>
            <p:ph type="sldImg"/>
          </p:nvPr>
        </p:nvSpPr>
        <p:spPr>
          <a:xfrm>
            <a:off x="1169988" y="693738"/>
            <a:ext cx="4614862" cy="3462337"/>
          </a:xfrm>
          <a:ln/>
        </p:spPr>
      </p:sp>
      <p:sp>
        <p:nvSpPr>
          <p:cNvPr id="542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700"/>
          </a:p>
        </p:txBody>
      </p:sp>
    </p:spTree>
    <p:extLst>
      <p:ext uri="{BB962C8B-B14F-4D97-AF65-F5344CB8AC3E}">
        <p14:creationId xmlns:p14="http://schemas.microsoft.com/office/powerpoint/2010/main" val="15311503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p:cNvSpPr>
            <a:spLocks noGrp="1" noChangeArrowheads="1"/>
          </p:cNvSpPr>
          <p:nvPr>
            <p:ph type="hdr" sz="quarter"/>
          </p:nvPr>
        </p:nvSpPr>
        <p:spPr>
          <a:ln/>
        </p:spPr>
        <p:txBody>
          <a:bodyPr/>
          <a:lstStyle/>
          <a:p>
            <a:r>
              <a:rPr lang="en-US" altLang="en-US"/>
              <a:t>Statistical Literacy for ManagersStatLit for Managers</a:t>
            </a:r>
          </a:p>
        </p:txBody>
      </p:sp>
      <p:sp>
        <p:nvSpPr>
          <p:cNvPr id="17" name="Rectangle 3"/>
          <p:cNvSpPr>
            <a:spLocks noGrp="1" noChangeArrowheads="1"/>
          </p:cNvSpPr>
          <p:nvPr>
            <p:ph type="dt" idx="1"/>
          </p:nvPr>
        </p:nvSpPr>
        <p:spPr>
          <a:ln/>
        </p:spPr>
        <p:txBody>
          <a:bodyPr/>
          <a:lstStyle/>
          <a:p>
            <a:r>
              <a:rPr lang="en-US" altLang="en-US"/>
              <a:t>1 March 20132013</a:t>
            </a:r>
          </a:p>
        </p:txBody>
      </p:sp>
      <p:sp>
        <p:nvSpPr>
          <p:cNvPr id="18" name="Rectangle 6"/>
          <p:cNvSpPr>
            <a:spLocks noGrp="1" noChangeArrowheads="1"/>
          </p:cNvSpPr>
          <p:nvPr>
            <p:ph type="ftr" sz="quarter" idx="4"/>
          </p:nvPr>
        </p:nvSpPr>
        <p:spPr>
          <a:ln/>
        </p:spPr>
        <p:txBody>
          <a:bodyPr/>
          <a:lstStyle/>
          <a:p>
            <a:r>
              <a:rPr lang="en-US" altLang="en-US"/>
              <a:t>www.StatLit.org/pdf/2013-Schield-MBAA-6up.pdf2013Schield-MBAA</a:t>
            </a:r>
          </a:p>
        </p:txBody>
      </p:sp>
      <p:sp>
        <p:nvSpPr>
          <p:cNvPr id="19" name="Rectangle 7"/>
          <p:cNvSpPr>
            <a:spLocks noGrp="1" noChangeArrowheads="1"/>
          </p:cNvSpPr>
          <p:nvPr>
            <p:ph type="sldNum" sz="quarter" idx="5"/>
          </p:nvPr>
        </p:nvSpPr>
        <p:spPr>
          <a:ln/>
        </p:spPr>
        <p:txBody>
          <a:bodyPr/>
          <a:lstStyle/>
          <a:p>
            <a:fld id="{93A82840-3EB2-4DA3-BA8A-A096893C63B3}" type="slidenum">
              <a:rPr lang="en-US" altLang="en-US"/>
              <a:pPr/>
              <a:t>42</a:t>
            </a:fld>
            <a:endParaRPr lang="en-US" altLang="en-US"/>
          </a:p>
        </p:txBody>
      </p:sp>
      <p:sp>
        <p:nvSpPr>
          <p:cNvPr id="54274" name="Rectangle 2"/>
          <p:cNvSpPr txBox="1">
            <a:spLocks noGrp="1" noChangeArrowheads="1"/>
          </p:cNvSpPr>
          <p:nvPr/>
        </p:nvSpPr>
        <p:spPr bwMode="auto">
          <a:xfrm>
            <a:off x="3" y="5"/>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100"/>
              <a:t>StatLit for Managers</a:t>
            </a:r>
          </a:p>
        </p:txBody>
      </p:sp>
      <p:sp>
        <p:nvSpPr>
          <p:cNvPr id="54275" name="Rectangle 3"/>
          <p:cNvSpPr txBox="1">
            <a:spLocks noGrp="1" noChangeArrowheads="1"/>
          </p:cNvSpPr>
          <p:nvPr/>
        </p:nvSpPr>
        <p:spPr bwMode="auto">
          <a:xfrm>
            <a:off x="3938080" y="5"/>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r>
              <a:rPr lang="en-US" altLang="en-US" sz="1100"/>
              <a:t>2013</a:t>
            </a:r>
          </a:p>
        </p:txBody>
      </p:sp>
      <p:sp>
        <p:nvSpPr>
          <p:cNvPr id="54276" name="Rectangle 6"/>
          <p:cNvSpPr txBox="1">
            <a:spLocks noGrp="1" noChangeArrowheads="1"/>
          </p:cNvSpPr>
          <p:nvPr/>
        </p:nvSpPr>
        <p:spPr bwMode="auto">
          <a:xfrm>
            <a:off x="3" y="8774888"/>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100"/>
              <a:t>2013Schield-MBAA</a:t>
            </a:r>
          </a:p>
        </p:txBody>
      </p:sp>
      <p:sp>
        <p:nvSpPr>
          <p:cNvPr id="54277" name="Rectangle 7"/>
          <p:cNvSpPr txBox="1">
            <a:spLocks noGrp="1" noChangeArrowheads="1"/>
          </p:cNvSpPr>
          <p:nvPr/>
        </p:nvSpPr>
        <p:spPr bwMode="auto">
          <a:xfrm>
            <a:off x="3938080" y="8774888"/>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fld id="{83DD8BBB-A433-4C03-9B98-752746731741}" type="slidenum">
              <a:rPr lang="en-US" altLang="en-US" sz="1100"/>
              <a:pPr algn="r">
                <a:lnSpc>
                  <a:spcPct val="100000"/>
                </a:lnSpc>
                <a:spcBef>
                  <a:spcPct val="0"/>
                </a:spcBef>
              </a:pPr>
              <a:t>42</a:t>
            </a:fld>
            <a:endParaRPr lang="en-US" altLang="en-US" sz="1100"/>
          </a:p>
        </p:txBody>
      </p:sp>
      <p:sp>
        <p:nvSpPr>
          <p:cNvPr id="54278" name="Rectangle 2"/>
          <p:cNvSpPr txBox="1">
            <a:spLocks noGrp="1" noChangeArrowheads="1"/>
          </p:cNvSpPr>
          <p:nvPr/>
        </p:nvSpPr>
        <p:spPr bwMode="auto">
          <a:xfrm>
            <a:off x="3" y="5"/>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100"/>
              <a:t>Analyzing Numbers in the News</a:t>
            </a:r>
          </a:p>
        </p:txBody>
      </p:sp>
      <p:sp>
        <p:nvSpPr>
          <p:cNvPr id="54279" name="Rectangle 3"/>
          <p:cNvSpPr txBox="1">
            <a:spLocks noGrp="1" noChangeArrowheads="1"/>
          </p:cNvSpPr>
          <p:nvPr/>
        </p:nvSpPr>
        <p:spPr bwMode="auto">
          <a:xfrm>
            <a:off x="3938080" y="5"/>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r>
              <a:rPr lang="en-US" altLang="en-US" sz="1100"/>
              <a:t>15 May 2008</a:t>
            </a:r>
          </a:p>
        </p:txBody>
      </p:sp>
      <p:sp>
        <p:nvSpPr>
          <p:cNvPr id="54280" name="Rectangle 6"/>
          <p:cNvSpPr txBox="1">
            <a:spLocks noGrp="1" noChangeArrowheads="1"/>
          </p:cNvSpPr>
          <p:nvPr/>
        </p:nvSpPr>
        <p:spPr bwMode="auto">
          <a:xfrm>
            <a:off x="3" y="8774888"/>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100"/>
              <a:t>2008SchieldNNN6up.pdf</a:t>
            </a:r>
          </a:p>
        </p:txBody>
      </p:sp>
      <p:sp>
        <p:nvSpPr>
          <p:cNvPr id="54281" name="Rectangle 7"/>
          <p:cNvSpPr txBox="1">
            <a:spLocks noGrp="1" noChangeArrowheads="1"/>
          </p:cNvSpPr>
          <p:nvPr/>
        </p:nvSpPr>
        <p:spPr bwMode="auto">
          <a:xfrm>
            <a:off x="3938080" y="8774888"/>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fld id="{F0117A5A-1FA2-4F30-921A-3D40D45E867D}" type="slidenum">
              <a:rPr lang="en-US" altLang="en-US" sz="1100"/>
              <a:pPr algn="r">
                <a:lnSpc>
                  <a:spcPct val="100000"/>
                </a:lnSpc>
                <a:spcBef>
                  <a:spcPct val="0"/>
                </a:spcBef>
              </a:pPr>
              <a:t>42</a:t>
            </a:fld>
            <a:endParaRPr lang="en-US" altLang="en-US" sz="1100"/>
          </a:p>
        </p:txBody>
      </p:sp>
      <p:sp>
        <p:nvSpPr>
          <p:cNvPr id="54282" name="Rectangle 2"/>
          <p:cNvSpPr txBox="1">
            <a:spLocks noGrp="1" noChangeArrowheads="1"/>
          </p:cNvSpPr>
          <p:nvPr/>
        </p:nvSpPr>
        <p:spPr bwMode="auto">
          <a:xfrm>
            <a:off x="3" y="5"/>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endParaRPr lang="en-US" altLang="en-US" sz="1100"/>
          </a:p>
        </p:txBody>
      </p:sp>
      <p:sp>
        <p:nvSpPr>
          <p:cNvPr id="54283" name="Rectangle 3"/>
          <p:cNvSpPr txBox="1">
            <a:spLocks noGrp="1" noChangeArrowheads="1"/>
          </p:cNvSpPr>
          <p:nvPr/>
        </p:nvSpPr>
        <p:spPr bwMode="auto">
          <a:xfrm>
            <a:off x="3938080" y="5"/>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endParaRPr lang="en-US" altLang="en-US" sz="1100"/>
          </a:p>
        </p:txBody>
      </p:sp>
      <p:sp>
        <p:nvSpPr>
          <p:cNvPr id="54284" name="Rectangle 6"/>
          <p:cNvSpPr txBox="1">
            <a:spLocks noGrp="1" noChangeArrowheads="1"/>
          </p:cNvSpPr>
          <p:nvPr/>
        </p:nvSpPr>
        <p:spPr bwMode="auto">
          <a:xfrm>
            <a:off x="3" y="8774888"/>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endParaRPr lang="en-US" altLang="en-US" sz="1100"/>
          </a:p>
        </p:txBody>
      </p:sp>
      <p:sp>
        <p:nvSpPr>
          <p:cNvPr id="54285" name="Rectangle 7"/>
          <p:cNvSpPr txBox="1">
            <a:spLocks noGrp="1" noChangeArrowheads="1"/>
          </p:cNvSpPr>
          <p:nvPr/>
        </p:nvSpPr>
        <p:spPr bwMode="auto">
          <a:xfrm>
            <a:off x="3938080" y="8774888"/>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fld id="{8203B34A-3143-426C-9D18-527F0674805B}" type="slidenum">
              <a:rPr lang="en-US" altLang="en-US" sz="1100"/>
              <a:pPr algn="r">
                <a:lnSpc>
                  <a:spcPct val="100000"/>
                </a:lnSpc>
                <a:spcBef>
                  <a:spcPct val="0"/>
                </a:spcBef>
              </a:pPr>
              <a:t>42</a:t>
            </a:fld>
            <a:endParaRPr lang="en-US" altLang="en-US" sz="1100"/>
          </a:p>
        </p:txBody>
      </p:sp>
      <p:sp>
        <p:nvSpPr>
          <p:cNvPr id="54286" name="Rectangle 2"/>
          <p:cNvSpPr>
            <a:spLocks noGrp="1" noRot="1" noChangeAspect="1" noChangeArrowheads="1" noTextEdit="1"/>
          </p:cNvSpPr>
          <p:nvPr>
            <p:ph type="sldImg"/>
          </p:nvPr>
        </p:nvSpPr>
        <p:spPr>
          <a:xfrm>
            <a:off x="1169988" y="693738"/>
            <a:ext cx="4614862" cy="3462337"/>
          </a:xfrm>
          <a:ln/>
        </p:spPr>
      </p:sp>
      <p:sp>
        <p:nvSpPr>
          <p:cNvPr id="542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700"/>
          </a:p>
        </p:txBody>
      </p:sp>
    </p:spTree>
    <p:extLst>
      <p:ext uri="{BB962C8B-B14F-4D97-AF65-F5344CB8AC3E}">
        <p14:creationId xmlns:p14="http://schemas.microsoft.com/office/powerpoint/2010/main" val="4044561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hdr" sz="quarter"/>
          </p:nvPr>
        </p:nvSpPr>
        <p:spPr>
          <a:ln/>
        </p:spPr>
        <p:txBody>
          <a:bodyPr/>
          <a:lstStyle/>
          <a:p>
            <a:r>
              <a:rPr lang="en-US" altLang="en-US"/>
              <a:t>Statistical Literacy for ManagersStatLit for Managers</a:t>
            </a:r>
          </a:p>
        </p:txBody>
      </p:sp>
      <p:sp>
        <p:nvSpPr>
          <p:cNvPr id="9" name="Rectangle 3"/>
          <p:cNvSpPr>
            <a:spLocks noGrp="1" noChangeArrowheads="1"/>
          </p:cNvSpPr>
          <p:nvPr>
            <p:ph type="dt" idx="1"/>
          </p:nvPr>
        </p:nvSpPr>
        <p:spPr>
          <a:ln/>
        </p:spPr>
        <p:txBody>
          <a:bodyPr/>
          <a:lstStyle/>
          <a:p>
            <a:r>
              <a:rPr lang="en-US" altLang="en-US"/>
              <a:t>1 March 20132013</a:t>
            </a:r>
          </a:p>
        </p:txBody>
      </p:sp>
      <p:sp>
        <p:nvSpPr>
          <p:cNvPr id="10" name="Rectangle 6"/>
          <p:cNvSpPr>
            <a:spLocks noGrp="1" noChangeArrowheads="1"/>
          </p:cNvSpPr>
          <p:nvPr>
            <p:ph type="ftr" sz="quarter" idx="4"/>
          </p:nvPr>
        </p:nvSpPr>
        <p:spPr>
          <a:ln/>
        </p:spPr>
        <p:txBody>
          <a:bodyPr/>
          <a:lstStyle/>
          <a:p>
            <a:r>
              <a:rPr lang="en-US" altLang="en-US"/>
              <a:t>www.StatLit.org/pdf/2013-Schield-MBAA-6up.pdf2013Schield-MBAA</a:t>
            </a:r>
          </a:p>
        </p:txBody>
      </p:sp>
      <p:sp>
        <p:nvSpPr>
          <p:cNvPr id="11" name="Rectangle 7"/>
          <p:cNvSpPr>
            <a:spLocks noGrp="1" noChangeArrowheads="1"/>
          </p:cNvSpPr>
          <p:nvPr>
            <p:ph type="sldNum" sz="quarter" idx="5"/>
          </p:nvPr>
        </p:nvSpPr>
        <p:spPr>
          <a:ln/>
        </p:spPr>
        <p:txBody>
          <a:bodyPr/>
          <a:lstStyle/>
          <a:p>
            <a:fld id="{5C4B9A77-D68A-46FB-8AD0-E02A979307C9}" type="slidenum">
              <a:rPr lang="en-US" altLang="en-US"/>
              <a:pPr/>
              <a:t>43</a:t>
            </a:fld>
            <a:endParaRPr lang="en-US" altLang="en-US"/>
          </a:p>
        </p:txBody>
      </p:sp>
      <p:sp>
        <p:nvSpPr>
          <p:cNvPr id="61442" name="Rectangle 2"/>
          <p:cNvSpPr txBox="1">
            <a:spLocks noGrp="1" noChangeArrowheads="1"/>
          </p:cNvSpPr>
          <p:nvPr/>
        </p:nvSpPr>
        <p:spPr bwMode="auto">
          <a:xfrm>
            <a:off x="4" y="7"/>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16" tIns="46457" rIns="92916" bIns="46457"/>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200"/>
              <a:t>StatLit for Managers</a:t>
            </a:r>
          </a:p>
        </p:txBody>
      </p:sp>
      <p:sp>
        <p:nvSpPr>
          <p:cNvPr id="61443" name="Rectangle 3"/>
          <p:cNvSpPr txBox="1">
            <a:spLocks noGrp="1" noChangeArrowheads="1"/>
          </p:cNvSpPr>
          <p:nvPr/>
        </p:nvSpPr>
        <p:spPr bwMode="auto">
          <a:xfrm>
            <a:off x="3938081" y="7"/>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16" tIns="46457" rIns="92916" bIns="46457"/>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r>
              <a:rPr lang="en-US" altLang="en-US" sz="1200"/>
              <a:t>2013</a:t>
            </a:r>
          </a:p>
        </p:txBody>
      </p:sp>
      <p:sp>
        <p:nvSpPr>
          <p:cNvPr id="61444" name="Rectangle 6"/>
          <p:cNvSpPr txBox="1">
            <a:spLocks noGrp="1" noChangeArrowheads="1"/>
          </p:cNvSpPr>
          <p:nvPr/>
        </p:nvSpPr>
        <p:spPr bwMode="auto">
          <a:xfrm>
            <a:off x="4" y="8774889"/>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16" tIns="46457" rIns="92916" bIns="46457"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200"/>
              <a:t>2013Schield-MBAA</a:t>
            </a:r>
          </a:p>
        </p:txBody>
      </p:sp>
      <p:sp>
        <p:nvSpPr>
          <p:cNvPr id="61445" name="Rectangle 7"/>
          <p:cNvSpPr txBox="1">
            <a:spLocks noGrp="1" noChangeArrowheads="1"/>
          </p:cNvSpPr>
          <p:nvPr/>
        </p:nvSpPr>
        <p:spPr bwMode="auto">
          <a:xfrm>
            <a:off x="3938081" y="8774889"/>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16" tIns="46457" rIns="92916" bIns="46457"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fld id="{E564C11B-B729-4FA6-AD0F-809C16E5CC21}" type="slidenum">
              <a:rPr lang="en-US" altLang="en-US" sz="1200"/>
              <a:pPr algn="r">
                <a:lnSpc>
                  <a:spcPct val="100000"/>
                </a:lnSpc>
                <a:spcBef>
                  <a:spcPct val="0"/>
                </a:spcBef>
              </a:pPr>
              <a:t>43</a:t>
            </a:fld>
            <a:endParaRPr lang="en-US" altLang="en-US" sz="1200"/>
          </a:p>
        </p:txBody>
      </p:sp>
      <p:sp>
        <p:nvSpPr>
          <p:cNvPr id="61446" name="Rectangle 2"/>
          <p:cNvSpPr>
            <a:spLocks noGrp="1" noRot="1" noChangeAspect="1" noChangeArrowheads="1" noTextEdit="1"/>
          </p:cNvSpPr>
          <p:nvPr>
            <p:ph type="sldImg"/>
          </p:nvPr>
        </p:nvSpPr>
        <p:spPr>
          <a:xfrm>
            <a:off x="1169988" y="693738"/>
            <a:ext cx="4616450" cy="3462337"/>
          </a:xfrm>
          <a:ln/>
        </p:spPr>
      </p:sp>
      <p:sp>
        <p:nvSpPr>
          <p:cNvPr id="614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700"/>
          </a:p>
        </p:txBody>
      </p:sp>
    </p:spTree>
    <p:extLst>
      <p:ext uri="{BB962C8B-B14F-4D97-AF65-F5344CB8AC3E}">
        <p14:creationId xmlns:p14="http://schemas.microsoft.com/office/powerpoint/2010/main" val="36310506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hdr" sz="quarter"/>
          </p:nvPr>
        </p:nvSpPr>
        <p:spPr>
          <a:ln/>
        </p:spPr>
        <p:txBody>
          <a:bodyPr/>
          <a:lstStyle/>
          <a:p>
            <a:r>
              <a:rPr lang="en-US" altLang="en-US"/>
              <a:t>Statistical Literacy for ManagersStatLit for Managers</a:t>
            </a:r>
          </a:p>
        </p:txBody>
      </p:sp>
      <p:sp>
        <p:nvSpPr>
          <p:cNvPr id="9" name="Rectangle 3"/>
          <p:cNvSpPr>
            <a:spLocks noGrp="1" noChangeArrowheads="1"/>
          </p:cNvSpPr>
          <p:nvPr>
            <p:ph type="dt" idx="1"/>
          </p:nvPr>
        </p:nvSpPr>
        <p:spPr>
          <a:ln/>
        </p:spPr>
        <p:txBody>
          <a:bodyPr/>
          <a:lstStyle/>
          <a:p>
            <a:r>
              <a:rPr lang="en-US" altLang="en-US"/>
              <a:t>1 March 20132013</a:t>
            </a:r>
          </a:p>
        </p:txBody>
      </p:sp>
      <p:sp>
        <p:nvSpPr>
          <p:cNvPr id="10" name="Rectangle 6"/>
          <p:cNvSpPr>
            <a:spLocks noGrp="1" noChangeArrowheads="1"/>
          </p:cNvSpPr>
          <p:nvPr>
            <p:ph type="ftr" sz="quarter" idx="4"/>
          </p:nvPr>
        </p:nvSpPr>
        <p:spPr>
          <a:ln/>
        </p:spPr>
        <p:txBody>
          <a:bodyPr/>
          <a:lstStyle/>
          <a:p>
            <a:r>
              <a:rPr lang="en-US" altLang="en-US"/>
              <a:t>www.StatLit.org/pdf/2013-Schield-MBAA-6up.pdf2013Schield-MBAA</a:t>
            </a:r>
          </a:p>
        </p:txBody>
      </p:sp>
      <p:sp>
        <p:nvSpPr>
          <p:cNvPr id="11" name="Rectangle 7"/>
          <p:cNvSpPr>
            <a:spLocks noGrp="1" noChangeArrowheads="1"/>
          </p:cNvSpPr>
          <p:nvPr>
            <p:ph type="sldNum" sz="quarter" idx="5"/>
          </p:nvPr>
        </p:nvSpPr>
        <p:spPr>
          <a:ln/>
        </p:spPr>
        <p:txBody>
          <a:bodyPr/>
          <a:lstStyle/>
          <a:p>
            <a:fld id="{5C4B9A77-D68A-46FB-8AD0-E02A979307C9}" type="slidenum">
              <a:rPr lang="en-US" altLang="en-US"/>
              <a:pPr/>
              <a:t>44</a:t>
            </a:fld>
            <a:endParaRPr lang="en-US" altLang="en-US"/>
          </a:p>
        </p:txBody>
      </p:sp>
      <p:sp>
        <p:nvSpPr>
          <p:cNvPr id="61442" name="Rectangle 2"/>
          <p:cNvSpPr txBox="1">
            <a:spLocks noGrp="1" noChangeArrowheads="1"/>
          </p:cNvSpPr>
          <p:nvPr/>
        </p:nvSpPr>
        <p:spPr bwMode="auto">
          <a:xfrm>
            <a:off x="4" y="7"/>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16" tIns="46457" rIns="92916" bIns="46457"/>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200"/>
              <a:t>StatLit for Managers</a:t>
            </a:r>
          </a:p>
        </p:txBody>
      </p:sp>
      <p:sp>
        <p:nvSpPr>
          <p:cNvPr id="61443" name="Rectangle 3"/>
          <p:cNvSpPr txBox="1">
            <a:spLocks noGrp="1" noChangeArrowheads="1"/>
          </p:cNvSpPr>
          <p:nvPr/>
        </p:nvSpPr>
        <p:spPr bwMode="auto">
          <a:xfrm>
            <a:off x="3938081" y="7"/>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16" tIns="46457" rIns="92916" bIns="46457"/>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r>
              <a:rPr lang="en-US" altLang="en-US" sz="1200"/>
              <a:t>2013</a:t>
            </a:r>
          </a:p>
        </p:txBody>
      </p:sp>
      <p:sp>
        <p:nvSpPr>
          <p:cNvPr id="61444" name="Rectangle 6"/>
          <p:cNvSpPr txBox="1">
            <a:spLocks noGrp="1" noChangeArrowheads="1"/>
          </p:cNvSpPr>
          <p:nvPr/>
        </p:nvSpPr>
        <p:spPr bwMode="auto">
          <a:xfrm>
            <a:off x="4" y="8774889"/>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16" tIns="46457" rIns="92916" bIns="46457"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200"/>
              <a:t>2013Schield-MBAA</a:t>
            </a:r>
          </a:p>
        </p:txBody>
      </p:sp>
      <p:sp>
        <p:nvSpPr>
          <p:cNvPr id="61445" name="Rectangle 7"/>
          <p:cNvSpPr txBox="1">
            <a:spLocks noGrp="1" noChangeArrowheads="1"/>
          </p:cNvSpPr>
          <p:nvPr/>
        </p:nvSpPr>
        <p:spPr bwMode="auto">
          <a:xfrm>
            <a:off x="3938081" y="8774889"/>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16" tIns="46457" rIns="92916" bIns="46457"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fld id="{E564C11B-B729-4FA6-AD0F-809C16E5CC21}" type="slidenum">
              <a:rPr lang="en-US" altLang="en-US" sz="1200"/>
              <a:pPr algn="r">
                <a:lnSpc>
                  <a:spcPct val="100000"/>
                </a:lnSpc>
                <a:spcBef>
                  <a:spcPct val="0"/>
                </a:spcBef>
              </a:pPr>
              <a:t>44</a:t>
            </a:fld>
            <a:endParaRPr lang="en-US" altLang="en-US" sz="1200"/>
          </a:p>
        </p:txBody>
      </p:sp>
      <p:sp>
        <p:nvSpPr>
          <p:cNvPr id="61446" name="Rectangle 2"/>
          <p:cNvSpPr>
            <a:spLocks noGrp="1" noRot="1" noChangeAspect="1" noChangeArrowheads="1" noTextEdit="1"/>
          </p:cNvSpPr>
          <p:nvPr>
            <p:ph type="sldImg"/>
          </p:nvPr>
        </p:nvSpPr>
        <p:spPr>
          <a:xfrm>
            <a:off x="1169988" y="693738"/>
            <a:ext cx="4616450" cy="3462337"/>
          </a:xfrm>
          <a:ln/>
        </p:spPr>
      </p:sp>
      <p:sp>
        <p:nvSpPr>
          <p:cNvPr id="614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700"/>
          </a:p>
        </p:txBody>
      </p:sp>
    </p:spTree>
    <p:extLst>
      <p:ext uri="{BB962C8B-B14F-4D97-AF65-F5344CB8AC3E}">
        <p14:creationId xmlns:p14="http://schemas.microsoft.com/office/powerpoint/2010/main" val="26536702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hdr" sz="quarter"/>
          </p:nvPr>
        </p:nvSpPr>
        <p:spPr>
          <a:ln/>
        </p:spPr>
        <p:txBody>
          <a:bodyPr/>
          <a:lstStyle/>
          <a:p>
            <a:r>
              <a:rPr lang="en-US" altLang="en-US"/>
              <a:t>Statistical Literacy for ManagersStatLit for Managers</a:t>
            </a:r>
          </a:p>
        </p:txBody>
      </p:sp>
      <p:sp>
        <p:nvSpPr>
          <p:cNvPr id="9" name="Rectangle 3"/>
          <p:cNvSpPr>
            <a:spLocks noGrp="1" noChangeArrowheads="1"/>
          </p:cNvSpPr>
          <p:nvPr>
            <p:ph type="dt" idx="1"/>
          </p:nvPr>
        </p:nvSpPr>
        <p:spPr>
          <a:ln/>
        </p:spPr>
        <p:txBody>
          <a:bodyPr/>
          <a:lstStyle/>
          <a:p>
            <a:r>
              <a:rPr lang="en-US" altLang="en-US"/>
              <a:t>1 March 20132013</a:t>
            </a:r>
          </a:p>
        </p:txBody>
      </p:sp>
      <p:sp>
        <p:nvSpPr>
          <p:cNvPr id="10" name="Rectangle 6"/>
          <p:cNvSpPr>
            <a:spLocks noGrp="1" noChangeArrowheads="1"/>
          </p:cNvSpPr>
          <p:nvPr>
            <p:ph type="ftr" sz="quarter" idx="4"/>
          </p:nvPr>
        </p:nvSpPr>
        <p:spPr>
          <a:ln/>
        </p:spPr>
        <p:txBody>
          <a:bodyPr/>
          <a:lstStyle/>
          <a:p>
            <a:r>
              <a:rPr lang="en-US" altLang="en-US"/>
              <a:t>www.StatLit.org/pdf/2013-Schield-MBAA-6up.pdf2013Schield-MBAA</a:t>
            </a:r>
          </a:p>
        </p:txBody>
      </p:sp>
      <p:sp>
        <p:nvSpPr>
          <p:cNvPr id="11" name="Rectangle 7"/>
          <p:cNvSpPr>
            <a:spLocks noGrp="1" noChangeArrowheads="1"/>
          </p:cNvSpPr>
          <p:nvPr>
            <p:ph type="sldNum" sz="quarter" idx="5"/>
          </p:nvPr>
        </p:nvSpPr>
        <p:spPr>
          <a:ln/>
        </p:spPr>
        <p:txBody>
          <a:bodyPr/>
          <a:lstStyle/>
          <a:p>
            <a:fld id="{5C4B9A77-D68A-46FB-8AD0-E02A979307C9}" type="slidenum">
              <a:rPr lang="en-US" altLang="en-US"/>
              <a:pPr/>
              <a:t>45</a:t>
            </a:fld>
            <a:endParaRPr lang="en-US" altLang="en-US"/>
          </a:p>
        </p:txBody>
      </p:sp>
      <p:sp>
        <p:nvSpPr>
          <p:cNvPr id="61442" name="Rectangle 2"/>
          <p:cNvSpPr txBox="1">
            <a:spLocks noGrp="1" noChangeArrowheads="1"/>
          </p:cNvSpPr>
          <p:nvPr/>
        </p:nvSpPr>
        <p:spPr bwMode="auto">
          <a:xfrm>
            <a:off x="4" y="7"/>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16" tIns="46457" rIns="92916" bIns="46457"/>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200"/>
              <a:t>StatLit for Managers</a:t>
            </a:r>
          </a:p>
        </p:txBody>
      </p:sp>
      <p:sp>
        <p:nvSpPr>
          <p:cNvPr id="61443" name="Rectangle 3"/>
          <p:cNvSpPr txBox="1">
            <a:spLocks noGrp="1" noChangeArrowheads="1"/>
          </p:cNvSpPr>
          <p:nvPr/>
        </p:nvSpPr>
        <p:spPr bwMode="auto">
          <a:xfrm>
            <a:off x="3938081" y="7"/>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16" tIns="46457" rIns="92916" bIns="46457"/>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r>
              <a:rPr lang="en-US" altLang="en-US" sz="1200"/>
              <a:t>2013</a:t>
            </a:r>
          </a:p>
        </p:txBody>
      </p:sp>
      <p:sp>
        <p:nvSpPr>
          <p:cNvPr id="61444" name="Rectangle 6"/>
          <p:cNvSpPr txBox="1">
            <a:spLocks noGrp="1" noChangeArrowheads="1"/>
          </p:cNvSpPr>
          <p:nvPr/>
        </p:nvSpPr>
        <p:spPr bwMode="auto">
          <a:xfrm>
            <a:off x="4" y="8774889"/>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16" tIns="46457" rIns="92916" bIns="46457"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200"/>
              <a:t>2013Schield-MBAA</a:t>
            </a:r>
          </a:p>
        </p:txBody>
      </p:sp>
      <p:sp>
        <p:nvSpPr>
          <p:cNvPr id="61445" name="Rectangle 7"/>
          <p:cNvSpPr txBox="1">
            <a:spLocks noGrp="1" noChangeArrowheads="1"/>
          </p:cNvSpPr>
          <p:nvPr/>
        </p:nvSpPr>
        <p:spPr bwMode="auto">
          <a:xfrm>
            <a:off x="3938081" y="8774889"/>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16" tIns="46457" rIns="92916" bIns="46457"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fld id="{E564C11B-B729-4FA6-AD0F-809C16E5CC21}" type="slidenum">
              <a:rPr lang="en-US" altLang="en-US" sz="1200"/>
              <a:pPr algn="r">
                <a:lnSpc>
                  <a:spcPct val="100000"/>
                </a:lnSpc>
                <a:spcBef>
                  <a:spcPct val="0"/>
                </a:spcBef>
              </a:pPr>
              <a:t>45</a:t>
            </a:fld>
            <a:endParaRPr lang="en-US" altLang="en-US" sz="1200"/>
          </a:p>
        </p:txBody>
      </p:sp>
      <p:sp>
        <p:nvSpPr>
          <p:cNvPr id="61446" name="Rectangle 2"/>
          <p:cNvSpPr>
            <a:spLocks noGrp="1" noRot="1" noChangeAspect="1" noChangeArrowheads="1" noTextEdit="1"/>
          </p:cNvSpPr>
          <p:nvPr>
            <p:ph type="sldImg"/>
          </p:nvPr>
        </p:nvSpPr>
        <p:spPr>
          <a:xfrm>
            <a:off x="1169988" y="693738"/>
            <a:ext cx="4616450" cy="3462337"/>
          </a:xfrm>
          <a:ln/>
        </p:spPr>
      </p:sp>
      <p:sp>
        <p:nvSpPr>
          <p:cNvPr id="614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700"/>
          </a:p>
        </p:txBody>
      </p:sp>
    </p:spTree>
    <p:extLst>
      <p:ext uri="{BB962C8B-B14F-4D97-AF65-F5344CB8AC3E}">
        <p14:creationId xmlns:p14="http://schemas.microsoft.com/office/powerpoint/2010/main" val="8050091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hdr" sz="quarter"/>
          </p:nvPr>
        </p:nvSpPr>
        <p:spPr>
          <a:ln/>
        </p:spPr>
        <p:txBody>
          <a:bodyPr/>
          <a:lstStyle/>
          <a:p>
            <a:r>
              <a:rPr lang="en-US" altLang="en-US"/>
              <a:t>Statistical Literacy for ManagersStatLit for Managers</a:t>
            </a:r>
          </a:p>
        </p:txBody>
      </p:sp>
      <p:sp>
        <p:nvSpPr>
          <p:cNvPr id="9" name="Rectangle 3"/>
          <p:cNvSpPr>
            <a:spLocks noGrp="1" noChangeArrowheads="1"/>
          </p:cNvSpPr>
          <p:nvPr>
            <p:ph type="dt" idx="1"/>
          </p:nvPr>
        </p:nvSpPr>
        <p:spPr>
          <a:ln/>
        </p:spPr>
        <p:txBody>
          <a:bodyPr/>
          <a:lstStyle/>
          <a:p>
            <a:r>
              <a:rPr lang="en-US" altLang="en-US"/>
              <a:t>1 March 20132013</a:t>
            </a:r>
          </a:p>
        </p:txBody>
      </p:sp>
      <p:sp>
        <p:nvSpPr>
          <p:cNvPr id="10" name="Rectangle 6"/>
          <p:cNvSpPr>
            <a:spLocks noGrp="1" noChangeArrowheads="1"/>
          </p:cNvSpPr>
          <p:nvPr>
            <p:ph type="ftr" sz="quarter" idx="4"/>
          </p:nvPr>
        </p:nvSpPr>
        <p:spPr>
          <a:ln/>
        </p:spPr>
        <p:txBody>
          <a:bodyPr/>
          <a:lstStyle/>
          <a:p>
            <a:r>
              <a:rPr lang="en-US" altLang="en-US"/>
              <a:t>www.StatLit.org/pdf/2013-Schield-MBAA-6up.pdf2013Schield-MBAA</a:t>
            </a:r>
          </a:p>
        </p:txBody>
      </p:sp>
      <p:sp>
        <p:nvSpPr>
          <p:cNvPr id="11" name="Rectangle 7"/>
          <p:cNvSpPr>
            <a:spLocks noGrp="1" noChangeArrowheads="1"/>
          </p:cNvSpPr>
          <p:nvPr>
            <p:ph type="sldNum" sz="quarter" idx="5"/>
          </p:nvPr>
        </p:nvSpPr>
        <p:spPr>
          <a:ln/>
        </p:spPr>
        <p:txBody>
          <a:bodyPr/>
          <a:lstStyle/>
          <a:p>
            <a:fld id="{5C4B9A77-D68A-46FB-8AD0-E02A979307C9}" type="slidenum">
              <a:rPr lang="en-US" altLang="en-US"/>
              <a:pPr/>
              <a:t>46</a:t>
            </a:fld>
            <a:endParaRPr lang="en-US" altLang="en-US"/>
          </a:p>
        </p:txBody>
      </p:sp>
      <p:sp>
        <p:nvSpPr>
          <p:cNvPr id="61442" name="Rectangle 2"/>
          <p:cNvSpPr txBox="1">
            <a:spLocks noGrp="1" noChangeArrowheads="1"/>
          </p:cNvSpPr>
          <p:nvPr/>
        </p:nvSpPr>
        <p:spPr bwMode="auto">
          <a:xfrm>
            <a:off x="4" y="7"/>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16" tIns="46457" rIns="92916" bIns="46457"/>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200"/>
              <a:t>StatLit for Managers</a:t>
            </a:r>
          </a:p>
        </p:txBody>
      </p:sp>
      <p:sp>
        <p:nvSpPr>
          <p:cNvPr id="61443" name="Rectangle 3"/>
          <p:cNvSpPr txBox="1">
            <a:spLocks noGrp="1" noChangeArrowheads="1"/>
          </p:cNvSpPr>
          <p:nvPr/>
        </p:nvSpPr>
        <p:spPr bwMode="auto">
          <a:xfrm>
            <a:off x="3938081" y="7"/>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16" tIns="46457" rIns="92916" bIns="46457"/>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r>
              <a:rPr lang="en-US" altLang="en-US" sz="1200"/>
              <a:t>2013</a:t>
            </a:r>
          </a:p>
        </p:txBody>
      </p:sp>
      <p:sp>
        <p:nvSpPr>
          <p:cNvPr id="61444" name="Rectangle 6"/>
          <p:cNvSpPr txBox="1">
            <a:spLocks noGrp="1" noChangeArrowheads="1"/>
          </p:cNvSpPr>
          <p:nvPr/>
        </p:nvSpPr>
        <p:spPr bwMode="auto">
          <a:xfrm>
            <a:off x="4" y="8774889"/>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16" tIns="46457" rIns="92916" bIns="46457"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200"/>
              <a:t>2013Schield-MBAA</a:t>
            </a:r>
          </a:p>
        </p:txBody>
      </p:sp>
      <p:sp>
        <p:nvSpPr>
          <p:cNvPr id="61445" name="Rectangle 7"/>
          <p:cNvSpPr txBox="1">
            <a:spLocks noGrp="1" noChangeArrowheads="1"/>
          </p:cNvSpPr>
          <p:nvPr/>
        </p:nvSpPr>
        <p:spPr bwMode="auto">
          <a:xfrm>
            <a:off x="3938081" y="8774889"/>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16" tIns="46457" rIns="92916" bIns="46457"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fld id="{E564C11B-B729-4FA6-AD0F-809C16E5CC21}" type="slidenum">
              <a:rPr lang="en-US" altLang="en-US" sz="1200"/>
              <a:pPr algn="r">
                <a:lnSpc>
                  <a:spcPct val="100000"/>
                </a:lnSpc>
                <a:spcBef>
                  <a:spcPct val="0"/>
                </a:spcBef>
              </a:pPr>
              <a:t>46</a:t>
            </a:fld>
            <a:endParaRPr lang="en-US" altLang="en-US" sz="1200"/>
          </a:p>
        </p:txBody>
      </p:sp>
      <p:sp>
        <p:nvSpPr>
          <p:cNvPr id="61446" name="Rectangle 2"/>
          <p:cNvSpPr>
            <a:spLocks noGrp="1" noRot="1" noChangeAspect="1" noChangeArrowheads="1" noTextEdit="1"/>
          </p:cNvSpPr>
          <p:nvPr>
            <p:ph type="sldImg"/>
          </p:nvPr>
        </p:nvSpPr>
        <p:spPr>
          <a:xfrm>
            <a:off x="1169988" y="693738"/>
            <a:ext cx="4616450" cy="3462337"/>
          </a:xfrm>
          <a:ln/>
        </p:spPr>
      </p:sp>
      <p:sp>
        <p:nvSpPr>
          <p:cNvPr id="614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700"/>
          </a:p>
        </p:txBody>
      </p:sp>
    </p:spTree>
    <p:extLst>
      <p:ext uri="{BB962C8B-B14F-4D97-AF65-F5344CB8AC3E}">
        <p14:creationId xmlns:p14="http://schemas.microsoft.com/office/powerpoint/2010/main" val="29361249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hdr" sz="quarter"/>
          </p:nvPr>
        </p:nvSpPr>
        <p:spPr>
          <a:ln/>
        </p:spPr>
        <p:txBody>
          <a:bodyPr/>
          <a:lstStyle/>
          <a:p>
            <a:r>
              <a:rPr lang="en-US" altLang="en-US"/>
              <a:t>Statistical Literacy for ManagersStatLit for Managers</a:t>
            </a:r>
          </a:p>
        </p:txBody>
      </p:sp>
      <p:sp>
        <p:nvSpPr>
          <p:cNvPr id="9" name="Rectangle 3"/>
          <p:cNvSpPr>
            <a:spLocks noGrp="1" noChangeArrowheads="1"/>
          </p:cNvSpPr>
          <p:nvPr>
            <p:ph type="dt" idx="1"/>
          </p:nvPr>
        </p:nvSpPr>
        <p:spPr>
          <a:ln/>
        </p:spPr>
        <p:txBody>
          <a:bodyPr/>
          <a:lstStyle/>
          <a:p>
            <a:r>
              <a:rPr lang="en-US" altLang="en-US"/>
              <a:t>1 March 20132013</a:t>
            </a:r>
          </a:p>
        </p:txBody>
      </p:sp>
      <p:sp>
        <p:nvSpPr>
          <p:cNvPr id="10" name="Rectangle 6"/>
          <p:cNvSpPr>
            <a:spLocks noGrp="1" noChangeArrowheads="1"/>
          </p:cNvSpPr>
          <p:nvPr>
            <p:ph type="ftr" sz="quarter" idx="4"/>
          </p:nvPr>
        </p:nvSpPr>
        <p:spPr>
          <a:ln/>
        </p:spPr>
        <p:txBody>
          <a:bodyPr/>
          <a:lstStyle/>
          <a:p>
            <a:r>
              <a:rPr lang="en-US" altLang="en-US"/>
              <a:t>www.StatLit.org/pdf/2013-Schield-MBAA-6up.pdf2013Schield-MBAA</a:t>
            </a:r>
          </a:p>
        </p:txBody>
      </p:sp>
      <p:sp>
        <p:nvSpPr>
          <p:cNvPr id="11" name="Rectangle 7"/>
          <p:cNvSpPr>
            <a:spLocks noGrp="1" noChangeArrowheads="1"/>
          </p:cNvSpPr>
          <p:nvPr>
            <p:ph type="sldNum" sz="quarter" idx="5"/>
          </p:nvPr>
        </p:nvSpPr>
        <p:spPr>
          <a:ln/>
        </p:spPr>
        <p:txBody>
          <a:bodyPr/>
          <a:lstStyle/>
          <a:p>
            <a:fld id="{5C4B9A77-D68A-46FB-8AD0-E02A979307C9}" type="slidenum">
              <a:rPr lang="en-US" altLang="en-US"/>
              <a:pPr/>
              <a:t>47</a:t>
            </a:fld>
            <a:endParaRPr lang="en-US" altLang="en-US"/>
          </a:p>
        </p:txBody>
      </p:sp>
      <p:sp>
        <p:nvSpPr>
          <p:cNvPr id="61442" name="Rectangle 2"/>
          <p:cNvSpPr txBox="1">
            <a:spLocks noGrp="1" noChangeArrowheads="1"/>
          </p:cNvSpPr>
          <p:nvPr/>
        </p:nvSpPr>
        <p:spPr bwMode="auto">
          <a:xfrm>
            <a:off x="2" y="3"/>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16" tIns="46208" rIns="92416" bIns="46208"/>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100"/>
              <a:t>StatLit for Managers</a:t>
            </a:r>
          </a:p>
        </p:txBody>
      </p:sp>
      <p:sp>
        <p:nvSpPr>
          <p:cNvPr id="61443" name="Rectangle 3"/>
          <p:cNvSpPr txBox="1">
            <a:spLocks noGrp="1" noChangeArrowheads="1"/>
          </p:cNvSpPr>
          <p:nvPr/>
        </p:nvSpPr>
        <p:spPr bwMode="auto">
          <a:xfrm>
            <a:off x="3938078" y="3"/>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16" tIns="46208" rIns="92416" bIns="46208"/>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r>
              <a:rPr lang="en-US" altLang="en-US" sz="1100"/>
              <a:t>2013</a:t>
            </a:r>
          </a:p>
        </p:txBody>
      </p:sp>
      <p:sp>
        <p:nvSpPr>
          <p:cNvPr id="61444" name="Rectangle 6"/>
          <p:cNvSpPr txBox="1">
            <a:spLocks noGrp="1" noChangeArrowheads="1"/>
          </p:cNvSpPr>
          <p:nvPr/>
        </p:nvSpPr>
        <p:spPr bwMode="auto">
          <a:xfrm>
            <a:off x="2" y="8774886"/>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16" tIns="46208" rIns="92416" bIns="46208"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100"/>
              <a:t>2013Schield-MBAA</a:t>
            </a:r>
          </a:p>
        </p:txBody>
      </p:sp>
      <p:sp>
        <p:nvSpPr>
          <p:cNvPr id="61445" name="Rectangle 7"/>
          <p:cNvSpPr txBox="1">
            <a:spLocks noGrp="1" noChangeArrowheads="1"/>
          </p:cNvSpPr>
          <p:nvPr/>
        </p:nvSpPr>
        <p:spPr bwMode="auto">
          <a:xfrm>
            <a:off x="3938078" y="8774886"/>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16" tIns="46208" rIns="92416" bIns="46208"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fld id="{E564C11B-B729-4FA6-AD0F-809C16E5CC21}" type="slidenum">
              <a:rPr lang="en-US" altLang="en-US" sz="1100"/>
              <a:pPr algn="r">
                <a:lnSpc>
                  <a:spcPct val="100000"/>
                </a:lnSpc>
                <a:spcBef>
                  <a:spcPct val="0"/>
                </a:spcBef>
              </a:pPr>
              <a:t>47</a:t>
            </a:fld>
            <a:endParaRPr lang="en-US" altLang="en-US" sz="1100"/>
          </a:p>
        </p:txBody>
      </p:sp>
      <p:sp>
        <p:nvSpPr>
          <p:cNvPr id="61446" name="Rectangle 2"/>
          <p:cNvSpPr>
            <a:spLocks noGrp="1" noRot="1" noChangeAspect="1" noChangeArrowheads="1" noTextEdit="1"/>
          </p:cNvSpPr>
          <p:nvPr>
            <p:ph type="sldImg"/>
          </p:nvPr>
        </p:nvSpPr>
        <p:spPr>
          <a:xfrm>
            <a:off x="1168400" y="693738"/>
            <a:ext cx="4616450" cy="3462337"/>
          </a:xfrm>
          <a:ln/>
        </p:spPr>
      </p:sp>
      <p:sp>
        <p:nvSpPr>
          <p:cNvPr id="614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700"/>
          </a:p>
        </p:txBody>
      </p:sp>
    </p:spTree>
    <p:extLst>
      <p:ext uri="{BB962C8B-B14F-4D97-AF65-F5344CB8AC3E}">
        <p14:creationId xmlns:p14="http://schemas.microsoft.com/office/powerpoint/2010/main" val="3961946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p:cNvSpPr>
            <a:spLocks noGrp="1" noChangeArrowheads="1"/>
          </p:cNvSpPr>
          <p:nvPr>
            <p:ph type="hdr" sz="quarter"/>
          </p:nvPr>
        </p:nvSpPr>
        <p:spPr>
          <a:ln/>
        </p:spPr>
        <p:txBody>
          <a:bodyPr/>
          <a:lstStyle/>
          <a:p>
            <a:r>
              <a:rPr lang="en-US" altLang="en-US"/>
              <a:t>Statistical Literacy for ManagersStatLit for Managers</a:t>
            </a:r>
          </a:p>
        </p:txBody>
      </p:sp>
      <p:sp>
        <p:nvSpPr>
          <p:cNvPr id="17" name="Rectangle 3"/>
          <p:cNvSpPr>
            <a:spLocks noGrp="1" noChangeArrowheads="1"/>
          </p:cNvSpPr>
          <p:nvPr>
            <p:ph type="dt" idx="1"/>
          </p:nvPr>
        </p:nvSpPr>
        <p:spPr>
          <a:ln/>
        </p:spPr>
        <p:txBody>
          <a:bodyPr/>
          <a:lstStyle/>
          <a:p>
            <a:r>
              <a:rPr lang="en-US" altLang="en-US"/>
              <a:t>1 March 20132013</a:t>
            </a:r>
          </a:p>
        </p:txBody>
      </p:sp>
      <p:sp>
        <p:nvSpPr>
          <p:cNvPr id="18" name="Rectangle 6"/>
          <p:cNvSpPr>
            <a:spLocks noGrp="1" noChangeArrowheads="1"/>
          </p:cNvSpPr>
          <p:nvPr>
            <p:ph type="ftr" sz="quarter" idx="4"/>
          </p:nvPr>
        </p:nvSpPr>
        <p:spPr>
          <a:ln/>
        </p:spPr>
        <p:txBody>
          <a:bodyPr/>
          <a:lstStyle/>
          <a:p>
            <a:r>
              <a:rPr lang="en-US" altLang="en-US"/>
              <a:t>www.StatLit.org/pdf/2013-Schield-MBAA-6up.pdf2013Schield-MBAA</a:t>
            </a:r>
          </a:p>
        </p:txBody>
      </p:sp>
      <p:sp>
        <p:nvSpPr>
          <p:cNvPr id="19" name="Rectangle 7"/>
          <p:cNvSpPr>
            <a:spLocks noGrp="1" noChangeArrowheads="1"/>
          </p:cNvSpPr>
          <p:nvPr>
            <p:ph type="sldNum" sz="quarter" idx="5"/>
          </p:nvPr>
        </p:nvSpPr>
        <p:spPr>
          <a:ln/>
        </p:spPr>
        <p:txBody>
          <a:bodyPr/>
          <a:lstStyle/>
          <a:p>
            <a:fld id="{93A82840-3EB2-4DA3-BA8A-A096893C63B3}" type="slidenum">
              <a:rPr lang="en-US" altLang="en-US"/>
              <a:pPr/>
              <a:t>5</a:t>
            </a:fld>
            <a:endParaRPr lang="en-US" altLang="en-US"/>
          </a:p>
        </p:txBody>
      </p:sp>
      <p:sp>
        <p:nvSpPr>
          <p:cNvPr id="54274" name="Rectangle 2"/>
          <p:cNvSpPr txBox="1">
            <a:spLocks noGrp="1" noChangeArrowheads="1"/>
          </p:cNvSpPr>
          <p:nvPr/>
        </p:nvSpPr>
        <p:spPr bwMode="auto">
          <a:xfrm>
            <a:off x="3" y="5"/>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100"/>
              <a:t>StatLit for Managers</a:t>
            </a:r>
          </a:p>
        </p:txBody>
      </p:sp>
      <p:sp>
        <p:nvSpPr>
          <p:cNvPr id="54275" name="Rectangle 3"/>
          <p:cNvSpPr txBox="1">
            <a:spLocks noGrp="1" noChangeArrowheads="1"/>
          </p:cNvSpPr>
          <p:nvPr/>
        </p:nvSpPr>
        <p:spPr bwMode="auto">
          <a:xfrm>
            <a:off x="3938080" y="5"/>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r>
              <a:rPr lang="en-US" altLang="en-US" sz="1100"/>
              <a:t>2013</a:t>
            </a:r>
          </a:p>
        </p:txBody>
      </p:sp>
      <p:sp>
        <p:nvSpPr>
          <p:cNvPr id="54276" name="Rectangle 6"/>
          <p:cNvSpPr txBox="1">
            <a:spLocks noGrp="1" noChangeArrowheads="1"/>
          </p:cNvSpPr>
          <p:nvPr/>
        </p:nvSpPr>
        <p:spPr bwMode="auto">
          <a:xfrm>
            <a:off x="3" y="8774888"/>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100"/>
              <a:t>2013Schield-MBAA</a:t>
            </a:r>
          </a:p>
        </p:txBody>
      </p:sp>
      <p:sp>
        <p:nvSpPr>
          <p:cNvPr id="54277" name="Rectangle 7"/>
          <p:cNvSpPr txBox="1">
            <a:spLocks noGrp="1" noChangeArrowheads="1"/>
          </p:cNvSpPr>
          <p:nvPr/>
        </p:nvSpPr>
        <p:spPr bwMode="auto">
          <a:xfrm>
            <a:off x="3938080" y="8774888"/>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fld id="{83DD8BBB-A433-4C03-9B98-752746731741}" type="slidenum">
              <a:rPr lang="en-US" altLang="en-US" sz="1100"/>
              <a:pPr algn="r">
                <a:lnSpc>
                  <a:spcPct val="100000"/>
                </a:lnSpc>
                <a:spcBef>
                  <a:spcPct val="0"/>
                </a:spcBef>
              </a:pPr>
              <a:t>5</a:t>
            </a:fld>
            <a:endParaRPr lang="en-US" altLang="en-US" sz="1100"/>
          </a:p>
        </p:txBody>
      </p:sp>
      <p:sp>
        <p:nvSpPr>
          <p:cNvPr id="54278" name="Rectangle 2"/>
          <p:cNvSpPr txBox="1">
            <a:spLocks noGrp="1" noChangeArrowheads="1"/>
          </p:cNvSpPr>
          <p:nvPr/>
        </p:nvSpPr>
        <p:spPr bwMode="auto">
          <a:xfrm>
            <a:off x="3" y="5"/>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100"/>
              <a:t>Analyzing Numbers in the News</a:t>
            </a:r>
          </a:p>
        </p:txBody>
      </p:sp>
      <p:sp>
        <p:nvSpPr>
          <p:cNvPr id="54279" name="Rectangle 3"/>
          <p:cNvSpPr txBox="1">
            <a:spLocks noGrp="1" noChangeArrowheads="1"/>
          </p:cNvSpPr>
          <p:nvPr/>
        </p:nvSpPr>
        <p:spPr bwMode="auto">
          <a:xfrm>
            <a:off x="3938080" y="5"/>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r>
              <a:rPr lang="en-US" altLang="en-US" sz="1100"/>
              <a:t>15 May 2008</a:t>
            </a:r>
          </a:p>
        </p:txBody>
      </p:sp>
      <p:sp>
        <p:nvSpPr>
          <p:cNvPr id="54280" name="Rectangle 6"/>
          <p:cNvSpPr txBox="1">
            <a:spLocks noGrp="1" noChangeArrowheads="1"/>
          </p:cNvSpPr>
          <p:nvPr/>
        </p:nvSpPr>
        <p:spPr bwMode="auto">
          <a:xfrm>
            <a:off x="3" y="8774888"/>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100"/>
              <a:t>2008SchieldNNN6up.pdf</a:t>
            </a:r>
          </a:p>
        </p:txBody>
      </p:sp>
      <p:sp>
        <p:nvSpPr>
          <p:cNvPr id="54281" name="Rectangle 7"/>
          <p:cNvSpPr txBox="1">
            <a:spLocks noGrp="1" noChangeArrowheads="1"/>
          </p:cNvSpPr>
          <p:nvPr/>
        </p:nvSpPr>
        <p:spPr bwMode="auto">
          <a:xfrm>
            <a:off x="3938080" y="8774888"/>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fld id="{F0117A5A-1FA2-4F30-921A-3D40D45E867D}" type="slidenum">
              <a:rPr lang="en-US" altLang="en-US" sz="1100"/>
              <a:pPr algn="r">
                <a:lnSpc>
                  <a:spcPct val="100000"/>
                </a:lnSpc>
                <a:spcBef>
                  <a:spcPct val="0"/>
                </a:spcBef>
              </a:pPr>
              <a:t>5</a:t>
            </a:fld>
            <a:endParaRPr lang="en-US" altLang="en-US" sz="1100"/>
          </a:p>
        </p:txBody>
      </p:sp>
      <p:sp>
        <p:nvSpPr>
          <p:cNvPr id="54282" name="Rectangle 2"/>
          <p:cNvSpPr txBox="1">
            <a:spLocks noGrp="1" noChangeArrowheads="1"/>
          </p:cNvSpPr>
          <p:nvPr/>
        </p:nvSpPr>
        <p:spPr bwMode="auto">
          <a:xfrm>
            <a:off x="3" y="5"/>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endParaRPr lang="en-US" altLang="en-US" sz="1100"/>
          </a:p>
        </p:txBody>
      </p:sp>
      <p:sp>
        <p:nvSpPr>
          <p:cNvPr id="54283" name="Rectangle 3"/>
          <p:cNvSpPr txBox="1">
            <a:spLocks noGrp="1" noChangeArrowheads="1"/>
          </p:cNvSpPr>
          <p:nvPr/>
        </p:nvSpPr>
        <p:spPr bwMode="auto">
          <a:xfrm>
            <a:off x="3938080" y="5"/>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endParaRPr lang="en-US" altLang="en-US" sz="1100"/>
          </a:p>
        </p:txBody>
      </p:sp>
      <p:sp>
        <p:nvSpPr>
          <p:cNvPr id="54284" name="Rectangle 6"/>
          <p:cNvSpPr txBox="1">
            <a:spLocks noGrp="1" noChangeArrowheads="1"/>
          </p:cNvSpPr>
          <p:nvPr/>
        </p:nvSpPr>
        <p:spPr bwMode="auto">
          <a:xfrm>
            <a:off x="3" y="8774888"/>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endParaRPr lang="en-US" altLang="en-US" sz="1100"/>
          </a:p>
        </p:txBody>
      </p:sp>
      <p:sp>
        <p:nvSpPr>
          <p:cNvPr id="54285" name="Rectangle 7"/>
          <p:cNvSpPr txBox="1">
            <a:spLocks noGrp="1" noChangeArrowheads="1"/>
          </p:cNvSpPr>
          <p:nvPr/>
        </p:nvSpPr>
        <p:spPr bwMode="auto">
          <a:xfrm>
            <a:off x="3938080" y="8774888"/>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fld id="{8203B34A-3143-426C-9D18-527F0674805B}" type="slidenum">
              <a:rPr lang="en-US" altLang="en-US" sz="1100"/>
              <a:pPr algn="r">
                <a:lnSpc>
                  <a:spcPct val="100000"/>
                </a:lnSpc>
                <a:spcBef>
                  <a:spcPct val="0"/>
                </a:spcBef>
              </a:pPr>
              <a:t>5</a:t>
            </a:fld>
            <a:endParaRPr lang="en-US" altLang="en-US" sz="1100"/>
          </a:p>
        </p:txBody>
      </p:sp>
      <p:sp>
        <p:nvSpPr>
          <p:cNvPr id="54286" name="Rectangle 2"/>
          <p:cNvSpPr>
            <a:spLocks noGrp="1" noRot="1" noChangeAspect="1" noChangeArrowheads="1" noTextEdit="1"/>
          </p:cNvSpPr>
          <p:nvPr>
            <p:ph type="sldImg"/>
          </p:nvPr>
        </p:nvSpPr>
        <p:spPr>
          <a:xfrm>
            <a:off x="1169988" y="693738"/>
            <a:ext cx="4614862" cy="3462337"/>
          </a:xfrm>
          <a:ln/>
        </p:spPr>
      </p:sp>
      <p:sp>
        <p:nvSpPr>
          <p:cNvPr id="542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700" dirty="0" smtClean="0"/>
              <a:t>Math speaks of variables</a:t>
            </a:r>
            <a:r>
              <a:rPr lang="en-US" altLang="en-US" sz="1700" baseline="0" dirty="0" smtClean="0"/>
              <a:t>, values and correlations.   Never about things with natures. </a:t>
            </a:r>
            <a:br>
              <a:rPr lang="en-US" altLang="en-US" sz="1700" baseline="0" dirty="0" smtClean="0"/>
            </a:br>
            <a:r>
              <a:rPr lang="en-US" altLang="en-US" sz="1700" baseline="0" dirty="0" smtClean="0"/>
              <a:t>The social sciences speak of factors and categories.</a:t>
            </a:r>
            <a:br>
              <a:rPr lang="en-US" altLang="en-US" sz="1700" baseline="0" dirty="0" smtClean="0"/>
            </a:br>
            <a:r>
              <a:rPr lang="en-US" altLang="en-US" sz="1700" baseline="0" dirty="0" smtClean="0"/>
              <a:t>The Humanities speak of characteristics such as gender, age, education, etc. </a:t>
            </a:r>
            <a:endParaRPr lang="en-US" altLang="en-US" sz="1700" dirty="0"/>
          </a:p>
        </p:txBody>
      </p:sp>
    </p:spTree>
    <p:extLst>
      <p:ext uri="{BB962C8B-B14F-4D97-AF65-F5344CB8AC3E}">
        <p14:creationId xmlns:p14="http://schemas.microsoft.com/office/powerpoint/2010/main" val="17158862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p:cNvSpPr>
            <a:spLocks noGrp="1" noChangeArrowheads="1"/>
          </p:cNvSpPr>
          <p:nvPr>
            <p:ph type="hdr" sz="quarter"/>
          </p:nvPr>
        </p:nvSpPr>
        <p:spPr>
          <a:ln/>
        </p:spPr>
        <p:txBody>
          <a:bodyPr/>
          <a:lstStyle/>
          <a:p>
            <a:r>
              <a:rPr lang="en-US" altLang="en-US"/>
              <a:t>Statistical Literacy for ManagersStatLit for Managers</a:t>
            </a:r>
          </a:p>
        </p:txBody>
      </p:sp>
      <p:sp>
        <p:nvSpPr>
          <p:cNvPr id="17" name="Rectangle 3"/>
          <p:cNvSpPr>
            <a:spLocks noGrp="1" noChangeArrowheads="1"/>
          </p:cNvSpPr>
          <p:nvPr>
            <p:ph type="dt" idx="1"/>
          </p:nvPr>
        </p:nvSpPr>
        <p:spPr>
          <a:ln/>
        </p:spPr>
        <p:txBody>
          <a:bodyPr/>
          <a:lstStyle/>
          <a:p>
            <a:r>
              <a:rPr lang="en-US" altLang="en-US"/>
              <a:t>1 March 20132013</a:t>
            </a:r>
          </a:p>
        </p:txBody>
      </p:sp>
      <p:sp>
        <p:nvSpPr>
          <p:cNvPr id="18" name="Rectangle 6"/>
          <p:cNvSpPr>
            <a:spLocks noGrp="1" noChangeArrowheads="1"/>
          </p:cNvSpPr>
          <p:nvPr>
            <p:ph type="ftr" sz="quarter" idx="4"/>
          </p:nvPr>
        </p:nvSpPr>
        <p:spPr>
          <a:ln/>
        </p:spPr>
        <p:txBody>
          <a:bodyPr/>
          <a:lstStyle/>
          <a:p>
            <a:r>
              <a:rPr lang="en-US" altLang="en-US"/>
              <a:t>www.StatLit.org/pdf/2013-Schield-MBAA-6up.pdf2013Schield-MBAA</a:t>
            </a:r>
          </a:p>
        </p:txBody>
      </p:sp>
      <p:sp>
        <p:nvSpPr>
          <p:cNvPr id="19" name="Rectangle 7"/>
          <p:cNvSpPr>
            <a:spLocks noGrp="1" noChangeArrowheads="1"/>
          </p:cNvSpPr>
          <p:nvPr>
            <p:ph type="sldNum" sz="quarter" idx="5"/>
          </p:nvPr>
        </p:nvSpPr>
        <p:spPr>
          <a:ln/>
        </p:spPr>
        <p:txBody>
          <a:bodyPr/>
          <a:lstStyle/>
          <a:p>
            <a:fld id="{93A82840-3EB2-4DA3-BA8A-A096893C63B3}" type="slidenum">
              <a:rPr lang="en-US" altLang="en-US"/>
              <a:pPr/>
              <a:t>6</a:t>
            </a:fld>
            <a:endParaRPr lang="en-US" altLang="en-US"/>
          </a:p>
        </p:txBody>
      </p:sp>
      <p:sp>
        <p:nvSpPr>
          <p:cNvPr id="54274" name="Rectangle 2"/>
          <p:cNvSpPr txBox="1">
            <a:spLocks noGrp="1" noChangeArrowheads="1"/>
          </p:cNvSpPr>
          <p:nvPr/>
        </p:nvSpPr>
        <p:spPr bwMode="auto">
          <a:xfrm>
            <a:off x="3" y="5"/>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100"/>
              <a:t>StatLit for Managers</a:t>
            </a:r>
          </a:p>
        </p:txBody>
      </p:sp>
      <p:sp>
        <p:nvSpPr>
          <p:cNvPr id="54275" name="Rectangle 3"/>
          <p:cNvSpPr txBox="1">
            <a:spLocks noGrp="1" noChangeArrowheads="1"/>
          </p:cNvSpPr>
          <p:nvPr/>
        </p:nvSpPr>
        <p:spPr bwMode="auto">
          <a:xfrm>
            <a:off x="3938080" y="5"/>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r>
              <a:rPr lang="en-US" altLang="en-US" sz="1100"/>
              <a:t>2013</a:t>
            </a:r>
          </a:p>
        </p:txBody>
      </p:sp>
      <p:sp>
        <p:nvSpPr>
          <p:cNvPr id="54276" name="Rectangle 6"/>
          <p:cNvSpPr txBox="1">
            <a:spLocks noGrp="1" noChangeArrowheads="1"/>
          </p:cNvSpPr>
          <p:nvPr/>
        </p:nvSpPr>
        <p:spPr bwMode="auto">
          <a:xfrm>
            <a:off x="3" y="8774888"/>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100"/>
              <a:t>2013Schield-MBAA</a:t>
            </a:r>
          </a:p>
        </p:txBody>
      </p:sp>
      <p:sp>
        <p:nvSpPr>
          <p:cNvPr id="54277" name="Rectangle 7"/>
          <p:cNvSpPr txBox="1">
            <a:spLocks noGrp="1" noChangeArrowheads="1"/>
          </p:cNvSpPr>
          <p:nvPr/>
        </p:nvSpPr>
        <p:spPr bwMode="auto">
          <a:xfrm>
            <a:off x="3938080" y="8774888"/>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fld id="{83DD8BBB-A433-4C03-9B98-752746731741}" type="slidenum">
              <a:rPr lang="en-US" altLang="en-US" sz="1100"/>
              <a:pPr algn="r">
                <a:lnSpc>
                  <a:spcPct val="100000"/>
                </a:lnSpc>
                <a:spcBef>
                  <a:spcPct val="0"/>
                </a:spcBef>
              </a:pPr>
              <a:t>6</a:t>
            </a:fld>
            <a:endParaRPr lang="en-US" altLang="en-US" sz="1100"/>
          </a:p>
        </p:txBody>
      </p:sp>
      <p:sp>
        <p:nvSpPr>
          <p:cNvPr id="54278" name="Rectangle 2"/>
          <p:cNvSpPr txBox="1">
            <a:spLocks noGrp="1" noChangeArrowheads="1"/>
          </p:cNvSpPr>
          <p:nvPr/>
        </p:nvSpPr>
        <p:spPr bwMode="auto">
          <a:xfrm>
            <a:off x="3" y="5"/>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100"/>
              <a:t>Analyzing Numbers in the News</a:t>
            </a:r>
          </a:p>
        </p:txBody>
      </p:sp>
      <p:sp>
        <p:nvSpPr>
          <p:cNvPr id="54279" name="Rectangle 3"/>
          <p:cNvSpPr txBox="1">
            <a:spLocks noGrp="1" noChangeArrowheads="1"/>
          </p:cNvSpPr>
          <p:nvPr/>
        </p:nvSpPr>
        <p:spPr bwMode="auto">
          <a:xfrm>
            <a:off x="3938080" y="5"/>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r>
              <a:rPr lang="en-US" altLang="en-US" sz="1100"/>
              <a:t>15 May 2008</a:t>
            </a:r>
          </a:p>
        </p:txBody>
      </p:sp>
      <p:sp>
        <p:nvSpPr>
          <p:cNvPr id="54280" name="Rectangle 6"/>
          <p:cNvSpPr txBox="1">
            <a:spLocks noGrp="1" noChangeArrowheads="1"/>
          </p:cNvSpPr>
          <p:nvPr/>
        </p:nvSpPr>
        <p:spPr bwMode="auto">
          <a:xfrm>
            <a:off x="3" y="8774888"/>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100"/>
              <a:t>2008SchieldNNN6up.pdf</a:t>
            </a:r>
          </a:p>
        </p:txBody>
      </p:sp>
      <p:sp>
        <p:nvSpPr>
          <p:cNvPr id="54281" name="Rectangle 7"/>
          <p:cNvSpPr txBox="1">
            <a:spLocks noGrp="1" noChangeArrowheads="1"/>
          </p:cNvSpPr>
          <p:nvPr/>
        </p:nvSpPr>
        <p:spPr bwMode="auto">
          <a:xfrm>
            <a:off x="3938080" y="8774888"/>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fld id="{F0117A5A-1FA2-4F30-921A-3D40D45E867D}" type="slidenum">
              <a:rPr lang="en-US" altLang="en-US" sz="1100"/>
              <a:pPr algn="r">
                <a:lnSpc>
                  <a:spcPct val="100000"/>
                </a:lnSpc>
                <a:spcBef>
                  <a:spcPct val="0"/>
                </a:spcBef>
              </a:pPr>
              <a:t>6</a:t>
            </a:fld>
            <a:endParaRPr lang="en-US" altLang="en-US" sz="1100"/>
          </a:p>
        </p:txBody>
      </p:sp>
      <p:sp>
        <p:nvSpPr>
          <p:cNvPr id="54282" name="Rectangle 2"/>
          <p:cNvSpPr txBox="1">
            <a:spLocks noGrp="1" noChangeArrowheads="1"/>
          </p:cNvSpPr>
          <p:nvPr/>
        </p:nvSpPr>
        <p:spPr bwMode="auto">
          <a:xfrm>
            <a:off x="3" y="5"/>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endParaRPr lang="en-US" altLang="en-US" sz="1100"/>
          </a:p>
        </p:txBody>
      </p:sp>
      <p:sp>
        <p:nvSpPr>
          <p:cNvPr id="54283" name="Rectangle 3"/>
          <p:cNvSpPr txBox="1">
            <a:spLocks noGrp="1" noChangeArrowheads="1"/>
          </p:cNvSpPr>
          <p:nvPr/>
        </p:nvSpPr>
        <p:spPr bwMode="auto">
          <a:xfrm>
            <a:off x="3938080" y="5"/>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endParaRPr lang="en-US" altLang="en-US" sz="1100"/>
          </a:p>
        </p:txBody>
      </p:sp>
      <p:sp>
        <p:nvSpPr>
          <p:cNvPr id="54284" name="Rectangle 6"/>
          <p:cNvSpPr txBox="1">
            <a:spLocks noGrp="1" noChangeArrowheads="1"/>
          </p:cNvSpPr>
          <p:nvPr/>
        </p:nvSpPr>
        <p:spPr bwMode="auto">
          <a:xfrm>
            <a:off x="3" y="8774888"/>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endParaRPr lang="en-US" altLang="en-US" sz="1100"/>
          </a:p>
        </p:txBody>
      </p:sp>
      <p:sp>
        <p:nvSpPr>
          <p:cNvPr id="54285" name="Rectangle 7"/>
          <p:cNvSpPr txBox="1">
            <a:spLocks noGrp="1" noChangeArrowheads="1"/>
          </p:cNvSpPr>
          <p:nvPr/>
        </p:nvSpPr>
        <p:spPr bwMode="auto">
          <a:xfrm>
            <a:off x="3938080" y="8774888"/>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fld id="{8203B34A-3143-426C-9D18-527F0674805B}" type="slidenum">
              <a:rPr lang="en-US" altLang="en-US" sz="1100"/>
              <a:pPr algn="r">
                <a:lnSpc>
                  <a:spcPct val="100000"/>
                </a:lnSpc>
                <a:spcBef>
                  <a:spcPct val="0"/>
                </a:spcBef>
              </a:pPr>
              <a:t>6</a:t>
            </a:fld>
            <a:endParaRPr lang="en-US" altLang="en-US" sz="1100"/>
          </a:p>
        </p:txBody>
      </p:sp>
      <p:sp>
        <p:nvSpPr>
          <p:cNvPr id="54286" name="Rectangle 2"/>
          <p:cNvSpPr>
            <a:spLocks noGrp="1" noRot="1" noChangeAspect="1" noChangeArrowheads="1" noTextEdit="1"/>
          </p:cNvSpPr>
          <p:nvPr>
            <p:ph type="sldImg"/>
          </p:nvPr>
        </p:nvSpPr>
        <p:spPr>
          <a:xfrm>
            <a:off x="1169988" y="693738"/>
            <a:ext cx="4614862" cy="3462337"/>
          </a:xfrm>
          <a:ln/>
        </p:spPr>
      </p:sp>
      <p:sp>
        <p:nvSpPr>
          <p:cNvPr id="542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700" dirty="0"/>
          </a:p>
        </p:txBody>
      </p:sp>
    </p:spTree>
    <p:extLst>
      <p:ext uri="{BB962C8B-B14F-4D97-AF65-F5344CB8AC3E}">
        <p14:creationId xmlns:p14="http://schemas.microsoft.com/office/powerpoint/2010/main" val="1879137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p:cNvSpPr>
            <a:spLocks noGrp="1" noChangeArrowheads="1"/>
          </p:cNvSpPr>
          <p:nvPr>
            <p:ph type="hdr" sz="quarter"/>
          </p:nvPr>
        </p:nvSpPr>
        <p:spPr>
          <a:ln/>
        </p:spPr>
        <p:txBody>
          <a:bodyPr/>
          <a:lstStyle/>
          <a:p>
            <a:r>
              <a:rPr lang="en-US" altLang="en-US"/>
              <a:t>Statistical Literacy for ManagersStatLit for Managers</a:t>
            </a:r>
          </a:p>
        </p:txBody>
      </p:sp>
      <p:sp>
        <p:nvSpPr>
          <p:cNvPr id="17" name="Rectangle 3"/>
          <p:cNvSpPr>
            <a:spLocks noGrp="1" noChangeArrowheads="1"/>
          </p:cNvSpPr>
          <p:nvPr>
            <p:ph type="dt" idx="1"/>
          </p:nvPr>
        </p:nvSpPr>
        <p:spPr>
          <a:ln/>
        </p:spPr>
        <p:txBody>
          <a:bodyPr/>
          <a:lstStyle/>
          <a:p>
            <a:r>
              <a:rPr lang="en-US" altLang="en-US"/>
              <a:t>1 March 20132013</a:t>
            </a:r>
          </a:p>
        </p:txBody>
      </p:sp>
      <p:sp>
        <p:nvSpPr>
          <p:cNvPr id="18" name="Rectangle 6"/>
          <p:cNvSpPr>
            <a:spLocks noGrp="1" noChangeArrowheads="1"/>
          </p:cNvSpPr>
          <p:nvPr>
            <p:ph type="ftr" sz="quarter" idx="4"/>
          </p:nvPr>
        </p:nvSpPr>
        <p:spPr>
          <a:ln/>
        </p:spPr>
        <p:txBody>
          <a:bodyPr/>
          <a:lstStyle/>
          <a:p>
            <a:r>
              <a:rPr lang="en-US" altLang="en-US"/>
              <a:t>www.StatLit.org/pdf/2013-Schield-MBAA-6up.pdf2013Schield-MBAA</a:t>
            </a:r>
          </a:p>
        </p:txBody>
      </p:sp>
      <p:sp>
        <p:nvSpPr>
          <p:cNvPr id="19" name="Rectangle 7"/>
          <p:cNvSpPr>
            <a:spLocks noGrp="1" noChangeArrowheads="1"/>
          </p:cNvSpPr>
          <p:nvPr>
            <p:ph type="sldNum" sz="quarter" idx="5"/>
          </p:nvPr>
        </p:nvSpPr>
        <p:spPr>
          <a:ln/>
        </p:spPr>
        <p:txBody>
          <a:bodyPr/>
          <a:lstStyle/>
          <a:p>
            <a:fld id="{93A82840-3EB2-4DA3-BA8A-A096893C63B3}" type="slidenum">
              <a:rPr lang="en-US" altLang="en-US"/>
              <a:pPr/>
              <a:t>7</a:t>
            </a:fld>
            <a:endParaRPr lang="en-US" altLang="en-US"/>
          </a:p>
        </p:txBody>
      </p:sp>
      <p:sp>
        <p:nvSpPr>
          <p:cNvPr id="54274" name="Rectangle 2"/>
          <p:cNvSpPr txBox="1">
            <a:spLocks noGrp="1" noChangeArrowheads="1"/>
          </p:cNvSpPr>
          <p:nvPr/>
        </p:nvSpPr>
        <p:spPr bwMode="auto">
          <a:xfrm>
            <a:off x="3" y="5"/>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100"/>
              <a:t>StatLit for Managers</a:t>
            </a:r>
          </a:p>
        </p:txBody>
      </p:sp>
      <p:sp>
        <p:nvSpPr>
          <p:cNvPr id="54275" name="Rectangle 3"/>
          <p:cNvSpPr txBox="1">
            <a:spLocks noGrp="1" noChangeArrowheads="1"/>
          </p:cNvSpPr>
          <p:nvPr/>
        </p:nvSpPr>
        <p:spPr bwMode="auto">
          <a:xfrm>
            <a:off x="3938080" y="5"/>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r>
              <a:rPr lang="en-US" altLang="en-US" sz="1100"/>
              <a:t>2013</a:t>
            </a:r>
          </a:p>
        </p:txBody>
      </p:sp>
      <p:sp>
        <p:nvSpPr>
          <p:cNvPr id="54276" name="Rectangle 6"/>
          <p:cNvSpPr txBox="1">
            <a:spLocks noGrp="1" noChangeArrowheads="1"/>
          </p:cNvSpPr>
          <p:nvPr/>
        </p:nvSpPr>
        <p:spPr bwMode="auto">
          <a:xfrm>
            <a:off x="3" y="8774888"/>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100"/>
              <a:t>2013Schield-MBAA</a:t>
            </a:r>
          </a:p>
        </p:txBody>
      </p:sp>
      <p:sp>
        <p:nvSpPr>
          <p:cNvPr id="54277" name="Rectangle 7"/>
          <p:cNvSpPr txBox="1">
            <a:spLocks noGrp="1" noChangeArrowheads="1"/>
          </p:cNvSpPr>
          <p:nvPr/>
        </p:nvSpPr>
        <p:spPr bwMode="auto">
          <a:xfrm>
            <a:off x="3938080" y="8774888"/>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fld id="{83DD8BBB-A433-4C03-9B98-752746731741}" type="slidenum">
              <a:rPr lang="en-US" altLang="en-US" sz="1100"/>
              <a:pPr algn="r">
                <a:lnSpc>
                  <a:spcPct val="100000"/>
                </a:lnSpc>
                <a:spcBef>
                  <a:spcPct val="0"/>
                </a:spcBef>
              </a:pPr>
              <a:t>7</a:t>
            </a:fld>
            <a:endParaRPr lang="en-US" altLang="en-US" sz="1100"/>
          </a:p>
        </p:txBody>
      </p:sp>
      <p:sp>
        <p:nvSpPr>
          <p:cNvPr id="54278" name="Rectangle 2"/>
          <p:cNvSpPr txBox="1">
            <a:spLocks noGrp="1" noChangeArrowheads="1"/>
          </p:cNvSpPr>
          <p:nvPr/>
        </p:nvSpPr>
        <p:spPr bwMode="auto">
          <a:xfrm>
            <a:off x="3" y="5"/>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100"/>
              <a:t>Analyzing Numbers in the News</a:t>
            </a:r>
          </a:p>
        </p:txBody>
      </p:sp>
      <p:sp>
        <p:nvSpPr>
          <p:cNvPr id="54279" name="Rectangle 3"/>
          <p:cNvSpPr txBox="1">
            <a:spLocks noGrp="1" noChangeArrowheads="1"/>
          </p:cNvSpPr>
          <p:nvPr/>
        </p:nvSpPr>
        <p:spPr bwMode="auto">
          <a:xfrm>
            <a:off x="3938080" y="5"/>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r>
              <a:rPr lang="en-US" altLang="en-US" sz="1100"/>
              <a:t>15 May 2008</a:t>
            </a:r>
          </a:p>
        </p:txBody>
      </p:sp>
      <p:sp>
        <p:nvSpPr>
          <p:cNvPr id="54280" name="Rectangle 6"/>
          <p:cNvSpPr txBox="1">
            <a:spLocks noGrp="1" noChangeArrowheads="1"/>
          </p:cNvSpPr>
          <p:nvPr/>
        </p:nvSpPr>
        <p:spPr bwMode="auto">
          <a:xfrm>
            <a:off x="3" y="8774888"/>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r>
              <a:rPr lang="en-US" altLang="en-US" sz="1100"/>
              <a:t>2008SchieldNNN6up.pdf</a:t>
            </a:r>
          </a:p>
        </p:txBody>
      </p:sp>
      <p:sp>
        <p:nvSpPr>
          <p:cNvPr id="54281" name="Rectangle 7"/>
          <p:cNvSpPr txBox="1">
            <a:spLocks noGrp="1" noChangeArrowheads="1"/>
          </p:cNvSpPr>
          <p:nvPr/>
        </p:nvSpPr>
        <p:spPr bwMode="auto">
          <a:xfrm>
            <a:off x="3938080" y="8774888"/>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fld id="{F0117A5A-1FA2-4F30-921A-3D40D45E867D}" type="slidenum">
              <a:rPr lang="en-US" altLang="en-US" sz="1100"/>
              <a:pPr algn="r">
                <a:lnSpc>
                  <a:spcPct val="100000"/>
                </a:lnSpc>
                <a:spcBef>
                  <a:spcPct val="0"/>
                </a:spcBef>
              </a:pPr>
              <a:t>7</a:t>
            </a:fld>
            <a:endParaRPr lang="en-US" altLang="en-US" sz="1100"/>
          </a:p>
        </p:txBody>
      </p:sp>
      <p:sp>
        <p:nvSpPr>
          <p:cNvPr id="54282" name="Rectangle 2"/>
          <p:cNvSpPr txBox="1">
            <a:spLocks noGrp="1" noChangeArrowheads="1"/>
          </p:cNvSpPr>
          <p:nvPr/>
        </p:nvSpPr>
        <p:spPr bwMode="auto">
          <a:xfrm>
            <a:off x="3" y="5"/>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endParaRPr lang="en-US" altLang="en-US" sz="1100"/>
          </a:p>
        </p:txBody>
      </p:sp>
      <p:sp>
        <p:nvSpPr>
          <p:cNvPr id="54283" name="Rectangle 3"/>
          <p:cNvSpPr txBox="1">
            <a:spLocks noGrp="1" noChangeArrowheads="1"/>
          </p:cNvSpPr>
          <p:nvPr/>
        </p:nvSpPr>
        <p:spPr bwMode="auto">
          <a:xfrm>
            <a:off x="3938080" y="5"/>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endParaRPr lang="en-US" altLang="en-US" sz="1100"/>
          </a:p>
        </p:txBody>
      </p:sp>
      <p:sp>
        <p:nvSpPr>
          <p:cNvPr id="54284" name="Rectangle 6"/>
          <p:cNvSpPr txBox="1">
            <a:spLocks noGrp="1" noChangeArrowheads="1"/>
          </p:cNvSpPr>
          <p:nvPr/>
        </p:nvSpPr>
        <p:spPr bwMode="auto">
          <a:xfrm>
            <a:off x="3" y="8774888"/>
            <a:ext cx="3012001"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endParaRPr lang="en-US" altLang="en-US" sz="1100"/>
          </a:p>
        </p:txBody>
      </p:sp>
      <p:sp>
        <p:nvSpPr>
          <p:cNvPr id="54285" name="Rectangle 7"/>
          <p:cNvSpPr txBox="1">
            <a:spLocks noGrp="1" noChangeArrowheads="1"/>
          </p:cNvSpPr>
          <p:nvPr/>
        </p:nvSpPr>
        <p:spPr bwMode="auto">
          <a:xfrm>
            <a:off x="3938080" y="8774888"/>
            <a:ext cx="3012000"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5" tIns="46202" rIns="92405" bIns="46202" anchor="b"/>
          <a:lstStyle>
            <a:lvl1pPr defTabSz="966788">
              <a:defRPr sz="2000">
                <a:solidFill>
                  <a:schemeClr val="tx1"/>
                </a:solidFill>
                <a:latin typeface="Times New Roman" panose="02020603050405020304" pitchFamily="18" charset="0"/>
              </a:defRPr>
            </a:lvl1pPr>
            <a:lvl2pPr marL="742950" indent="-285750" defTabSz="966788">
              <a:defRPr sz="2000">
                <a:solidFill>
                  <a:schemeClr val="tx1"/>
                </a:solidFill>
                <a:latin typeface="Times New Roman" panose="02020603050405020304" pitchFamily="18" charset="0"/>
              </a:defRPr>
            </a:lvl2pPr>
            <a:lvl3pPr marL="1143000" indent="-228600" defTabSz="966788">
              <a:defRPr sz="2000">
                <a:solidFill>
                  <a:schemeClr val="tx1"/>
                </a:solidFill>
                <a:latin typeface="Times New Roman" panose="02020603050405020304" pitchFamily="18" charset="0"/>
              </a:defRPr>
            </a:lvl3pPr>
            <a:lvl4pPr marL="1600200" indent="-228600" defTabSz="966788">
              <a:defRPr sz="2000">
                <a:solidFill>
                  <a:schemeClr val="tx1"/>
                </a:solidFill>
                <a:latin typeface="Times New Roman" panose="02020603050405020304" pitchFamily="18" charset="0"/>
              </a:defRPr>
            </a:lvl4pPr>
            <a:lvl5pPr marL="2057400" indent="-228600" defTabSz="966788">
              <a:defRPr sz="2000">
                <a:solidFill>
                  <a:schemeClr val="tx1"/>
                </a:solidFill>
                <a:latin typeface="Times New Roman" panose="02020603050405020304" pitchFamily="18" charset="0"/>
              </a:defRPr>
            </a:lvl5pPr>
            <a:lvl6pPr marL="25146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defTabSz="966788"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r">
              <a:lnSpc>
                <a:spcPct val="100000"/>
              </a:lnSpc>
              <a:spcBef>
                <a:spcPct val="0"/>
              </a:spcBef>
            </a:pPr>
            <a:fld id="{8203B34A-3143-426C-9D18-527F0674805B}" type="slidenum">
              <a:rPr lang="en-US" altLang="en-US" sz="1100"/>
              <a:pPr algn="r">
                <a:lnSpc>
                  <a:spcPct val="100000"/>
                </a:lnSpc>
                <a:spcBef>
                  <a:spcPct val="0"/>
                </a:spcBef>
              </a:pPr>
              <a:t>7</a:t>
            </a:fld>
            <a:endParaRPr lang="en-US" altLang="en-US" sz="1100"/>
          </a:p>
        </p:txBody>
      </p:sp>
      <p:sp>
        <p:nvSpPr>
          <p:cNvPr id="54286" name="Rectangle 2"/>
          <p:cNvSpPr>
            <a:spLocks noGrp="1" noRot="1" noChangeAspect="1" noChangeArrowheads="1" noTextEdit="1"/>
          </p:cNvSpPr>
          <p:nvPr>
            <p:ph type="sldImg"/>
          </p:nvPr>
        </p:nvSpPr>
        <p:spPr>
          <a:xfrm>
            <a:off x="1169988" y="693738"/>
            <a:ext cx="4614862" cy="3462337"/>
          </a:xfrm>
          <a:ln/>
        </p:spPr>
      </p:sp>
      <p:sp>
        <p:nvSpPr>
          <p:cNvPr id="542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700" dirty="0" smtClean="0"/>
              <a:t>Math speaks of variables</a:t>
            </a:r>
            <a:r>
              <a:rPr lang="en-US" altLang="en-US" sz="1700" baseline="0" dirty="0" smtClean="0"/>
              <a:t>, values and correlations.   Never about things with natures. </a:t>
            </a:r>
            <a:br>
              <a:rPr lang="en-US" altLang="en-US" sz="1700" baseline="0" dirty="0" smtClean="0"/>
            </a:br>
            <a:r>
              <a:rPr lang="en-US" altLang="en-US" sz="1700" baseline="0" dirty="0" smtClean="0"/>
              <a:t>The social sciences speak of factors and categories.</a:t>
            </a:r>
            <a:br>
              <a:rPr lang="en-US" altLang="en-US" sz="1700" baseline="0" dirty="0" smtClean="0"/>
            </a:br>
            <a:r>
              <a:rPr lang="en-US" altLang="en-US" sz="1700" baseline="0" dirty="0" smtClean="0"/>
              <a:t>The Humanities speak of characteristics such as gender, age, education, etc. </a:t>
            </a:r>
            <a:endParaRPr lang="en-US" altLang="en-US" sz="1700" dirty="0"/>
          </a:p>
        </p:txBody>
      </p:sp>
    </p:spTree>
    <p:extLst>
      <p:ext uri="{BB962C8B-B14F-4D97-AF65-F5344CB8AC3E}">
        <p14:creationId xmlns:p14="http://schemas.microsoft.com/office/powerpoint/2010/main" val="6987563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Saying “Statistics</a:t>
            </a:r>
            <a:r>
              <a:rPr lang="en-US" baseline="0" dirty="0" smtClean="0"/>
              <a:t> come from Data” is like saying “Babies come from hospitals”</a:t>
            </a:r>
          </a:p>
          <a:p>
            <a:endParaRPr lang="en-US" baseline="0" dirty="0" smtClean="0"/>
          </a:p>
          <a:p>
            <a:r>
              <a:rPr lang="en-US" baseline="0" dirty="0" smtClean="0"/>
              <a:t>It’s certainly true but it leaves out the interesting details.  And it’s those interesting details that make all of the difference in statistics.</a:t>
            </a:r>
          </a:p>
          <a:p>
            <a:endParaRPr lang="en-US" baseline="0" dirty="0" smtClean="0"/>
          </a:p>
          <a:p>
            <a:r>
              <a:rPr lang="en-US" baseline="0" dirty="0" smtClean="0"/>
              <a:t>Think about the students in your Intro Stats course on Day 1.  How do they view statistics?  Would you describe them as healthy critics of the numbers and statistics in the world around them?  Would you describe them as completely cynical and untrusting of most, if not all, statistics?  Or are they naïve and simply believe every number put before them?</a:t>
            </a:r>
          </a:p>
          <a:p>
            <a:endParaRPr lang="en-US" baseline="0" dirty="0" smtClean="0"/>
          </a:p>
          <a:p>
            <a:r>
              <a:rPr lang="en-US" baseline="0" dirty="0" smtClean="0"/>
              <a:t>In our recent survey, stat </a:t>
            </a:r>
            <a:r>
              <a:rPr lang="en-US" baseline="0" dirty="0" err="1" smtClean="0"/>
              <a:t>ed</a:t>
            </a:r>
            <a:r>
              <a:rPr lang="en-US" baseline="0" dirty="0" smtClean="0"/>
              <a:t> instructors estimated that nearly half of their students entered “Stat 101” as Naïve or Awestruck by numbers.</a:t>
            </a:r>
          </a:p>
          <a:p>
            <a:endParaRPr lang="en-US" baseline="0" dirty="0" smtClean="0"/>
          </a:p>
          <a:p>
            <a:r>
              <a:rPr lang="en-US" baseline="0" dirty="0" smtClean="0"/>
              <a:t>The issue is that…</a:t>
            </a:r>
            <a:endParaRPr lang="en-US" dirty="0"/>
          </a:p>
        </p:txBody>
      </p:sp>
      <p:sp>
        <p:nvSpPr>
          <p:cNvPr id="4" name="Slide Number Placeholder 3"/>
          <p:cNvSpPr>
            <a:spLocks noGrp="1"/>
          </p:cNvSpPr>
          <p:nvPr>
            <p:ph type="sldNum" sz="quarter" idx="10"/>
          </p:nvPr>
        </p:nvSpPr>
        <p:spPr/>
        <p:txBody>
          <a:bodyPr/>
          <a:lstStyle/>
          <a:p>
            <a:pPr>
              <a:defRPr/>
            </a:pPr>
            <a:fld id="{98D48964-1687-4160-9420-648F5E73A755}" type="slidenum">
              <a:rPr lang="en-US" smtClean="0"/>
              <a:pPr>
                <a:defRPr/>
              </a:pPr>
              <a:t>8</a:t>
            </a:fld>
            <a:endParaRPr lang="en-US"/>
          </a:p>
        </p:txBody>
      </p:sp>
    </p:spTree>
    <p:extLst>
      <p:ext uri="{BB962C8B-B14F-4D97-AF65-F5344CB8AC3E}">
        <p14:creationId xmlns:p14="http://schemas.microsoft.com/office/powerpoint/2010/main" val="37030628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p:cNvSpPr>
            <a:spLocks noGrp="1" noChangeArrowheads="1"/>
          </p:cNvSpPr>
          <p:nvPr>
            <p:ph type="hdr" sz="quarter"/>
          </p:nvPr>
        </p:nvSpPr>
        <p:spPr>
          <a:ln/>
        </p:spPr>
        <p:txBody>
          <a:bodyPr/>
          <a:lstStyle/>
          <a:p>
            <a:r>
              <a:rPr lang="en-US" altLang="en-US"/>
              <a:t>Adding Context to Introductory StatisticsClinical Trials vs. Causal HeterogeneityStatistical Literacy: Confounding2008 StatLit Skills Survey</a:t>
            </a:r>
          </a:p>
        </p:txBody>
      </p:sp>
      <p:sp>
        <p:nvSpPr>
          <p:cNvPr id="17" name="Rectangle 3"/>
          <p:cNvSpPr>
            <a:spLocks noGrp="1" noChangeArrowheads="1"/>
          </p:cNvSpPr>
          <p:nvPr>
            <p:ph type="dt" idx="1"/>
          </p:nvPr>
        </p:nvSpPr>
        <p:spPr>
          <a:ln/>
        </p:spPr>
        <p:txBody>
          <a:bodyPr/>
          <a:lstStyle/>
          <a:p>
            <a:r>
              <a:rPr lang="en-US" altLang="en-US"/>
              <a:t>22 May 201329 July, 2012Dec 10, 2010Fall 2008</a:t>
            </a:r>
          </a:p>
        </p:txBody>
      </p:sp>
      <p:sp>
        <p:nvSpPr>
          <p:cNvPr id="18" name="Rectangle 6"/>
          <p:cNvSpPr>
            <a:spLocks noGrp="1" noChangeArrowheads="1"/>
          </p:cNvSpPr>
          <p:nvPr>
            <p:ph type="ftr" sz="quarter" idx="4"/>
          </p:nvPr>
        </p:nvSpPr>
        <p:spPr>
          <a:ln/>
        </p:spPr>
        <p:txBody>
          <a:bodyPr/>
          <a:lstStyle/>
          <a:p>
            <a:r>
              <a:rPr lang="en-US" altLang="en-US"/>
              <a:t>2013-Schield-ASA-TC6up.pdf2012Schield-ASA6up.pdf2010SchieldUST6up.pdf2008SchieldSkillsSurvey6up.pdf</a:t>
            </a:r>
          </a:p>
        </p:txBody>
      </p:sp>
      <p:sp>
        <p:nvSpPr>
          <p:cNvPr id="19" name="Rectangle 7"/>
          <p:cNvSpPr>
            <a:spLocks noGrp="1" noChangeArrowheads="1"/>
          </p:cNvSpPr>
          <p:nvPr>
            <p:ph type="sldNum" sz="quarter" idx="5"/>
          </p:nvPr>
        </p:nvSpPr>
        <p:spPr>
          <a:ln/>
        </p:spPr>
        <p:txBody>
          <a:bodyPr/>
          <a:lstStyle/>
          <a:p>
            <a:fld id="{AEE9E889-82A5-4759-9E8D-DF5CC578A73A}" type="slidenum">
              <a:rPr lang="en-US" altLang="en-US"/>
              <a:pPr/>
              <a:t>9</a:t>
            </a:fld>
            <a:endParaRPr lang="en-US" altLang="en-US"/>
          </a:p>
        </p:txBody>
      </p:sp>
      <p:sp>
        <p:nvSpPr>
          <p:cNvPr id="40962" name="Rectangle 2"/>
          <p:cNvSpPr txBox="1">
            <a:spLocks noGrp="1" noChangeArrowheads="1"/>
          </p:cNvSpPr>
          <p:nvPr/>
        </p:nvSpPr>
        <p:spPr bwMode="auto">
          <a:xfrm>
            <a:off x="0" y="0"/>
            <a:ext cx="3170238" cy="479425"/>
          </a:xfrm>
          <a:prstGeom prst="rect">
            <a:avLst/>
          </a:prstGeom>
          <a:noFill/>
          <a:ln>
            <a:miter lim="800000"/>
            <a:headEnd/>
            <a:tailEnd/>
          </a:ln>
        </p:spPr>
        <p:txBody>
          <a:bodyPr lIns="96591" tIns="48296" rIns="96591" bIns="48296"/>
          <a:lstStyle/>
          <a:p>
            <a:pPr defTabSz="965200" eaLnBrk="0" hangingPunct="0">
              <a:defRPr/>
            </a:pPr>
            <a:r>
              <a:rPr lang="en-US" sz="1300">
                <a:cs typeface="+mn-cs"/>
              </a:rPr>
              <a:t>Clinical Trials vs. Causal HeterogeneityStatistical Literacy: Confounding2008 StatLit Skills Survey</a:t>
            </a:r>
          </a:p>
        </p:txBody>
      </p:sp>
      <p:sp>
        <p:nvSpPr>
          <p:cNvPr id="40963" name="Rectangle 3"/>
          <p:cNvSpPr txBox="1">
            <a:spLocks noGrp="1" noChangeArrowheads="1"/>
          </p:cNvSpPr>
          <p:nvPr/>
        </p:nvSpPr>
        <p:spPr bwMode="auto">
          <a:xfrm>
            <a:off x="4144963" y="0"/>
            <a:ext cx="3170237" cy="479425"/>
          </a:xfrm>
          <a:prstGeom prst="rect">
            <a:avLst/>
          </a:prstGeom>
          <a:noFill/>
          <a:ln>
            <a:miter lim="800000"/>
            <a:headEnd/>
            <a:tailEnd/>
          </a:ln>
        </p:spPr>
        <p:txBody>
          <a:bodyPr lIns="96591" tIns="48296" rIns="96591" bIns="48296"/>
          <a:lstStyle/>
          <a:p>
            <a:pPr algn="r" defTabSz="965200" eaLnBrk="0" hangingPunct="0">
              <a:defRPr/>
            </a:pPr>
            <a:r>
              <a:rPr lang="en-US" sz="1300">
                <a:cs typeface="+mn-cs"/>
              </a:rPr>
              <a:t>29 July, 2012Dec 10, 2010Fall 2008</a:t>
            </a:r>
          </a:p>
        </p:txBody>
      </p:sp>
      <p:sp>
        <p:nvSpPr>
          <p:cNvPr id="40964" name="Rectangle 6"/>
          <p:cNvSpPr txBox="1">
            <a:spLocks noGrp="1" noChangeArrowheads="1"/>
          </p:cNvSpPr>
          <p:nvPr/>
        </p:nvSpPr>
        <p:spPr bwMode="auto">
          <a:xfrm>
            <a:off x="0" y="9121775"/>
            <a:ext cx="3170238" cy="479425"/>
          </a:xfrm>
          <a:prstGeom prst="rect">
            <a:avLst/>
          </a:prstGeom>
          <a:noFill/>
          <a:ln>
            <a:miter lim="800000"/>
            <a:headEnd/>
            <a:tailEnd/>
          </a:ln>
        </p:spPr>
        <p:txBody>
          <a:bodyPr lIns="96591" tIns="48296" rIns="96591" bIns="48296" anchor="b"/>
          <a:lstStyle/>
          <a:p>
            <a:pPr defTabSz="965200" eaLnBrk="0" hangingPunct="0">
              <a:defRPr/>
            </a:pPr>
            <a:r>
              <a:rPr lang="en-US" sz="1300">
                <a:cs typeface="+mn-cs"/>
              </a:rPr>
              <a:t>2012Schield-ASA6up.pdf2010SchieldUST6up.pdf2008SchieldSkillsSurvey6up.pdf</a:t>
            </a:r>
          </a:p>
        </p:txBody>
      </p:sp>
      <p:sp>
        <p:nvSpPr>
          <p:cNvPr id="40965" name="Rectangle 7"/>
          <p:cNvSpPr txBox="1">
            <a:spLocks noGrp="1" noChangeArrowheads="1"/>
          </p:cNvSpPr>
          <p:nvPr/>
        </p:nvSpPr>
        <p:spPr bwMode="auto">
          <a:xfrm>
            <a:off x="4144963" y="9121775"/>
            <a:ext cx="3170237" cy="479425"/>
          </a:xfrm>
          <a:prstGeom prst="rect">
            <a:avLst/>
          </a:prstGeom>
          <a:noFill/>
          <a:ln>
            <a:miter lim="800000"/>
            <a:headEnd/>
            <a:tailEnd/>
          </a:ln>
        </p:spPr>
        <p:txBody>
          <a:bodyPr lIns="96591" tIns="48296" rIns="96591" bIns="48296" anchor="b"/>
          <a:lstStyle>
            <a:lvl1pPr defTabSz="965200" eaLnBrk="0" hangingPunct="0">
              <a:defRPr>
                <a:solidFill>
                  <a:schemeClr val="tx1"/>
                </a:solidFill>
                <a:latin typeface="Times New Roman" panose="02020603050405020304" pitchFamily="18" charset="0"/>
                <a:cs typeface="Arial" panose="020B0604020202020204" pitchFamily="34" charset="0"/>
              </a:defRPr>
            </a:lvl1pPr>
            <a:lvl2pPr marL="742950" indent="-285750" defTabSz="965200" eaLnBrk="0" hangingPunct="0">
              <a:defRPr>
                <a:solidFill>
                  <a:schemeClr val="tx1"/>
                </a:solidFill>
                <a:latin typeface="Times New Roman" panose="02020603050405020304" pitchFamily="18" charset="0"/>
                <a:cs typeface="Arial" panose="020B0604020202020204" pitchFamily="34" charset="0"/>
              </a:defRPr>
            </a:lvl2pPr>
            <a:lvl3pPr marL="1143000" indent="-228600" defTabSz="965200" eaLnBrk="0" hangingPunct="0">
              <a:defRPr>
                <a:solidFill>
                  <a:schemeClr val="tx1"/>
                </a:solidFill>
                <a:latin typeface="Times New Roman" panose="02020603050405020304" pitchFamily="18" charset="0"/>
                <a:cs typeface="Arial" panose="020B0604020202020204" pitchFamily="34" charset="0"/>
              </a:defRPr>
            </a:lvl3pPr>
            <a:lvl4pPr marL="1600200" indent="-228600" defTabSz="965200" eaLnBrk="0" hangingPunct="0">
              <a:defRPr>
                <a:solidFill>
                  <a:schemeClr val="tx1"/>
                </a:solidFill>
                <a:latin typeface="Times New Roman" panose="02020603050405020304" pitchFamily="18" charset="0"/>
                <a:cs typeface="Arial" panose="020B0604020202020204" pitchFamily="34" charset="0"/>
              </a:defRPr>
            </a:lvl4pPr>
            <a:lvl5pPr marL="2057400" indent="-228600" defTabSz="965200" eaLnBrk="0" hangingPunct="0">
              <a:defRPr>
                <a:solidFill>
                  <a:schemeClr val="tx1"/>
                </a:solidFill>
                <a:latin typeface="Times New Roman" panose="02020603050405020304" pitchFamily="18" charset="0"/>
                <a:cs typeface="Arial" panose="020B0604020202020204" pitchFamily="34" charset="0"/>
              </a:defRPr>
            </a:lvl5pPr>
            <a:lvl6pPr marL="2514600" indent="-228600" defTabSz="965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defTabSz="965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defTabSz="965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defTabSz="965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r"/>
            <a:fld id="{9C3670C1-BC0C-4122-BBC1-681D1AB7EA09}" type="slidenum">
              <a:rPr lang="en-US" altLang="en-US" sz="1300"/>
              <a:pPr algn="r"/>
              <a:t>9</a:t>
            </a:fld>
            <a:endParaRPr lang="en-US" altLang="en-US" sz="1300"/>
          </a:p>
        </p:txBody>
      </p:sp>
      <p:sp>
        <p:nvSpPr>
          <p:cNvPr id="117766" name="Rectangle 2"/>
          <p:cNvSpPr txBox="1">
            <a:spLocks noGrp="1" noChangeArrowheads="1"/>
          </p:cNvSpPr>
          <p:nvPr/>
        </p:nvSpPr>
        <p:spPr bwMode="auto">
          <a:xfrm>
            <a:off x="0" y="0"/>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91" tIns="48296" rIns="96591" bIns="48296"/>
          <a:lstStyle>
            <a:lvl1pPr defTabSz="965200" eaLnBrk="0" hangingPunct="0">
              <a:defRPr>
                <a:solidFill>
                  <a:schemeClr val="tx1"/>
                </a:solidFill>
                <a:latin typeface="Times New Roman" panose="02020603050405020304" pitchFamily="18" charset="0"/>
                <a:cs typeface="Arial" panose="020B0604020202020204" pitchFamily="34" charset="0"/>
              </a:defRPr>
            </a:lvl1pPr>
            <a:lvl2pPr marL="742950" indent="-285750" defTabSz="965200" eaLnBrk="0" hangingPunct="0">
              <a:defRPr>
                <a:solidFill>
                  <a:schemeClr val="tx1"/>
                </a:solidFill>
                <a:latin typeface="Times New Roman" panose="02020603050405020304" pitchFamily="18" charset="0"/>
                <a:cs typeface="Arial" panose="020B0604020202020204" pitchFamily="34" charset="0"/>
              </a:defRPr>
            </a:lvl2pPr>
            <a:lvl3pPr marL="1143000" indent="-228600" defTabSz="965200" eaLnBrk="0" hangingPunct="0">
              <a:defRPr>
                <a:solidFill>
                  <a:schemeClr val="tx1"/>
                </a:solidFill>
                <a:latin typeface="Times New Roman" panose="02020603050405020304" pitchFamily="18" charset="0"/>
                <a:cs typeface="Arial" panose="020B0604020202020204" pitchFamily="34" charset="0"/>
              </a:defRPr>
            </a:lvl3pPr>
            <a:lvl4pPr marL="1600200" indent="-228600" defTabSz="965200" eaLnBrk="0" hangingPunct="0">
              <a:defRPr>
                <a:solidFill>
                  <a:schemeClr val="tx1"/>
                </a:solidFill>
                <a:latin typeface="Times New Roman" panose="02020603050405020304" pitchFamily="18" charset="0"/>
                <a:cs typeface="Arial" panose="020B0604020202020204" pitchFamily="34" charset="0"/>
              </a:defRPr>
            </a:lvl4pPr>
            <a:lvl5pPr marL="2057400" indent="-228600" defTabSz="965200" eaLnBrk="0" hangingPunct="0">
              <a:defRPr>
                <a:solidFill>
                  <a:schemeClr val="tx1"/>
                </a:solidFill>
                <a:latin typeface="Times New Roman" panose="02020603050405020304" pitchFamily="18" charset="0"/>
                <a:cs typeface="Arial" panose="020B0604020202020204" pitchFamily="34" charset="0"/>
              </a:defRPr>
            </a:lvl5pPr>
            <a:lvl6pPr marL="2514600" indent="-228600" defTabSz="965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defTabSz="965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defTabSz="965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defTabSz="965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r>
              <a:rPr lang="en-US" altLang="en-US" sz="1300"/>
              <a:t>Statistical Literacy: Confounding2008 StatLit Skills Survey</a:t>
            </a:r>
          </a:p>
        </p:txBody>
      </p:sp>
      <p:sp>
        <p:nvSpPr>
          <p:cNvPr id="117767" name="Rectangle 3"/>
          <p:cNvSpPr txBox="1">
            <a:spLocks noGrp="1" noChangeArrowheads="1"/>
          </p:cNvSpPr>
          <p:nvPr/>
        </p:nvSpPr>
        <p:spPr bwMode="auto">
          <a:xfrm>
            <a:off x="4144963" y="0"/>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91" tIns="48296" rIns="96591" bIns="48296"/>
          <a:lstStyle>
            <a:lvl1pPr defTabSz="965200" eaLnBrk="0" hangingPunct="0">
              <a:defRPr>
                <a:solidFill>
                  <a:schemeClr val="tx1"/>
                </a:solidFill>
                <a:latin typeface="Times New Roman" panose="02020603050405020304" pitchFamily="18" charset="0"/>
                <a:cs typeface="Arial" panose="020B0604020202020204" pitchFamily="34" charset="0"/>
              </a:defRPr>
            </a:lvl1pPr>
            <a:lvl2pPr marL="742950" indent="-285750" defTabSz="965200" eaLnBrk="0" hangingPunct="0">
              <a:defRPr>
                <a:solidFill>
                  <a:schemeClr val="tx1"/>
                </a:solidFill>
                <a:latin typeface="Times New Roman" panose="02020603050405020304" pitchFamily="18" charset="0"/>
                <a:cs typeface="Arial" panose="020B0604020202020204" pitchFamily="34" charset="0"/>
              </a:defRPr>
            </a:lvl2pPr>
            <a:lvl3pPr marL="1143000" indent="-228600" defTabSz="965200" eaLnBrk="0" hangingPunct="0">
              <a:defRPr>
                <a:solidFill>
                  <a:schemeClr val="tx1"/>
                </a:solidFill>
                <a:latin typeface="Times New Roman" panose="02020603050405020304" pitchFamily="18" charset="0"/>
                <a:cs typeface="Arial" panose="020B0604020202020204" pitchFamily="34" charset="0"/>
              </a:defRPr>
            </a:lvl3pPr>
            <a:lvl4pPr marL="1600200" indent="-228600" defTabSz="965200" eaLnBrk="0" hangingPunct="0">
              <a:defRPr>
                <a:solidFill>
                  <a:schemeClr val="tx1"/>
                </a:solidFill>
                <a:latin typeface="Times New Roman" panose="02020603050405020304" pitchFamily="18" charset="0"/>
                <a:cs typeface="Arial" panose="020B0604020202020204" pitchFamily="34" charset="0"/>
              </a:defRPr>
            </a:lvl4pPr>
            <a:lvl5pPr marL="2057400" indent="-228600" defTabSz="965200" eaLnBrk="0" hangingPunct="0">
              <a:defRPr>
                <a:solidFill>
                  <a:schemeClr val="tx1"/>
                </a:solidFill>
                <a:latin typeface="Times New Roman" panose="02020603050405020304" pitchFamily="18" charset="0"/>
                <a:cs typeface="Arial" panose="020B0604020202020204" pitchFamily="34" charset="0"/>
              </a:defRPr>
            </a:lvl5pPr>
            <a:lvl6pPr marL="2514600" indent="-228600" defTabSz="965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defTabSz="965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defTabSz="965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defTabSz="965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r"/>
            <a:r>
              <a:rPr lang="en-US" altLang="en-US" sz="1300"/>
              <a:t>Dec 10, 2010Fall 2008</a:t>
            </a:r>
          </a:p>
        </p:txBody>
      </p:sp>
      <p:sp>
        <p:nvSpPr>
          <p:cNvPr id="117768" name="Rectangle 6"/>
          <p:cNvSpPr txBox="1">
            <a:spLocks noGrp="1" noChangeArrowheads="1"/>
          </p:cNvSpPr>
          <p:nvPr/>
        </p:nvSpPr>
        <p:spPr bwMode="auto">
          <a:xfrm>
            <a:off x="0" y="9121775"/>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91" tIns="48296" rIns="96591" bIns="48296" anchor="b"/>
          <a:lstStyle>
            <a:lvl1pPr defTabSz="965200" eaLnBrk="0" hangingPunct="0">
              <a:defRPr>
                <a:solidFill>
                  <a:schemeClr val="tx1"/>
                </a:solidFill>
                <a:latin typeface="Times New Roman" panose="02020603050405020304" pitchFamily="18" charset="0"/>
                <a:cs typeface="Arial" panose="020B0604020202020204" pitchFamily="34" charset="0"/>
              </a:defRPr>
            </a:lvl1pPr>
            <a:lvl2pPr marL="742950" indent="-285750" defTabSz="965200" eaLnBrk="0" hangingPunct="0">
              <a:defRPr>
                <a:solidFill>
                  <a:schemeClr val="tx1"/>
                </a:solidFill>
                <a:latin typeface="Times New Roman" panose="02020603050405020304" pitchFamily="18" charset="0"/>
                <a:cs typeface="Arial" panose="020B0604020202020204" pitchFamily="34" charset="0"/>
              </a:defRPr>
            </a:lvl2pPr>
            <a:lvl3pPr marL="1143000" indent="-228600" defTabSz="965200" eaLnBrk="0" hangingPunct="0">
              <a:defRPr>
                <a:solidFill>
                  <a:schemeClr val="tx1"/>
                </a:solidFill>
                <a:latin typeface="Times New Roman" panose="02020603050405020304" pitchFamily="18" charset="0"/>
                <a:cs typeface="Arial" panose="020B0604020202020204" pitchFamily="34" charset="0"/>
              </a:defRPr>
            </a:lvl3pPr>
            <a:lvl4pPr marL="1600200" indent="-228600" defTabSz="965200" eaLnBrk="0" hangingPunct="0">
              <a:defRPr>
                <a:solidFill>
                  <a:schemeClr val="tx1"/>
                </a:solidFill>
                <a:latin typeface="Times New Roman" panose="02020603050405020304" pitchFamily="18" charset="0"/>
                <a:cs typeface="Arial" panose="020B0604020202020204" pitchFamily="34" charset="0"/>
              </a:defRPr>
            </a:lvl4pPr>
            <a:lvl5pPr marL="2057400" indent="-228600" defTabSz="965200" eaLnBrk="0" hangingPunct="0">
              <a:defRPr>
                <a:solidFill>
                  <a:schemeClr val="tx1"/>
                </a:solidFill>
                <a:latin typeface="Times New Roman" panose="02020603050405020304" pitchFamily="18" charset="0"/>
                <a:cs typeface="Arial" panose="020B0604020202020204" pitchFamily="34" charset="0"/>
              </a:defRPr>
            </a:lvl5pPr>
            <a:lvl6pPr marL="2514600" indent="-228600" defTabSz="965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defTabSz="965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defTabSz="965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defTabSz="965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r>
              <a:rPr lang="en-US" altLang="en-US" sz="1300"/>
              <a:t>2010SchieldUST6up.pdf2008SchieldSkillsSurvey6up.pdf</a:t>
            </a:r>
          </a:p>
        </p:txBody>
      </p:sp>
      <p:sp>
        <p:nvSpPr>
          <p:cNvPr id="117769"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91" tIns="48296" rIns="96591" bIns="48296" anchor="b"/>
          <a:lstStyle>
            <a:lvl1pPr defTabSz="965200" eaLnBrk="0" hangingPunct="0">
              <a:defRPr>
                <a:solidFill>
                  <a:schemeClr val="tx1"/>
                </a:solidFill>
                <a:latin typeface="Times New Roman" panose="02020603050405020304" pitchFamily="18" charset="0"/>
                <a:cs typeface="Arial" panose="020B0604020202020204" pitchFamily="34" charset="0"/>
              </a:defRPr>
            </a:lvl1pPr>
            <a:lvl2pPr marL="742950" indent="-285750" defTabSz="965200" eaLnBrk="0" hangingPunct="0">
              <a:defRPr>
                <a:solidFill>
                  <a:schemeClr val="tx1"/>
                </a:solidFill>
                <a:latin typeface="Times New Roman" panose="02020603050405020304" pitchFamily="18" charset="0"/>
                <a:cs typeface="Arial" panose="020B0604020202020204" pitchFamily="34" charset="0"/>
              </a:defRPr>
            </a:lvl2pPr>
            <a:lvl3pPr marL="1143000" indent="-228600" defTabSz="965200" eaLnBrk="0" hangingPunct="0">
              <a:defRPr>
                <a:solidFill>
                  <a:schemeClr val="tx1"/>
                </a:solidFill>
                <a:latin typeface="Times New Roman" panose="02020603050405020304" pitchFamily="18" charset="0"/>
                <a:cs typeface="Arial" panose="020B0604020202020204" pitchFamily="34" charset="0"/>
              </a:defRPr>
            </a:lvl3pPr>
            <a:lvl4pPr marL="1600200" indent="-228600" defTabSz="965200" eaLnBrk="0" hangingPunct="0">
              <a:defRPr>
                <a:solidFill>
                  <a:schemeClr val="tx1"/>
                </a:solidFill>
                <a:latin typeface="Times New Roman" panose="02020603050405020304" pitchFamily="18" charset="0"/>
                <a:cs typeface="Arial" panose="020B0604020202020204" pitchFamily="34" charset="0"/>
              </a:defRPr>
            </a:lvl4pPr>
            <a:lvl5pPr marL="2057400" indent="-228600" defTabSz="965200" eaLnBrk="0" hangingPunct="0">
              <a:defRPr>
                <a:solidFill>
                  <a:schemeClr val="tx1"/>
                </a:solidFill>
                <a:latin typeface="Times New Roman" panose="02020603050405020304" pitchFamily="18" charset="0"/>
                <a:cs typeface="Arial" panose="020B0604020202020204" pitchFamily="34" charset="0"/>
              </a:defRPr>
            </a:lvl5pPr>
            <a:lvl6pPr marL="2514600" indent="-228600" defTabSz="965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defTabSz="965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defTabSz="965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defTabSz="965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r"/>
            <a:fld id="{32C67B01-41B9-4A27-9867-5860E0D8DDBA}" type="slidenum">
              <a:rPr lang="en-US" altLang="en-US" sz="1300"/>
              <a:pPr algn="r"/>
              <a:t>9</a:t>
            </a:fld>
            <a:endParaRPr lang="en-US" altLang="en-US" sz="1300"/>
          </a:p>
        </p:txBody>
      </p:sp>
      <p:sp>
        <p:nvSpPr>
          <p:cNvPr id="117770" name="Rectangle 2"/>
          <p:cNvSpPr txBox="1">
            <a:spLocks noGrp="1" noChangeArrowheads="1"/>
          </p:cNvSpPr>
          <p:nvPr/>
        </p:nvSpPr>
        <p:spPr bwMode="auto">
          <a:xfrm>
            <a:off x="0" y="0"/>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91" tIns="48296" rIns="96591" bIns="48296"/>
          <a:lstStyle>
            <a:lvl1pPr defTabSz="965200" eaLnBrk="0" hangingPunct="0">
              <a:defRPr>
                <a:solidFill>
                  <a:schemeClr val="tx1"/>
                </a:solidFill>
                <a:latin typeface="Times New Roman" panose="02020603050405020304" pitchFamily="18" charset="0"/>
                <a:cs typeface="Arial" panose="020B0604020202020204" pitchFamily="34" charset="0"/>
              </a:defRPr>
            </a:lvl1pPr>
            <a:lvl2pPr marL="742950" indent="-285750" defTabSz="965200" eaLnBrk="0" hangingPunct="0">
              <a:defRPr>
                <a:solidFill>
                  <a:schemeClr val="tx1"/>
                </a:solidFill>
                <a:latin typeface="Times New Roman" panose="02020603050405020304" pitchFamily="18" charset="0"/>
                <a:cs typeface="Arial" panose="020B0604020202020204" pitchFamily="34" charset="0"/>
              </a:defRPr>
            </a:lvl2pPr>
            <a:lvl3pPr marL="1143000" indent="-228600" defTabSz="965200" eaLnBrk="0" hangingPunct="0">
              <a:defRPr>
                <a:solidFill>
                  <a:schemeClr val="tx1"/>
                </a:solidFill>
                <a:latin typeface="Times New Roman" panose="02020603050405020304" pitchFamily="18" charset="0"/>
                <a:cs typeface="Arial" panose="020B0604020202020204" pitchFamily="34" charset="0"/>
              </a:defRPr>
            </a:lvl3pPr>
            <a:lvl4pPr marL="1600200" indent="-228600" defTabSz="965200" eaLnBrk="0" hangingPunct="0">
              <a:defRPr>
                <a:solidFill>
                  <a:schemeClr val="tx1"/>
                </a:solidFill>
                <a:latin typeface="Times New Roman" panose="02020603050405020304" pitchFamily="18" charset="0"/>
                <a:cs typeface="Arial" panose="020B0604020202020204" pitchFamily="34" charset="0"/>
              </a:defRPr>
            </a:lvl4pPr>
            <a:lvl5pPr marL="2057400" indent="-228600" defTabSz="965200" eaLnBrk="0" hangingPunct="0">
              <a:defRPr>
                <a:solidFill>
                  <a:schemeClr val="tx1"/>
                </a:solidFill>
                <a:latin typeface="Times New Roman" panose="02020603050405020304" pitchFamily="18" charset="0"/>
                <a:cs typeface="Arial" panose="020B0604020202020204" pitchFamily="34" charset="0"/>
              </a:defRPr>
            </a:lvl5pPr>
            <a:lvl6pPr marL="2514600" indent="-228600" defTabSz="965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defTabSz="965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defTabSz="965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defTabSz="965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r>
              <a:rPr lang="en-US" altLang="en-US" sz="1300"/>
              <a:t>2008 StatLit Skills Survey</a:t>
            </a:r>
          </a:p>
        </p:txBody>
      </p:sp>
      <p:sp>
        <p:nvSpPr>
          <p:cNvPr id="117771" name="Rectangle 3"/>
          <p:cNvSpPr txBox="1">
            <a:spLocks noGrp="1" noChangeArrowheads="1"/>
          </p:cNvSpPr>
          <p:nvPr/>
        </p:nvSpPr>
        <p:spPr bwMode="auto">
          <a:xfrm>
            <a:off x="4144963" y="0"/>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91" tIns="48296" rIns="96591" bIns="48296"/>
          <a:lstStyle>
            <a:lvl1pPr defTabSz="965200" eaLnBrk="0" hangingPunct="0">
              <a:defRPr>
                <a:solidFill>
                  <a:schemeClr val="tx1"/>
                </a:solidFill>
                <a:latin typeface="Times New Roman" panose="02020603050405020304" pitchFamily="18" charset="0"/>
                <a:cs typeface="Arial" panose="020B0604020202020204" pitchFamily="34" charset="0"/>
              </a:defRPr>
            </a:lvl1pPr>
            <a:lvl2pPr marL="742950" indent="-285750" defTabSz="965200" eaLnBrk="0" hangingPunct="0">
              <a:defRPr>
                <a:solidFill>
                  <a:schemeClr val="tx1"/>
                </a:solidFill>
                <a:latin typeface="Times New Roman" panose="02020603050405020304" pitchFamily="18" charset="0"/>
                <a:cs typeface="Arial" panose="020B0604020202020204" pitchFamily="34" charset="0"/>
              </a:defRPr>
            </a:lvl2pPr>
            <a:lvl3pPr marL="1143000" indent="-228600" defTabSz="965200" eaLnBrk="0" hangingPunct="0">
              <a:defRPr>
                <a:solidFill>
                  <a:schemeClr val="tx1"/>
                </a:solidFill>
                <a:latin typeface="Times New Roman" panose="02020603050405020304" pitchFamily="18" charset="0"/>
                <a:cs typeface="Arial" panose="020B0604020202020204" pitchFamily="34" charset="0"/>
              </a:defRPr>
            </a:lvl3pPr>
            <a:lvl4pPr marL="1600200" indent="-228600" defTabSz="965200" eaLnBrk="0" hangingPunct="0">
              <a:defRPr>
                <a:solidFill>
                  <a:schemeClr val="tx1"/>
                </a:solidFill>
                <a:latin typeface="Times New Roman" panose="02020603050405020304" pitchFamily="18" charset="0"/>
                <a:cs typeface="Arial" panose="020B0604020202020204" pitchFamily="34" charset="0"/>
              </a:defRPr>
            </a:lvl4pPr>
            <a:lvl5pPr marL="2057400" indent="-228600" defTabSz="965200" eaLnBrk="0" hangingPunct="0">
              <a:defRPr>
                <a:solidFill>
                  <a:schemeClr val="tx1"/>
                </a:solidFill>
                <a:latin typeface="Times New Roman" panose="02020603050405020304" pitchFamily="18" charset="0"/>
                <a:cs typeface="Arial" panose="020B0604020202020204" pitchFamily="34" charset="0"/>
              </a:defRPr>
            </a:lvl5pPr>
            <a:lvl6pPr marL="2514600" indent="-228600" defTabSz="965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defTabSz="965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defTabSz="965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defTabSz="965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r"/>
            <a:r>
              <a:rPr lang="en-US" altLang="en-US" sz="1300"/>
              <a:t>Fall 2008</a:t>
            </a:r>
          </a:p>
        </p:txBody>
      </p:sp>
      <p:sp>
        <p:nvSpPr>
          <p:cNvPr id="117772" name="Rectangle 6"/>
          <p:cNvSpPr txBox="1">
            <a:spLocks noGrp="1" noChangeArrowheads="1"/>
          </p:cNvSpPr>
          <p:nvPr/>
        </p:nvSpPr>
        <p:spPr bwMode="auto">
          <a:xfrm>
            <a:off x="0" y="9121775"/>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91" tIns="48296" rIns="96591" bIns="48296" anchor="b"/>
          <a:lstStyle>
            <a:lvl1pPr defTabSz="965200" eaLnBrk="0" hangingPunct="0">
              <a:defRPr>
                <a:solidFill>
                  <a:schemeClr val="tx1"/>
                </a:solidFill>
                <a:latin typeface="Times New Roman" panose="02020603050405020304" pitchFamily="18" charset="0"/>
                <a:cs typeface="Arial" panose="020B0604020202020204" pitchFamily="34" charset="0"/>
              </a:defRPr>
            </a:lvl1pPr>
            <a:lvl2pPr marL="742950" indent="-285750" defTabSz="965200" eaLnBrk="0" hangingPunct="0">
              <a:defRPr>
                <a:solidFill>
                  <a:schemeClr val="tx1"/>
                </a:solidFill>
                <a:latin typeface="Times New Roman" panose="02020603050405020304" pitchFamily="18" charset="0"/>
                <a:cs typeface="Arial" panose="020B0604020202020204" pitchFamily="34" charset="0"/>
              </a:defRPr>
            </a:lvl2pPr>
            <a:lvl3pPr marL="1143000" indent="-228600" defTabSz="965200" eaLnBrk="0" hangingPunct="0">
              <a:defRPr>
                <a:solidFill>
                  <a:schemeClr val="tx1"/>
                </a:solidFill>
                <a:latin typeface="Times New Roman" panose="02020603050405020304" pitchFamily="18" charset="0"/>
                <a:cs typeface="Arial" panose="020B0604020202020204" pitchFamily="34" charset="0"/>
              </a:defRPr>
            </a:lvl3pPr>
            <a:lvl4pPr marL="1600200" indent="-228600" defTabSz="965200" eaLnBrk="0" hangingPunct="0">
              <a:defRPr>
                <a:solidFill>
                  <a:schemeClr val="tx1"/>
                </a:solidFill>
                <a:latin typeface="Times New Roman" panose="02020603050405020304" pitchFamily="18" charset="0"/>
                <a:cs typeface="Arial" panose="020B0604020202020204" pitchFamily="34" charset="0"/>
              </a:defRPr>
            </a:lvl4pPr>
            <a:lvl5pPr marL="2057400" indent="-228600" defTabSz="965200" eaLnBrk="0" hangingPunct="0">
              <a:defRPr>
                <a:solidFill>
                  <a:schemeClr val="tx1"/>
                </a:solidFill>
                <a:latin typeface="Times New Roman" panose="02020603050405020304" pitchFamily="18" charset="0"/>
                <a:cs typeface="Arial" panose="020B0604020202020204" pitchFamily="34" charset="0"/>
              </a:defRPr>
            </a:lvl5pPr>
            <a:lvl6pPr marL="2514600" indent="-228600" defTabSz="965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defTabSz="965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defTabSz="965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defTabSz="965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r>
              <a:rPr lang="en-US" altLang="en-US" sz="1300"/>
              <a:t>2008SchieldSkillsSurvey6up.pdf</a:t>
            </a:r>
          </a:p>
        </p:txBody>
      </p:sp>
      <p:sp>
        <p:nvSpPr>
          <p:cNvPr id="117773"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91" tIns="48296" rIns="96591" bIns="48296" anchor="b"/>
          <a:lstStyle>
            <a:lvl1pPr defTabSz="965200" eaLnBrk="0" hangingPunct="0">
              <a:defRPr>
                <a:solidFill>
                  <a:schemeClr val="tx1"/>
                </a:solidFill>
                <a:latin typeface="Times New Roman" panose="02020603050405020304" pitchFamily="18" charset="0"/>
                <a:cs typeface="Arial" panose="020B0604020202020204" pitchFamily="34" charset="0"/>
              </a:defRPr>
            </a:lvl1pPr>
            <a:lvl2pPr marL="742950" indent="-285750" defTabSz="965200" eaLnBrk="0" hangingPunct="0">
              <a:defRPr>
                <a:solidFill>
                  <a:schemeClr val="tx1"/>
                </a:solidFill>
                <a:latin typeface="Times New Roman" panose="02020603050405020304" pitchFamily="18" charset="0"/>
                <a:cs typeface="Arial" panose="020B0604020202020204" pitchFamily="34" charset="0"/>
              </a:defRPr>
            </a:lvl2pPr>
            <a:lvl3pPr marL="1143000" indent="-228600" defTabSz="965200" eaLnBrk="0" hangingPunct="0">
              <a:defRPr>
                <a:solidFill>
                  <a:schemeClr val="tx1"/>
                </a:solidFill>
                <a:latin typeface="Times New Roman" panose="02020603050405020304" pitchFamily="18" charset="0"/>
                <a:cs typeface="Arial" panose="020B0604020202020204" pitchFamily="34" charset="0"/>
              </a:defRPr>
            </a:lvl3pPr>
            <a:lvl4pPr marL="1600200" indent="-228600" defTabSz="965200" eaLnBrk="0" hangingPunct="0">
              <a:defRPr>
                <a:solidFill>
                  <a:schemeClr val="tx1"/>
                </a:solidFill>
                <a:latin typeface="Times New Roman" panose="02020603050405020304" pitchFamily="18" charset="0"/>
                <a:cs typeface="Arial" panose="020B0604020202020204" pitchFamily="34" charset="0"/>
              </a:defRPr>
            </a:lvl4pPr>
            <a:lvl5pPr marL="2057400" indent="-228600" defTabSz="965200" eaLnBrk="0" hangingPunct="0">
              <a:defRPr>
                <a:solidFill>
                  <a:schemeClr val="tx1"/>
                </a:solidFill>
                <a:latin typeface="Times New Roman" panose="02020603050405020304" pitchFamily="18" charset="0"/>
                <a:cs typeface="Arial" panose="020B0604020202020204" pitchFamily="34" charset="0"/>
              </a:defRPr>
            </a:lvl5pPr>
            <a:lvl6pPr marL="2514600" indent="-228600" defTabSz="965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defTabSz="965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defTabSz="965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defTabSz="965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r"/>
            <a:fld id="{2B4489A0-7B84-4A3B-AEA9-2456075F4A64}" type="slidenum">
              <a:rPr lang="en-US" altLang="en-US" sz="1300"/>
              <a:pPr algn="r"/>
              <a:t>9</a:t>
            </a:fld>
            <a:endParaRPr lang="en-US" altLang="en-US" sz="1300"/>
          </a:p>
        </p:txBody>
      </p:sp>
      <p:sp>
        <p:nvSpPr>
          <p:cNvPr id="117774" name="Rectangle 2"/>
          <p:cNvSpPr>
            <a:spLocks noGrp="1" noRot="1" noChangeAspect="1" noChangeArrowheads="1" noTextEdit="1"/>
          </p:cNvSpPr>
          <p:nvPr>
            <p:ph type="sldImg"/>
          </p:nvPr>
        </p:nvSpPr>
        <p:spPr>
          <a:ln/>
        </p:spPr>
      </p:sp>
      <p:sp>
        <p:nvSpPr>
          <p:cNvPr id="1177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200" smtClean="0"/>
              <a:t>We have the top and bottom of this pyramid.</a:t>
            </a:r>
          </a:p>
          <a:p>
            <a:r>
              <a:rPr lang="en-US" altLang="en-US" sz="1200" smtClean="0"/>
              <a:t>The Top:  We know where we are headed.  We are clear on our goal. </a:t>
            </a:r>
          </a:p>
          <a:p>
            <a:r>
              <a:rPr lang="en-US" altLang="en-US" sz="1200" smtClean="0"/>
              <a:t>Our common goal is to see quantitative literacy grow.</a:t>
            </a:r>
          </a:p>
          <a:p>
            <a:endParaRPr lang="en-US" altLang="en-US" sz="1200" smtClean="0"/>
          </a:p>
          <a:p>
            <a:endParaRPr lang="en-US" altLang="en-US" sz="1200" smtClean="0"/>
          </a:p>
          <a:p>
            <a:r>
              <a:rPr lang="en-US" altLang="en-US" sz="1200" smtClean="0"/>
              <a:t>The bottom: We have the foundation.</a:t>
            </a:r>
          </a:p>
          <a:p>
            <a:r>
              <a:rPr lang="en-US" altLang="en-US" sz="1200" smtClean="0"/>
              <a:t>The need for quantitative literacy has been documented. </a:t>
            </a:r>
          </a:p>
          <a:p>
            <a:r>
              <a:rPr lang="en-US" altLang="en-US" sz="1200" smtClean="0"/>
              <a:t>The books by Steen and Madison have documented this very clearly.</a:t>
            </a:r>
          </a:p>
          <a:p>
            <a:endParaRPr lang="en-US" altLang="en-US" sz="1200" smtClean="0"/>
          </a:p>
          <a:p>
            <a:r>
              <a:rPr lang="en-US" altLang="en-US" sz="1200" smtClean="0"/>
              <a:t>So, we have the foundation and we know where we are headed.</a:t>
            </a:r>
          </a:p>
          <a:p>
            <a:r>
              <a:rPr lang="en-US" altLang="en-US" sz="1200" smtClean="0"/>
              <a:t>-------------------------------------</a:t>
            </a:r>
          </a:p>
          <a:p>
            <a:r>
              <a:rPr lang="en-US" altLang="en-US" sz="1200" smtClean="0"/>
              <a:t>To support an interdisciplinary area, college-wide support is necessary.</a:t>
            </a:r>
          </a:p>
          <a:p>
            <a:r>
              <a:rPr lang="en-US" altLang="en-US" sz="1200" smtClean="0"/>
              <a:t>To obtain college-wide support, the subject must have wide faculty support.</a:t>
            </a:r>
          </a:p>
          <a:p>
            <a:r>
              <a:rPr lang="en-US" altLang="en-US" sz="1200" smtClean="0"/>
              <a:t>And in today’s climate, it must be assessable.</a:t>
            </a:r>
          </a:p>
          <a:p>
            <a:endParaRPr lang="en-US" altLang="en-US" sz="1200" smtClean="0"/>
          </a:p>
          <a:p>
            <a:r>
              <a:rPr lang="en-US" altLang="en-US" sz="1200" smtClean="0">
                <a:sym typeface="Wingdings" panose="05000000000000000000" pitchFamily="2" charset="2"/>
              </a:rPr>
              <a:t>Unless QL is a clearly-stated campus-wide goal, </a:t>
            </a:r>
            <a:br>
              <a:rPr lang="en-US" altLang="en-US" sz="1200" smtClean="0">
                <a:sym typeface="Wingdings" panose="05000000000000000000" pitchFamily="2" charset="2"/>
              </a:rPr>
            </a:br>
            <a:r>
              <a:rPr lang="en-US" altLang="en-US" sz="1200" smtClean="0">
                <a:sym typeface="Wingdings" panose="05000000000000000000" pitchFamily="2" charset="2"/>
              </a:rPr>
              <a:t>QL programs are likely to be transient.</a:t>
            </a:r>
          </a:p>
          <a:p>
            <a:r>
              <a:rPr lang="en-US" altLang="en-US" sz="1200" smtClean="0">
                <a:sym typeface="Wingdings" panose="05000000000000000000" pitchFamily="2" charset="2"/>
              </a:rPr>
              <a:t>Interdisciplinary programs cannot survive in a disciplinary world without strong college support</a:t>
            </a:r>
          </a:p>
          <a:p>
            <a:endParaRPr lang="en-US" altLang="en-US" sz="1200" smtClean="0">
              <a:sym typeface="Wingdings" panose="05000000000000000000" pitchFamily="2" charset="2"/>
            </a:endParaRPr>
          </a:p>
          <a:p>
            <a:r>
              <a:rPr lang="en-US" altLang="en-US" sz="1200" smtClean="0">
                <a:sym typeface="Wingdings" panose="05000000000000000000" pitchFamily="2" charset="2"/>
              </a:rPr>
              <a:t>None of this will not happen unless quantitative literacy is “understandable and teachable.”</a:t>
            </a:r>
          </a:p>
          <a:p>
            <a:r>
              <a:rPr lang="en-US" altLang="en-US" sz="1200" smtClean="0">
                <a:sym typeface="Wingdings" panose="05000000000000000000" pitchFamily="2" charset="2"/>
              </a:rPr>
              <a:t>That brings us back to the problems mentioned in the previous slide.</a:t>
            </a:r>
          </a:p>
          <a:p>
            <a:r>
              <a:rPr lang="en-US" altLang="en-US" sz="1200" smtClean="0">
                <a:sym typeface="Wingdings" panose="05000000000000000000" pitchFamily="2" charset="2"/>
              </a:rPr>
              <a:t>Quantitative literacy must be “understandable and teachable.” </a:t>
            </a:r>
            <a:br>
              <a:rPr lang="en-US" altLang="en-US" sz="1200" smtClean="0">
                <a:sym typeface="Wingdings" panose="05000000000000000000" pitchFamily="2" charset="2"/>
              </a:rPr>
            </a:br>
            <a:r>
              <a:rPr lang="en-US" altLang="en-US" sz="1200" smtClean="0">
                <a:sym typeface="Wingdings" panose="05000000000000000000" pitchFamily="2" charset="2"/>
              </a:rPr>
              <a:t>Whether QL is understandable and teachable depends critically on the content of QL.</a:t>
            </a:r>
          </a:p>
          <a:p>
            <a:endParaRPr lang="en-US" altLang="en-US" sz="1200" smtClean="0">
              <a:sym typeface="Wingdings" panose="05000000000000000000" pitchFamily="2" charset="2"/>
            </a:endParaRPr>
          </a:p>
          <a:p>
            <a:r>
              <a:rPr lang="en-US" altLang="en-US" sz="1200" smtClean="0">
                <a:sym typeface="Wingdings" panose="05000000000000000000" pitchFamily="2" charset="2"/>
              </a:rPr>
              <a:t>&gt; Let’s focus in on some core content of Quantitative Literacy &gt;</a:t>
            </a:r>
          </a:p>
          <a:p>
            <a:endParaRPr lang="en-US" altLang="en-US" sz="1200" smtClean="0">
              <a:sym typeface="Wingdings" panose="05000000000000000000" pitchFamily="2" charset="2"/>
            </a:endParaRPr>
          </a:p>
        </p:txBody>
      </p:sp>
    </p:spTree>
    <p:extLst>
      <p:ext uri="{BB962C8B-B14F-4D97-AF65-F5344CB8AC3E}">
        <p14:creationId xmlns:p14="http://schemas.microsoft.com/office/powerpoint/2010/main" val="20855175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Rectangle 27"/>
          <p:cNvSpPr>
            <a:spLocks noChangeArrowheads="1"/>
          </p:cNvSpPr>
          <p:nvPr/>
        </p:nvSpPr>
        <p:spPr bwMode="auto">
          <a:xfrm>
            <a:off x="685800" y="1676400"/>
            <a:ext cx="7772400" cy="76200"/>
          </a:xfrm>
          <a:prstGeom prst="rect">
            <a:avLst/>
          </a:prstGeom>
          <a:solidFill>
            <a:srgbClr val="000000"/>
          </a:solidFill>
          <a:ln w="9525">
            <a:solidFill>
              <a:srgbClr val="000000"/>
            </a:solidFill>
            <a:miter lim="800000"/>
            <a:headEnd/>
            <a:tailEnd/>
          </a:ln>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ctr">
              <a:lnSpc>
                <a:spcPct val="100000"/>
              </a:lnSpc>
              <a:spcBef>
                <a:spcPct val="0"/>
              </a:spcBef>
            </a:pPr>
            <a:endParaRPr lang="en-US" altLang="en-US" sz="2400"/>
          </a:p>
        </p:txBody>
      </p:sp>
      <p:sp>
        <p:nvSpPr>
          <p:cNvPr id="5" name="Rectangle 29"/>
          <p:cNvSpPr>
            <a:spLocks noChangeArrowheads="1"/>
          </p:cNvSpPr>
          <p:nvPr/>
        </p:nvSpPr>
        <p:spPr bwMode="auto">
          <a:xfrm>
            <a:off x="76200" y="304800"/>
            <a:ext cx="1524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ctr">
              <a:lnSpc>
                <a:spcPct val="100000"/>
              </a:lnSpc>
              <a:spcBef>
                <a:spcPct val="0"/>
              </a:spcBef>
            </a:pPr>
            <a:endParaRPr lang="en-US" altLang="en-US" sz="2400"/>
          </a:p>
        </p:txBody>
      </p:sp>
      <p:sp>
        <p:nvSpPr>
          <p:cNvPr id="6" name="Rectangle 32"/>
          <p:cNvSpPr>
            <a:spLocks noChangeArrowheads="1"/>
          </p:cNvSpPr>
          <p:nvPr/>
        </p:nvSpPr>
        <p:spPr bwMode="auto">
          <a:xfrm>
            <a:off x="3314700" y="152400"/>
            <a:ext cx="24955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ctr">
              <a:lnSpc>
                <a:spcPct val="100000"/>
              </a:lnSpc>
              <a:spcBef>
                <a:spcPct val="0"/>
              </a:spcBef>
            </a:pPr>
            <a:r>
              <a:rPr lang="en-US" altLang="en-US" sz="800" dirty="0" smtClean="0">
                <a:latin typeface="Arial" panose="020B0604020202020204" pitchFamily="34" charset="0"/>
              </a:rPr>
              <a:t>2017 CME</a:t>
            </a:r>
            <a:endParaRPr lang="en-US" altLang="en-US" sz="800" dirty="0">
              <a:latin typeface="Arial" panose="020B0604020202020204" pitchFamily="34" charset="0"/>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3"/>
          <p:cNvSpPr>
            <a:spLocks noGrp="1"/>
          </p:cNvSpPr>
          <p:nvPr>
            <p:ph type="sldNum" sz="quarter" idx="10"/>
          </p:nvPr>
        </p:nvSpPr>
        <p:spPr/>
        <p:txBody>
          <a:bodyPr/>
          <a:lstStyle>
            <a:lvl1pPr>
              <a:defRPr/>
            </a:lvl1pPr>
          </a:lstStyle>
          <a:p>
            <a:fld id="{BE33170A-3319-4A0B-8BFD-FEF976CE3C94}" type="slidenum">
              <a:rPr lang="en-US" altLang="en-US"/>
              <a:pPr/>
              <a:t>‹#›</a:t>
            </a:fld>
            <a:endParaRPr lang="en-US" altLang="en-US" b="0"/>
          </a:p>
        </p:txBody>
      </p:sp>
      <p:sp>
        <p:nvSpPr>
          <p:cNvPr id="8" name="Slide Number Placeholder 3"/>
          <p:cNvSpPr txBox="1">
            <a:spLocks/>
          </p:cNvSpPr>
          <p:nvPr userDrawn="1"/>
        </p:nvSpPr>
        <p:spPr bwMode="auto">
          <a:xfrm>
            <a:off x="533400" y="134937"/>
            <a:ext cx="609600"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lnSpc>
                <a:spcPct val="100000"/>
              </a:lnSpc>
              <a:spcBef>
                <a:spcPct val="0"/>
              </a:spcBef>
              <a:spcAft>
                <a:spcPct val="0"/>
              </a:spcAft>
              <a:defRPr sz="1400" b="1" kern="1200">
                <a:solidFill>
                  <a:schemeClr val="tx1"/>
                </a:solidFill>
                <a:latin typeface="Arial" panose="020B0604020202020204" pitchFamily="34" charset="0"/>
                <a:ea typeface="+mn-ea"/>
                <a:cs typeface="+mn-cs"/>
              </a:defRPr>
            </a:lvl1pPr>
            <a:lvl2pPr marL="457200" algn="l" rtl="0" eaLnBrk="0" fontAlgn="base" hangingPunct="0">
              <a:lnSpc>
                <a:spcPct val="80000"/>
              </a:lnSpc>
              <a:spcBef>
                <a:spcPct val="20000"/>
              </a:spcBef>
              <a:spcAft>
                <a:spcPct val="0"/>
              </a:spcAft>
              <a:defRPr sz="2000" kern="1200">
                <a:solidFill>
                  <a:schemeClr val="tx1"/>
                </a:solidFill>
                <a:latin typeface="Times New Roman" panose="02020603050405020304" pitchFamily="18" charset="0"/>
                <a:ea typeface="+mn-ea"/>
                <a:cs typeface="+mn-cs"/>
              </a:defRPr>
            </a:lvl2pPr>
            <a:lvl3pPr marL="914400" algn="l" rtl="0" eaLnBrk="0" fontAlgn="base" hangingPunct="0">
              <a:lnSpc>
                <a:spcPct val="80000"/>
              </a:lnSpc>
              <a:spcBef>
                <a:spcPct val="20000"/>
              </a:spcBef>
              <a:spcAft>
                <a:spcPct val="0"/>
              </a:spcAft>
              <a:defRPr sz="2000" kern="1200">
                <a:solidFill>
                  <a:schemeClr val="tx1"/>
                </a:solidFill>
                <a:latin typeface="Times New Roman" panose="02020603050405020304" pitchFamily="18" charset="0"/>
                <a:ea typeface="+mn-ea"/>
                <a:cs typeface="+mn-cs"/>
              </a:defRPr>
            </a:lvl3pPr>
            <a:lvl4pPr marL="1371600" algn="l" rtl="0" eaLnBrk="0" fontAlgn="base" hangingPunct="0">
              <a:lnSpc>
                <a:spcPct val="80000"/>
              </a:lnSpc>
              <a:spcBef>
                <a:spcPct val="20000"/>
              </a:spcBef>
              <a:spcAft>
                <a:spcPct val="0"/>
              </a:spcAft>
              <a:defRPr sz="2000" kern="1200">
                <a:solidFill>
                  <a:schemeClr val="tx1"/>
                </a:solidFill>
                <a:latin typeface="Times New Roman" panose="02020603050405020304" pitchFamily="18" charset="0"/>
                <a:ea typeface="+mn-ea"/>
                <a:cs typeface="+mn-cs"/>
              </a:defRPr>
            </a:lvl4pPr>
            <a:lvl5pPr marL="1828800" algn="l" rtl="0" eaLnBrk="0" fontAlgn="base" hangingPunct="0">
              <a:lnSpc>
                <a:spcPct val="80000"/>
              </a:lnSpc>
              <a:spcBef>
                <a:spcPct val="20000"/>
              </a:spcBef>
              <a:spcAft>
                <a:spcPct val="0"/>
              </a:spcAft>
              <a:defRPr sz="2000" kern="1200">
                <a:solidFill>
                  <a:schemeClr val="tx1"/>
                </a:solidFill>
                <a:latin typeface="Times New Roman" panose="02020603050405020304" pitchFamily="18" charset="0"/>
                <a:ea typeface="+mn-ea"/>
                <a:cs typeface="+mn-cs"/>
              </a:defRPr>
            </a:lvl5pPr>
            <a:lvl6pPr marL="2286000" algn="l" defTabSz="914400" rtl="0" eaLnBrk="1" latinLnBrk="0" hangingPunct="1">
              <a:defRPr sz="2000" kern="1200">
                <a:solidFill>
                  <a:schemeClr val="tx1"/>
                </a:solidFill>
                <a:latin typeface="Times New Roman" panose="02020603050405020304" pitchFamily="18" charset="0"/>
                <a:ea typeface="+mn-ea"/>
                <a:cs typeface="+mn-cs"/>
              </a:defRPr>
            </a:lvl6pPr>
            <a:lvl7pPr marL="2743200" algn="l" defTabSz="914400" rtl="0" eaLnBrk="1" latinLnBrk="0" hangingPunct="1">
              <a:defRPr sz="2000" kern="1200">
                <a:solidFill>
                  <a:schemeClr val="tx1"/>
                </a:solidFill>
                <a:latin typeface="Times New Roman" panose="02020603050405020304" pitchFamily="18" charset="0"/>
                <a:ea typeface="+mn-ea"/>
                <a:cs typeface="+mn-cs"/>
              </a:defRPr>
            </a:lvl7pPr>
            <a:lvl8pPr marL="3200400" algn="l" defTabSz="914400" rtl="0" eaLnBrk="1" latinLnBrk="0" hangingPunct="1">
              <a:defRPr sz="2000" kern="1200">
                <a:solidFill>
                  <a:schemeClr val="tx1"/>
                </a:solidFill>
                <a:latin typeface="Times New Roman" panose="02020603050405020304" pitchFamily="18" charset="0"/>
                <a:ea typeface="+mn-ea"/>
                <a:cs typeface="+mn-cs"/>
              </a:defRPr>
            </a:lvl8pPr>
            <a:lvl9pPr marL="3657600" algn="l" defTabSz="914400" rtl="0" eaLnBrk="1" latinLnBrk="0" hangingPunct="1">
              <a:defRPr sz="2000" kern="1200">
                <a:solidFill>
                  <a:schemeClr val="tx1"/>
                </a:solidFill>
                <a:latin typeface="Times New Roman" panose="02020603050405020304" pitchFamily="18" charset="0"/>
                <a:ea typeface="+mn-ea"/>
                <a:cs typeface="+mn-cs"/>
              </a:defRPr>
            </a:lvl9pPr>
          </a:lstStyle>
          <a:p>
            <a:r>
              <a:rPr lang="en-US" altLang="en-US" b="0" dirty="0" smtClean="0"/>
              <a:t>V1A</a:t>
            </a:r>
            <a:endParaRPr lang="en-US" altLang="en-US" b="0" dirty="0"/>
          </a:p>
        </p:txBody>
      </p:sp>
    </p:spTree>
    <p:extLst>
      <p:ext uri="{BB962C8B-B14F-4D97-AF65-F5344CB8AC3E}">
        <p14:creationId xmlns:p14="http://schemas.microsoft.com/office/powerpoint/2010/main" val="3069336018"/>
      </p:ext>
    </p:extLst>
  </p:cSld>
  <p:clrMapOvr>
    <a:masterClrMapping/>
  </p:clrMapOvr>
  <p:transition spd="slow">
    <p:pull dir="ld"/>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5" name="Rectangle 27"/>
          <p:cNvSpPr>
            <a:spLocks noChangeArrowheads="1"/>
          </p:cNvSpPr>
          <p:nvPr/>
        </p:nvSpPr>
        <p:spPr bwMode="auto">
          <a:xfrm>
            <a:off x="685800" y="1676400"/>
            <a:ext cx="7772400" cy="76200"/>
          </a:xfrm>
          <a:prstGeom prst="rect">
            <a:avLst/>
          </a:prstGeom>
          <a:solidFill>
            <a:srgbClr val="000000"/>
          </a:solidFill>
          <a:ln w="9525">
            <a:solidFill>
              <a:srgbClr val="000000"/>
            </a:solidFill>
            <a:miter lim="800000"/>
            <a:headEnd/>
            <a:tailEnd/>
          </a:ln>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ctr">
              <a:lnSpc>
                <a:spcPct val="100000"/>
              </a:lnSpc>
              <a:spcBef>
                <a:spcPct val="0"/>
              </a:spcBef>
            </a:pPr>
            <a:endParaRPr lang="en-US" altLang="en-US" sz="2400"/>
          </a:p>
        </p:txBody>
      </p:sp>
      <p:sp>
        <p:nvSpPr>
          <p:cNvPr id="6" name="Rectangle 29"/>
          <p:cNvSpPr>
            <a:spLocks noChangeArrowheads="1"/>
          </p:cNvSpPr>
          <p:nvPr/>
        </p:nvSpPr>
        <p:spPr bwMode="auto">
          <a:xfrm>
            <a:off x="76200" y="304800"/>
            <a:ext cx="1524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ctr">
              <a:lnSpc>
                <a:spcPct val="100000"/>
              </a:lnSpc>
              <a:spcBef>
                <a:spcPct val="0"/>
              </a:spcBef>
            </a:pPr>
            <a:endParaRPr lang="en-US" altLang="en-US" sz="2400"/>
          </a:p>
        </p:txBody>
      </p:sp>
      <p:sp>
        <p:nvSpPr>
          <p:cNvPr id="7" name="Rectangle 32"/>
          <p:cNvSpPr>
            <a:spLocks noChangeArrowheads="1"/>
          </p:cNvSpPr>
          <p:nvPr/>
        </p:nvSpPr>
        <p:spPr bwMode="auto">
          <a:xfrm>
            <a:off x="3482975" y="152400"/>
            <a:ext cx="21415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ctr">
              <a:lnSpc>
                <a:spcPct val="100000"/>
              </a:lnSpc>
              <a:spcBef>
                <a:spcPct val="0"/>
              </a:spcBef>
            </a:pPr>
            <a:endParaRPr lang="en-US" altLang="en-US" sz="800">
              <a:latin typeface="Arial" panose="020B0604020202020204" pitchFamily="34" charset="0"/>
            </a:endParaRPr>
          </a:p>
        </p:txBody>
      </p:sp>
      <p:sp>
        <p:nvSpPr>
          <p:cNvPr id="2" name="Title 1"/>
          <p:cNvSpPr>
            <a:spLocks noGrp="1"/>
          </p:cNvSpPr>
          <p:nvPr>
            <p:ph type="title"/>
          </p:nvPr>
        </p:nvSpPr>
        <p:spPr>
          <a:xfrm>
            <a:off x="663575" y="457200"/>
            <a:ext cx="7742238" cy="1066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981200"/>
            <a:ext cx="3924300"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981200"/>
            <a:ext cx="3924300"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Slide Number Placeholder 4"/>
          <p:cNvSpPr>
            <a:spLocks noGrp="1"/>
          </p:cNvSpPr>
          <p:nvPr>
            <p:ph type="sldNum" sz="quarter" idx="10"/>
          </p:nvPr>
        </p:nvSpPr>
        <p:spPr/>
        <p:txBody>
          <a:bodyPr/>
          <a:lstStyle>
            <a:lvl1pPr>
              <a:defRPr/>
            </a:lvl1pPr>
          </a:lstStyle>
          <a:p>
            <a:fld id="{0A66DEC6-9B32-40D5-8444-0835B81D8266}" type="slidenum">
              <a:rPr lang="en-US" altLang="en-US"/>
              <a:pPr/>
              <a:t>‹#›</a:t>
            </a:fld>
            <a:endParaRPr lang="en-US" altLang="en-US" b="0"/>
          </a:p>
        </p:txBody>
      </p:sp>
      <p:sp>
        <p:nvSpPr>
          <p:cNvPr id="9" name="Slide Number Placeholder 3"/>
          <p:cNvSpPr txBox="1">
            <a:spLocks/>
          </p:cNvSpPr>
          <p:nvPr userDrawn="1"/>
        </p:nvSpPr>
        <p:spPr bwMode="auto">
          <a:xfrm>
            <a:off x="533400" y="134937"/>
            <a:ext cx="609600"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lnSpc>
                <a:spcPct val="100000"/>
              </a:lnSpc>
              <a:spcBef>
                <a:spcPct val="0"/>
              </a:spcBef>
              <a:spcAft>
                <a:spcPct val="0"/>
              </a:spcAft>
              <a:defRPr sz="1400" b="1" kern="1200">
                <a:solidFill>
                  <a:schemeClr val="tx1"/>
                </a:solidFill>
                <a:latin typeface="Arial" panose="020B0604020202020204" pitchFamily="34" charset="0"/>
                <a:ea typeface="+mn-ea"/>
                <a:cs typeface="+mn-cs"/>
              </a:defRPr>
            </a:lvl1pPr>
            <a:lvl2pPr marL="457200" algn="l" rtl="0" eaLnBrk="0" fontAlgn="base" hangingPunct="0">
              <a:lnSpc>
                <a:spcPct val="80000"/>
              </a:lnSpc>
              <a:spcBef>
                <a:spcPct val="20000"/>
              </a:spcBef>
              <a:spcAft>
                <a:spcPct val="0"/>
              </a:spcAft>
              <a:defRPr sz="2000" kern="1200">
                <a:solidFill>
                  <a:schemeClr val="tx1"/>
                </a:solidFill>
                <a:latin typeface="Times New Roman" panose="02020603050405020304" pitchFamily="18" charset="0"/>
                <a:ea typeface="+mn-ea"/>
                <a:cs typeface="+mn-cs"/>
              </a:defRPr>
            </a:lvl2pPr>
            <a:lvl3pPr marL="914400" algn="l" rtl="0" eaLnBrk="0" fontAlgn="base" hangingPunct="0">
              <a:lnSpc>
                <a:spcPct val="80000"/>
              </a:lnSpc>
              <a:spcBef>
                <a:spcPct val="20000"/>
              </a:spcBef>
              <a:spcAft>
                <a:spcPct val="0"/>
              </a:spcAft>
              <a:defRPr sz="2000" kern="1200">
                <a:solidFill>
                  <a:schemeClr val="tx1"/>
                </a:solidFill>
                <a:latin typeface="Times New Roman" panose="02020603050405020304" pitchFamily="18" charset="0"/>
                <a:ea typeface="+mn-ea"/>
                <a:cs typeface="+mn-cs"/>
              </a:defRPr>
            </a:lvl3pPr>
            <a:lvl4pPr marL="1371600" algn="l" rtl="0" eaLnBrk="0" fontAlgn="base" hangingPunct="0">
              <a:lnSpc>
                <a:spcPct val="80000"/>
              </a:lnSpc>
              <a:spcBef>
                <a:spcPct val="20000"/>
              </a:spcBef>
              <a:spcAft>
                <a:spcPct val="0"/>
              </a:spcAft>
              <a:defRPr sz="2000" kern="1200">
                <a:solidFill>
                  <a:schemeClr val="tx1"/>
                </a:solidFill>
                <a:latin typeface="Times New Roman" panose="02020603050405020304" pitchFamily="18" charset="0"/>
                <a:ea typeface="+mn-ea"/>
                <a:cs typeface="+mn-cs"/>
              </a:defRPr>
            </a:lvl4pPr>
            <a:lvl5pPr marL="1828800" algn="l" rtl="0" eaLnBrk="0" fontAlgn="base" hangingPunct="0">
              <a:lnSpc>
                <a:spcPct val="80000"/>
              </a:lnSpc>
              <a:spcBef>
                <a:spcPct val="20000"/>
              </a:spcBef>
              <a:spcAft>
                <a:spcPct val="0"/>
              </a:spcAft>
              <a:defRPr sz="2000" kern="1200">
                <a:solidFill>
                  <a:schemeClr val="tx1"/>
                </a:solidFill>
                <a:latin typeface="Times New Roman" panose="02020603050405020304" pitchFamily="18" charset="0"/>
                <a:ea typeface="+mn-ea"/>
                <a:cs typeface="+mn-cs"/>
              </a:defRPr>
            </a:lvl5pPr>
            <a:lvl6pPr marL="2286000" algn="l" defTabSz="914400" rtl="0" eaLnBrk="1" latinLnBrk="0" hangingPunct="1">
              <a:defRPr sz="2000" kern="1200">
                <a:solidFill>
                  <a:schemeClr val="tx1"/>
                </a:solidFill>
                <a:latin typeface="Times New Roman" panose="02020603050405020304" pitchFamily="18" charset="0"/>
                <a:ea typeface="+mn-ea"/>
                <a:cs typeface="+mn-cs"/>
              </a:defRPr>
            </a:lvl6pPr>
            <a:lvl7pPr marL="2743200" algn="l" defTabSz="914400" rtl="0" eaLnBrk="1" latinLnBrk="0" hangingPunct="1">
              <a:defRPr sz="2000" kern="1200">
                <a:solidFill>
                  <a:schemeClr val="tx1"/>
                </a:solidFill>
                <a:latin typeface="Times New Roman" panose="02020603050405020304" pitchFamily="18" charset="0"/>
                <a:ea typeface="+mn-ea"/>
                <a:cs typeface="+mn-cs"/>
              </a:defRPr>
            </a:lvl7pPr>
            <a:lvl8pPr marL="3200400" algn="l" defTabSz="914400" rtl="0" eaLnBrk="1" latinLnBrk="0" hangingPunct="1">
              <a:defRPr sz="2000" kern="1200">
                <a:solidFill>
                  <a:schemeClr val="tx1"/>
                </a:solidFill>
                <a:latin typeface="Times New Roman" panose="02020603050405020304" pitchFamily="18" charset="0"/>
                <a:ea typeface="+mn-ea"/>
                <a:cs typeface="+mn-cs"/>
              </a:defRPr>
            </a:lvl8pPr>
            <a:lvl9pPr marL="3657600" algn="l" defTabSz="914400" rtl="0" eaLnBrk="1" latinLnBrk="0" hangingPunct="1">
              <a:defRPr sz="2000" kern="1200">
                <a:solidFill>
                  <a:schemeClr val="tx1"/>
                </a:solidFill>
                <a:latin typeface="Times New Roman" panose="02020603050405020304" pitchFamily="18" charset="0"/>
                <a:ea typeface="+mn-ea"/>
                <a:cs typeface="+mn-cs"/>
              </a:defRPr>
            </a:lvl9pPr>
          </a:lstStyle>
          <a:p>
            <a:r>
              <a:rPr lang="en-US" altLang="en-US" b="0" dirty="0" smtClean="0"/>
              <a:t>V1A</a:t>
            </a:r>
            <a:endParaRPr lang="en-US" altLang="en-US" b="0" dirty="0"/>
          </a:p>
        </p:txBody>
      </p:sp>
      <p:sp>
        <p:nvSpPr>
          <p:cNvPr id="10" name="Rectangle 32"/>
          <p:cNvSpPr>
            <a:spLocks noChangeArrowheads="1"/>
          </p:cNvSpPr>
          <p:nvPr userDrawn="1"/>
        </p:nvSpPr>
        <p:spPr bwMode="auto">
          <a:xfrm>
            <a:off x="3314700" y="152400"/>
            <a:ext cx="24955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ctr">
              <a:lnSpc>
                <a:spcPct val="100000"/>
              </a:lnSpc>
              <a:spcBef>
                <a:spcPct val="0"/>
              </a:spcBef>
            </a:pPr>
            <a:r>
              <a:rPr lang="en-US" altLang="en-US" sz="800" dirty="0" smtClean="0">
                <a:latin typeface="Arial" panose="020B0604020202020204" pitchFamily="34" charset="0"/>
              </a:rPr>
              <a:t>201 CME</a:t>
            </a:r>
            <a:endParaRPr lang="en-US" altLang="en-US" sz="800" dirty="0">
              <a:latin typeface="Arial" panose="020B0604020202020204" pitchFamily="34" charset="0"/>
            </a:endParaRPr>
          </a:p>
        </p:txBody>
      </p:sp>
    </p:spTree>
    <p:extLst>
      <p:ext uri="{BB962C8B-B14F-4D97-AF65-F5344CB8AC3E}">
        <p14:creationId xmlns:p14="http://schemas.microsoft.com/office/powerpoint/2010/main" val="3210996105"/>
      </p:ext>
    </p:extLst>
  </p:cSld>
  <p:clrMapOvr>
    <a:masterClrMapping/>
  </p:clrMapOvr>
  <p:transition spd="slow">
    <p:pull dir="ld"/>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63575" y="457200"/>
            <a:ext cx="774223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981200"/>
            <a:ext cx="80010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30" name="Rectangle 6"/>
          <p:cNvSpPr>
            <a:spLocks noGrp="1" noChangeArrowheads="1"/>
          </p:cNvSpPr>
          <p:nvPr>
            <p:ph type="sldNum" sz="quarter" idx="4"/>
          </p:nvPr>
        </p:nvSpPr>
        <p:spPr bwMode="auto">
          <a:xfrm>
            <a:off x="7815263" y="147638"/>
            <a:ext cx="609600"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spcBef>
                <a:spcPct val="0"/>
              </a:spcBef>
              <a:defRPr sz="1400" b="1">
                <a:latin typeface="Arial" panose="020B0604020202020204" pitchFamily="34" charset="0"/>
              </a:defRPr>
            </a:lvl1pPr>
          </a:lstStyle>
          <a:p>
            <a:fld id="{15860158-6E81-4BA6-8B6F-5780F7166261}" type="slidenum">
              <a:rPr lang="en-US" altLang="en-US"/>
              <a:pPr/>
              <a:t>‹#›</a:t>
            </a:fld>
            <a:endParaRPr lang="en-US" altLang="en-US"/>
          </a:p>
        </p:txBody>
      </p:sp>
      <p:sp>
        <p:nvSpPr>
          <p:cNvPr id="1029" name="Rectangle 27"/>
          <p:cNvSpPr>
            <a:spLocks noChangeArrowheads="1"/>
          </p:cNvSpPr>
          <p:nvPr/>
        </p:nvSpPr>
        <p:spPr bwMode="auto">
          <a:xfrm>
            <a:off x="685800" y="1676400"/>
            <a:ext cx="7772400" cy="76200"/>
          </a:xfrm>
          <a:prstGeom prst="rect">
            <a:avLst/>
          </a:prstGeom>
          <a:solidFill>
            <a:srgbClr val="000000"/>
          </a:solidFill>
          <a:ln w="9525">
            <a:solidFill>
              <a:srgbClr val="000000"/>
            </a:solidFill>
            <a:miter lim="800000"/>
            <a:headEnd/>
            <a:tailEnd/>
          </a:ln>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ctr">
              <a:lnSpc>
                <a:spcPct val="100000"/>
              </a:lnSpc>
              <a:spcBef>
                <a:spcPct val="0"/>
              </a:spcBef>
            </a:pPr>
            <a:endParaRPr lang="en-US" altLang="en-US" sz="2400"/>
          </a:p>
        </p:txBody>
      </p:sp>
      <p:sp>
        <p:nvSpPr>
          <p:cNvPr id="2" name="Rectangle 29"/>
          <p:cNvSpPr>
            <a:spLocks noChangeArrowheads="1"/>
          </p:cNvSpPr>
          <p:nvPr/>
        </p:nvSpPr>
        <p:spPr bwMode="auto">
          <a:xfrm>
            <a:off x="76200" y="304800"/>
            <a:ext cx="1524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ctr">
              <a:lnSpc>
                <a:spcPct val="100000"/>
              </a:lnSpc>
              <a:spcBef>
                <a:spcPct val="0"/>
              </a:spcBef>
            </a:pPr>
            <a:endParaRPr lang="en-US" altLang="en-US" sz="2400"/>
          </a:p>
        </p:txBody>
      </p:sp>
      <p:sp>
        <p:nvSpPr>
          <p:cNvPr id="1031" name="Rectangle 32"/>
          <p:cNvSpPr>
            <a:spLocks noChangeArrowheads="1"/>
          </p:cNvSpPr>
          <p:nvPr/>
        </p:nvSpPr>
        <p:spPr bwMode="auto">
          <a:xfrm>
            <a:off x="3265488" y="152400"/>
            <a:ext cx="25717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ctr">
              <a:lnSpc>
                <a:spcPct val="100000"/>
              </a:lnSpc>
              <a:spcBef>
                <a:spcPct val="0"/>
              </a:spcBef>
            </a:pPr>
            <a:r>
              <a:rPr lang="en-US" altLang="en-US" sz="800" dirty="0" smtClean="0">
                <a:latin typeface="Arial" panose="020B0604020202020204" pitchFamily="34" charset="0"/>
              </a:rPr>
              <a:t>2017 CME</a:t>
            </a:r>
            <a:endParaRPr lang="en-US" altLang="en-US" sz="800" dirty="0">
              <a:latin typeface="Arial" panose="020B0604020202020204" pitchFamily="34" charset="0"/>
            </a:endParaRPr>
          </a:p>
        </p:txBody>
      </p:sp>
      <p:sp>
        <p:nvSpPr>
          <p:cNvPr id="8" name="Slide Number Placeholder 3"/>
          <p:cNvSpPr txBox="1">
            <a:spLocks/>
          </p:cNvSpPr>
          <p:nvPr userDrawn="1"/>
        </p:nvSpPr>
        <p:spPr bwMode="auto">
          <a:xfrm>
            <a:off x="533400" y="134937"/>
            <a:ext cx="609600"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lnSpc>
                <a:spcPct val="100000"/>
              </a:lnSpc>
              <a:spcBef>
                <a:spcPct val="0"/>
              </a:spcBef>
              <a:spcAft>
                <a:spcPct val="0"/>
              </a:spcAft>
              <a:defRPr sz="1400" b="1" kern="1200">
                <a:solidFill>
                  <a:schemeClr val="tx1"/>
                </a:solidFill>
                <a:latin typeface="Arial" panose="020B0604020202020204" pitchFamily="34" charset="0"/>
                <a:ea typeface="+mn-ea"/>
                <a:cs typeface="+mn-cs"/>
              </a:defRPr>
            </a:lvl1pPr>
            <a:lvl2pPr marL="457200" algn="l" rtl="0" eaLnBrk="0" fontAlgn="base" hangingPunct="0">
              <a:lnSpc>
                <a:spcPct val="80000"/>
              </a:lnSpc>
              <a:spcBef>
                <a:spcPct val="20000"/>
              </a:spcBef>
              <a:spcAft>
                <a:spcPct val="0"/>
              </a:spcAft>
              <a:defRPr sz="2000" kern="1200">
                <a:solidFill>
                  <a:schemeClr val="tx1"/>
                </a:solidFill>
                <a:latin typeface="Times New Roman" panose="02020603050405020304" pitchFamily="18" charset="0"/>
                <a:ea typeface="+mn-ea"/>
                <a:cs typeface="+mn-cs"/>
              </a:defRPr>
            </a:lvl2pPr>
            <a:lvl3pPr marL="914400" algn="l" rtl="0" eaLnBrk="0" fontAlgn="base" hangingPunct="0">
              <a:lnSpc>
                <a:spcPct val="80000"/>
              </a:lnSpc>
              <a:spcBef>
                <a:spcPct val="20000"/>
              </a:spcBef>
              <a:spcAft>
                <a:spcPct val="0"/>
              </a:spcAft>
              <a:defRPr sz="2000" kern="1200">
                <a:solidFill>
                  <a:schemeClr val="tx1"/>
                </a:solidFill>
                <a:latin typeface="Times New Roman" panose="02020603050405020304" pitchFamily="18" charset="0"/>
                <a:ea typeface="+mn-ea"/>
                <a:cs typeface="+mn-cs"/>
              </a:defRPr>
            </a:lvl3pPr>
            <a:lvl4pPr marL="1371600" algn="l" rtl="0" eaLnBrk="0" fontAlgn="base" hangingPunct="0">
              <a:lnSpc>
                <a:spcPct val="80000"/>
              </a:lnSpc>
              <a:spcBef>
                <a:spcPct val="20000"/>
              </a:spcBef>
              <a:spcAft>
                <a:spcPct val="0"/>
              </a:spcAft>
              <a:defRPr sz="2000" kern="1200">
                <a:solidFill>
                  <a:schemeClr val="tx1"/>
                </a:solidFill>
                <a:latin typeface="Times New Roman" panose="02020603050405020304" pitchFamily="18" charset="0"/>
                <a:ea typeface="+mn-ea"/>
                <a:cs typeface="+mn-cs"/>
              </a:defRPr>
            </a:lvl4pPr>
            <a:lvl5pPr marL="1828800" algn="l" rtl="0" eaLnBrk="0" fontAlgn="base" hangingPunct="0">
              <a:lnSpc>
                <a:spcPct val="80000"/>
              </a:lnSpc>
              <a:spcBef>
                <a:spcPct val="20000"/>
              </a:spcBef>
              <a:spcAft>
                <a:spcPct val="0"/>
              </a:spcAft>
              <a:defRPr sz="2000" kern="1200">
                <a:solidFill>
                  <a:schemeClr val="tx1"/>
                </a:solidFill>
                <a:latin typeface="Times New Roman" panose="02020603050405020304" pitchFamily="18" charset="0"/>
                <a:ea typeface="+mn-ea"/>
                <a:cs typeface="+mn-cs"/>
              </a:defRPr>
            </a:lvl5pPr>
            <a:lvl6pPr marL="2286000" algn="l" defTabSz="914400" rtl="0" eaLnBrk="1" latinLnBrk="0" hangingPunct="1">
              <a:defRPr sz="2000" kern="1200">
                <a:solidFill>
                  <a:schemeClr val="tx1"/>
                </a:solidFill>
                <a:latin typeface="Times New Roman" panose="02020603050405020304" pitchFamily="18" charset="0"/>
                <a:ea typeface="+mn-ea"/>
                <a:cs typeface="+mn-cs"/>
              </a:defRPr>
            </a:lvl6pPr>
            <a:lvl7pPr marL="2743200" algn="l" defTabSz="914400" rtl="0" eaLnBrk="1" latinLnBrk="0" hangingPunct="1">
              <a:defRPr sz="2000" kern="1200">
                <a:solidFill>
                  <a:schemeClr val="tx1"/>
                </a:solidFill>
                <a:latin typeface="Times New Roman" panose="02020603050405020304" pitchFamily="18" charset="0"/>
                <a:ea typeface="+mn-ea"/>
                <a:cs typeface="+mn-cs"/>
              </a:defRPr>
            </a:lvl7pPr>
            <a:lvl8pPr marL="3200400" algn="l" defTabSz="914400" rtl="0" eaLnBrk="1" latinLnBrk="0" hangingPunct="1">
              <a:defRPr sz="2000" kern="1200">
                <a:solidFill>
                  <a:schemeClr val="tx1"/>
                </a:solidFill>
                <a:latin typeface="Times New Roman" panose="02020603050405020304" pitchFamily="18" charset="0"/>
                <a:ea typeface="+mn-ea"/>
                <a:cs typeface="+mn-cs"/>
              </a:defRPr>
            </a:lvl8pPr>
            <a:lvl9pPr marL="3657600" algn="l" defTabSz="914400" rtl="0" eaLnBrk="1" latinLnBrk="0" hangingPunct="1">
              <a:defRPr sz="2000" kern="1200">
                <a:solidFill>
                  <a:schemeClr val="tx1"/>
                </a:solidFill>
                <a:latin typeface="Times New Roman" panose="02020603050405020304" pitchFamily="18" charset="0"/>
                <a:ea typeface="+mn-ea"/>
                <a:cs typeface="+mn-cs"/>
              </a:defRPr>
            </a:lvl9pPr>
          </a:lstStyle>
          <a:p>
            <a:r>
              <a:rPr lang="en-US" altLang="en-US" b="0" dirty="0" smtClean="0"/>
              <a:t>V1A</a:t>
            </a:r>
            <a:endParaRPr lang="en-US" altLang="en-US" b="0" dirty="0"/>
          </a:p>
        </p:txBody>
      </p:sp>
    </p:spTree>
  </p:cSld>
  <p:clrMap bg1="lt1" tx1="dk1" bg2="lt2" tx2="dk2" accent1="accent1" accent2="accent2" accent3="accent3" accent4="accent4" accent5="accent5" accent6="accent6" hlink="hlink" folHlink="folHlink"/>
  <p:sldLayoutIdLst>
    <p:sldLayoutId id="2147483898" r:id="rId1"/>
    <p:sldLayoutId id="2147483908" r:id="rId2"/>
  </p:sldLayoutIdLst>
  <p:transition/>
  <p:timing>
    <p:tnLst>
      <p:par>
        <p:cTn id="1" dur="indefinite" restart="never" nodeType="tmRoot"/>
      </p:par>
    </p:tnLst>
  </p:timing>
  <p:hf hdr="0"/>
  <p:txStyles>
    <p:titleStyle>
      <a:lvl1pPr algn="ctr" rtl="0" eaLnBrk="0" fontAlgn="base" hangingPunct="0">
        <a:spcBef>
          <a:spcPct val="0"/>
        </a:spcBef>
        <a:spcAft>
          <a:spcPct val="0"/>
        </a:spcAft>
        <a:defRPr sz="3600" b="1">
          <a:solidFill>
            <a:srgbClr val="CC0000"/>
          </a:solidFill>
          <a:latin typeface="+mj-lt"/>
          <a:ea typeface="+mj-ea"/>
          <a:cs typeface="+mj-cs"/>
        </a:defRPr>
      </a:lvl1pPr>
      <a:lvl2pPr algn="ctr" rtl="0" eaLnBrk="0" fontAlgn="base" hangingPunct="0">
        <a:spcBef>
          <a:spcPct val="0"/>
        </a:spcBef>
        <a:spcAft>
          <a:spcPct val="0"/>
        </a:spcAft>
        <a:defRPr sz="3600" b="1">
          <a:solidFill>
            <a:srgbClr val="CC0000"/>
          </a:solidFill>
          <a:latin typeface="Arial" charset="0"/>
        </a:defRPr>
      </a:lvl2pPr>
      <a:lvl3pPr algn="ctr" rtl="0" eaLnBrk="0" fontAlgn="base" hangingPunct="0">
        <a:spcBef>
          <a:spcPct val="0"/>
        </a:spcBef>
        <a:spcAft>
          <a:spcPct val="0"/>
        </a:spcAft>
        <a:defRPr sz="3600" b="1">
          <a:solidFill>
            <a:srgbClr val="CC0000"/>
          </a:solidFill>
          <a:latin typeface="Arial" charset="0"/>
        </a:defRPr>
      </a:lvl3pPr>
      <a:lvl4pPr algn="ctr" rtl="0" eaLnBrk="0" fontAlgn="base" hangingPunct="0">
        <a:spcBef>
          <a:spcPct val="0"/>
        </a:spcBef>
        <a:spcAft>
          <a:spcPct val="0"/>
        </a:spcAft>
        <a:defRPr sz="3600" b="1">
          <a:solidFill>
            <a:srgbClr val="CC0000"/>
          </a:solidFill>
          <a:latin typeface="Arial" charset="0"/>
        </a:defRPr>
      </a:lvl4pPr>
      <a:lvl5pPr algn="ctr" rtl="0" eaLnBrk="0" fontAlgn="base" hangingPunct="0">
        <a:spcBef>
          <a:spcPct val="0"/>
        </a:spcBef>
        <a:spcAft>
          <a:spcPct val="0"/>
        </a:spcAft>
        <a:defRPr sz="3600" b="1">
          <a:solidFill>
            <a:srgbClr val="CC0000"/>
          </a:solidFill>
          <a:latin typeface="Arial" charset="0"/>
        </a:defRPr>
      </a:lvl5pPr>
      <a:lvl6pPr marL="457200" algn="ctr" rtl="0" eaLnBrk="0" fontAlgn="base" hangingPunct="0">
        <a:spcBef>
          <a:spcPct val="0"/>
        </a:spcBef>
        <a:spcAft>
          <a:spcPct val="0"/>
        </a:spcAft>
        <a:defRPr sz="3600" b="1">
          <a:solidFill>
            <a:srgbClr val="CC0000"/>
          </a:solidFill>
          <a:latin typeface="Arial" charset="0"/>
        </a:defRPr>
      </a:lvl6pPr>
      <a:lvl7pPr marL="914400" algn="ctr" rtl="0" eaLnBrk="0" fontAlgn="base" hangingPunct="0">
        <a:spcBef>
          <a:spcPct val="0"/>
        </a:spcBef>
        <a:spcAft>
          <a:spcPct val="0"/>
        </a:spcAft>
        <a:defRPr sz="3600" b="1">
          <a:solidFill>
            <a:srgbClr val="CC0000"/>
          </a:solidFill>
          <a:latin typeface="Arial" charset="0"/>
        </a:defRPr>
      </a:lvl7pPr>
      <a:lvl8pPr marL="1371600" algn="ctr" rtl="0" eaLnBrk="0" fontAlgn="base" hangingPunct="0">
        <a:spcBef>
          <a:spcPct val="0"/>
        </a:spcBef>
        <a:spcAft>
          <a:spcPct val="0"/>
        </a:spcAft>
        <a:defRPr sz="3600" b="1">
          <a:solidFill>
            <a:srgbClr val="CC0000"/>
          </a:solidFill>
          <a:latin typeface="Arial" charset="0"/>
        </a:defRPr>
      </a:lvl8pPr>
      <a:lvl9pPr marL="1828800" algn="ctr" rtl="0" eaLnBrk="0" fontAlgn="base" hangingPunct="0">
        <a:spcBef>
          <a:spcPct val="0"/>
        </a:spcBef>
        <a:spcAft>
          <a:spcPct val="0"/>
        </a:spcAft>
        <a:defRPr sz="3600" b="1">
          <a:solidFill>
            <a:srgbClr val="CC0000"/>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085850" indent="-228600" algn="l" rtl="0" eaLnBrk="0" fontAlgn="base" hangingPunct="0">
        <a:spcBef>
          <a:spcPct val="20000"/>
        </a:spcBef>
        <a:spcAft>
          <a:spcPct val="0"/>
        </a:spcAft>
        <a:buChar char="•"/>
        <a:defRPr sz="2400">
          <a:solidFill>
            <a:schemeClr val="tx1"/>
          </a:solidFill>
          <a:latin typeface="+mn-lt"/>
        </a:defRPr>
      </a:lvl3pPr>
      <a:lvl4pPr marL="1428750" indent="-228600" algn="l" rtl="0" eaLnBrk="0" fontAlgn="base" hangingPunct="0">
        <a:spcBef>
          <a:spcPct val="20000"/>
        </a:spcBef>
        <a:spcAft>
          <a:spcPct val="0"/>
        </a:spcAft>
        <a:buChar char="–"/>
        <a:defRPr sz="2000">
          <a:solidFill>
            <a:schemeClr val="tx1"/>
          </a:solidFill>
          <a:latin typeface="+mn-lt"/>
        </a:defRPr>
      </a:lvl4pPr>
      <a:lvl5pPr marL="1771650" indent="-228600" algn="l" rtl="0" eaLnBrk="0" fontAlgn="base" hangingPunct="0">
        <a:spcBef>
          <a:spcPct val="20000"/>
        </a:spcBef>
        <a:spcAft>
          <a:spcPct val="0"/>
        </a:spcAft>
        <a:buChar char="»"/>
        <a:defRPr sz="2000">
          <a:solidFill>
            <a:schemeClr val="tx1"/>
          </a:solidFill>
          <a:latin typeface="+mn-lt"/>
        </a:defRPr>
      </a:lvl5pPr>
      <a:lvl6pPr marL="2228850" indent="-228600" algn="l" rtl="0" eaLnBrk="0" fontAlgn="base" hangingPunct="0">
        <a:spcBef>
          <a:spcPct val="20000"/>
        </a:spcBef>
        <a:spcAft>
          <a:spcPct val="0"/>
        </a:spcAft>
        <a:buChar char="»"/>
        <a:defRPr sz="2000">
          <a:solidFill>
            <a:schemeClr val="tx1"/>
          </a:solidFill>
          <a:latin typeface="+mn-lt"/>
        </a:defRPr>
      </a:lvl6pPr>
      <a:lvl7pPr marL="2686050" indent="-228600" algn="l" rtl="0" eaLnBrk="0" fontAlgn="base" hangingPunct="0">
        <a:spcBef>
          <a:spcPct val="20000"/>
        </a:spcBef>
        <a:spcAft>
          <a:spcPct val="0"/>
        </a:spcAft>
        <a:buChar char="»"/>
        <a:defRPr sz="2000">
          <a:solidFill>
            <a:schemeClr val="tx1"/>
          </a:solidFill>
          <a:latin typeface="+mn-lt"/>
        </a:defRPr>
      </a:lvl7pPr>
      <a:lvl8pPr marL="3143250" indent="-228600" algn="l" rtl="0" eaLnBrk="0" fontAlgn="base" hangingPunct="0">
        <a:spcBef>
          <a:spcPct val="20000"/>
        </a:spcBef>
        <a:spcAft>
          <a:spcPct val="0"/>
        </a:spcAft>
        <a:buChar char="»"/>
        <a:defRPr sz="2000">
          <a:solidFill>
            <a:schemeClr val="tx1"/>
          </a:solidFill>
          <a:latin typeface="+mn-lt"/>
        </a:defRPr>
      </a:lvl8pPr>
      <a:lvl9pPr marL="360045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14.emf"/><Relationship Id="rId4" Type="http://schemas.openxmlformats.org/officeDocument/2006/relationships/oleObject" Target="../embeddings/oleObject1.bin"/></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34.jpeg"/><Relationship Id="rId4" Type="http://schemas.openxmlformats.org/officeDocument/2006/relationships/image" Target="../media/image33.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fld id="{CEAEC3C0-0CBF-4A82-A518-05600C80B24B}" type="slidenum">
              <a:rPr lang="en-US" altLang="en-US" sz="1400">
                <a:latin typeface="Arial" panose="020B0604020202020204" pitchFamily="34" charset="0"/>
              </a:rPr>
              <a:pPr/>
              <a:t>1</a:t>
            </a:fld>
            <a:endParaRPr lang="en-US" altLang="en-US" sz="1400" b="0">
              <a:latin typeface="Arial" panose="020B0604020202020204" pitchFamily="34" charset="0"/>
            </a:endParaRPr>
          </a:p>
        </p:txBody>
      </p:sp>
      <p:sp>
        <p:nvSpPr>
          <p:cNvPr id="15363" name="Rectangle 2"/>
          <p:cNvSpPr>
            <a:spLocks noGrp="1" noChangeArrowheads="1"/>
          </p:cNvSpPr>
          <p:nvPr>
            <p:ph type="body" idx="1"/>
          </p:nvPr>
        </p:nvSpPr>
        <p:spPr>
          <a:xfrm>
            <a:off x="161925" y="1833562"/>
            <a:ext cx="8820150" cy="4648200"/>
          </a:xfrm>
        </p:spPr>
        <p:txBody>
          <a:bodyPr/>
          <a:lstStyle/>
          <a:p>
            <a:pPr marL="0" indent="0">
              <a:spcBef>
                <a:spcPts val="1800"/>
              </a:spcBef>
              <a:buNone/>
            </a:pPr>
            <a:r>
              <a:rPr lang="en-US" sz="2800" dirty="0" smtClean="0"/>
              <a:t>.</a:t>
            </a:r>
          </a:p>
          <a:p>
            <a:pPr marL="0" indent="0">
              <a:spcBef>
                <a:spcPts val="1800"/>
              </a:spcBef>
              <a:buNone/>
            </a:pPr>
            <a:r>
              <a:rPr lang="en-US" dirty="0" smtClean="0"/>
              <a:t> </a:t>
            </a:r>
          </a:p>
          <a:p>
            <a:pPr marL="0" indent="0">
              <a:spcBef>
                <a:spcPts val="0"/>
              </a:spcBef>
              <a:buNone/>
            </a:pPr>
            <a:endParaRPr lang="en-US" sz="2800" dirty="0"/>
          </a:p>
          <a:p>
            <a:pPr marL="0" indent="0">
              <a:spcBef>
                <a:spcPts val="1800"/>
              </a:spcBef>
              <a:buNone/>
            </a:pPr>
            <a:endParaRPr lang="en-US" sz="2800" dirty="0"/>
          </a:p>
        </p:txBody>
      </p:sp>
      <p:sp>
        <p:nvSpPr>
          <p:cNvPr id="15364" name="Rectangle 3"/>
          <p:cNvSpPr>
            <a:spLocks noGrp="1" noChangeArrowheads="1"/>
          </p:cNvSpPr>
          <p:nvPr>
            <p:ph type="title"/>
          </p:nvPr>
        </p:nvSpPr>
        <p:spPr>
          <a:xfrm>
            <a:off x="269875" y="457200"/>
            <a:ext cx="8542338" cy="1066800"/>
          </a:xfrm>
        </p:spPr>
        <p:txBody>
          <a:bodyPr/>
          <a:lstStyle/>
          <a:p>
            <a:pPr>
              <a:lnSpc>
                <a:spcPct val="95000"/>
              </a:lnSpc>
            </a:pPr>
            <a:r>
              <a:rPr lang="en-US" altLang="en-US" b="0" dirty="0" smtClean="0">
                <a:latin typeface="Rockwell Extra Bold" panose="02060903040505020403" pitchFamily="18" charset="0"/>
              </a:rPr>
              <a:t>.</a:t>
            </a:r>
            <a:endParaRPr lang="en-US" altLang="en-US" sz="3200" b="0" i="1" dirty="0" smtClean="0"/>
          </a:p>
        </p:txBody>
      </p:sp>
      <p:pic>
        <p:nvPicPr>
          <p:cNvPr id="5" name="Picture 4"/>
          <p:cNvPicPr>
            <a:picLocks noChangeAspect="1"/>
          </p:cNvPicPr>
          <p:nvPr/>
        </p:nvPicPr>
        <p:blipFill>
          <a:blip r:embed="rId3"/>
          <a:stretch>
            <a:fillRect/>
          </a:stretch>
        </p:blipFill>
        <p:spPr>
          <a:xfrm>
            <a:off x="161925" y="63364"/>
            <a:ext cx="6477963" cy="4051435"/>
          </a:xfrm>
          <a:prstGeom prst="rect">
            <a:avLst/>
          </a:prstGeom>
        </p:spPr>
      </p:pic>
      <p:pic>
        <p:nvPicPr>
          <p:cNvPr id="3" name="Picture 2"/>
          <p:cNvPicPr>
            <a:picLocks noChangeAspect="1"/>
          </p:cNvPicPr>
          <p:nvPr/>
        </p:nvPicPr>
        <p:blipFill>
          <a:blip r:embed="rId4"/>
          <a:stretch>
            <a:fillRect/>
          </a:stretch>
        </p:blipFill>
        <p:spPr>
          <a:xfrm>
            <a:off x="2470790" y="2625213"/>
            <a:ext cx="6607542" cy="4166111"/>
          </a:xfrm>
          <a:prstGeom prst="rect">
            <a:avLst/>
          </a:prstGeom>
        </p:spPr>
      </p:pic>
    </p:spTree>
    <p:extLst>
      <p:ext uri="{BB962C8B-B14F-4D97-AF65-F5344CB8AC3E}">
        <p14:creationId xmlns:p14="http://schemas.microsoft.com/office/powerpoint/2010/main" val="1170523249"/>
      </p:ext>
    </p:extLst>
  </p:cSld>
  <p:clrMapOvr>
    <a:masterClrMapping/>
  </p:clrMapOvr>
  <p:transition spd="slow">
    <p:pull dir="l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p:cNvSpPr txBox="1">
            <a:spLocks noGrp="1"/>
          </p:cNvSpPr>
          <p:nvPr/>
        </p:nvSpPr>
        <p:spPr bwMode="auto">
          <a:xfrm>
            <a:off x="7815263" y="147638"/>
            <a:ext cx="609600" cy="339725"/>
          </a:xfrm>
          <a:prstGeom prst="rect">
            <a:avLst/>
          </a:prstGeom>
          <a:noFill/>
          <a:ln>
            <a:miter lim="800000"/>
            <a:headEnd/>
            <a:tailEnd/>
          </a:ln>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a:fld id="{A098AB4B-F270-4869-AFD4-FAF357E33606}" type="slidenum">
              <a:rPr lang="en-US" altLang="en-US" sz="1400" b="1">
                <a:latin typeface="Arial" panose="020B0604020202020204" pitchFamily="34" charset="0"/>
              </a:rPr>
              <a:pPr algn="ctr"/>
              <a:t>10</a:t>
            </a:fld>
            <a:endParaRPr lang="en-US" altLang="en-US" sz="1400">
              <a:latin typeface="Arial" panose="020B0604020202020204" pitchFamily="34" charset="0"/>
            </a:endParaRPr>
          </a:p>
        </p:txBody>
      </p:sp>
      <p:sp>
        <p:nvSpPr>
          <p:cNvPr id="116739" name="Rectangle 2"/>
          <p:cNvSpPr>
            <a:spLocks noGrp="1" noChangeArrowheads="1"/>
          </p:cNvSpPr>
          <p:nvPr>
            <p:ph type="title" idx="4294967295"/>
          </p:nvPr>
        </p:nvSpPr>
        <p:spPr>
          <a:xfrm>
            <a:off x="661987" y="524247"/>
            <a:ext cx="7742238" cy="863600"/>
          </a:xfrm>
        </p:spPr>
        <p:txBody>
          <a:bodyPr/>
          <a:lstStyle/>
          <a:p>
            <a:r>
              <a:rPr lang="en-US" altLang="en-US" b="0" dirty="0" smtClean="0">
                <a:latin typeface="Rockwell Extra Bold" panose="02060903040505020403" pitchFamily="18" charset="0"/>
              </a:rPr>
              <a:t>What is statistical literacy?</a:t>
            </a:r>
            <a:br>
              <a:rPr lang="en-US" altLang="en-US" b="0" dirty="0" smtClean="0">
                <a:latin typeface="Rockwell Extra Bold" panose="02060903040505020403" pitchFamily="18" charset="0"/>
              </a:rPr>
            </a:br>
            <a:r>
              <a:rPr lang="en-US" altLang="en-US" b="0" dirty="0" smtClean="0">
                <a:latin typeface="Rockwell Extra Bold" panose="02060903040505020403" pitchFamily="18" charset="0"/>
              </a:rPr>
              <a:t>Examples:</a:t>
            </a:r>
          </a:p>
        </p:txBody>
      </p:sp>
      <p:sp>
        <p:nvSpPr>
          <p:cNvPr id="116740" name="Rectangle 3"/>
          <p:cNvSpPr>
            <a:spLocks noGrp="1" noChangeArrowheads="1"/>
          </p:cNvSpPr>
          <p:nvPr>
            <p:ph type="body" sz="half" idx="4294967295"/>
          </p:nvPr>
        </p:nvSpPr>
        <p:spPr>
          <a:xfrm>
            <a:off x="298450" y="1780162"/>
            <a:ext cx="8469313" cy="4665088"/>
          </a:xfrm>
        </p:spPr>
        <p:txBody>
          <a:bodyPr/>
          <a:lstStyle/>
          <a:p>
            <a:pPr marL="0" indent="0" defTabSz="454025">
              <a:buNone/>
            </a:pPr>
            <a:r>
              <a:rPr lang="en-US" altLang="en-US" sz="3000" dirty="0" smtClean="0">
                <a:sym typeface="Wingdings" panose="05000000000000000000" pitchFamily="2" charset="2"/>
              </a:rPr>
              <a:t>Medical:</a:t>
            </a:r>
          </a:p>
          <a:p>
            <a:pPr defTabSz="454025"/>
            <a:r>
              <a:rPr lang="en-US" altLang="en-US" sz="3000" dirty="0" smtClean="0">
                <a:sym typeface="Wingdings" panose="05000000000000000000" pitchFamily="2" charset="2"/>
              </a:rPr>
              <a:t>Describe: Japanese, who live long, eat low-fat diet</a:t>
            </a:r>
          </a:p>
          <a:p>
            <a:pPr defTabSz="454025"/>
            <a:r>
              <a:rPr lang="en-US" altLang="en-US" sz="3000" dirty="0" smtClean="0">
                <a:sym typeface="Wingdings" panose="05000000000000000000" pitchFamily="2" charset="2"/>
              </a:rPr>
              <a:t>Compare: People with high-fat diets die sooner</a:t>
            </a:r>
          </a:p>
          <a:p>
            <a:pPr defTabSz="454025"/>
            <a:r>
              <a:rPr lang="en-US" altLang="en-US" sz="3000" dirty="0" smtClean="0">
                <a:sym typeface="Wingdings" panose="05000000000000000000" pitchFamily="2" charset="2"/>
              </a:rPr>
              <a:t>Evaluate: High-fat diet causes shorter lifespan. </a:t>
            </a:r>
          </a:p>
          <a:p>
            <a:pPr marL="0" indent="0" defTabSz="454025">
              <a:buNone/>
            </a:pPr>
            <a:r>
              <a:rPr lang="en-US" altLang="en-US" sz="3000" dirty="0" smtClean="0">
                <a:sym typeface="Wingdings" panose="05000000000000000000" pitchFamily="2" charset="2"/>
              </a:rPr>
              <a:t>Social:</a:t>
            </a:r>
          </a:p>
          <a:p>
            <a:pPr defTabSz="454025"/>
            <a:r>
              <a:rPr lang="en-US" altLang="en-US" sz="3000" dirty="0">
                <a:sym typeface="Wingdings" panose="05000000000000000000" pitchFamily="2" charset="2"/>
              </a:rPr>
              <a:t>Describe: </a:t>
            </a:r>
            <a:r>
              <a:rPr lang="en-US" altLang="en-US" sz="3000" dirty="0" smtClean="0">
                <a:sym typeface="Wingdings" panose="05000000000000000000" pitchFamily="2" charset="2"/>
              </a:rPr>
              <a:t>Average school class size is 24</a:t>
            </a:r>
          </a:p>
          <a:p>
            <a:pPr defTabSz="454025"/>
            <a:r>
              <a:rPr lang="en-US" altLang="en-US" sz="3000" dirty="0" smtClean="0">
                <a:sym typeface="Wingdings" panose="05000000000000000000" pitchFamily="2" charset="2"/>
              </a:rPr>
              <a:t>Compare</a:t>
            </a:r>
            <a:r>
              <a:rPr lang="en-US" altLang="en-US" sz="3000" dirty="0">
                <a:sym typeface="Wingdings" panose="05000000000000000000" pitchFamily="2" charset="2"/>
              </a:rPr>
              <a:t>: </a:t>
            </a:r>
            <a:r>
              <a:rPr lang="en-US" altLang="en-US" sz="3000" dirty="0" smtClean="0">
                <a:sym typeface="Wingdings" panose="05000000000000000000" pitchFamily="2" charset="2"/>
              </a:rPr>
              <a:t>Best performing classes are smaller</a:t>
            </a:r>
            <a:endParaRPr lang="en-US" altLang="en-US" sz="3000" dirty="0">
              <a:sym typeface="Wingdings" panose="05000000000000000000" pitchFamily="2" charset="2"/>
            </a:endParaRPr>
          </a:p>
          <a:p>
            <a:pPr defTabSz="454025"/>
            <a:r>
              <a:rPr lang="en-US" altLang="en-US" sz="3000" dirty="0">
                <a:sym typeface="Wingdings" panose="05000000000000000000" pitchFamily="2" charset="2"/>
              </a:rPr>
              <a:t>Evaluate: </a:t>
            </a:r>
            <a:r>
              <a:rPr lang="en-US" altLang="en-US" sz="3000" dirty="0" smtClean="0">
                <a:sym typeface="Wingdings" panose="05000000000000000000" pitchFamily="2" charset="2"/>
              </a:rPr>
              <a:t>Smaller classes will improve outcomes</a:t>
            </a:r>
            <a:endParaRPr lang="en-US" altLang="en-US" sz="3000" dirty="0">
              <a:sym typeface="Wingdings" panose="05000000000000000000" pitchFamily="2" charset="2"/>
            </a:endParaRPr>
          </a:p>
          <a:p>
            <a:pPr marL="0" indent="0" defTabSz="454025">
              <a:buNone/>
            </a:pPr>
            <a:endParaRPr lang="en-US" altLang="en-US" sz="3000" dirty="0" smtClean="0">
              <a:sym typeface="Wingdings" panose="05000000000000000000" pitchFamily="2" charset="2"/>
            </a:endParaRPr>
          </a:p>
        </p:txBody>
      </p:sp>
      <p:sp>
        <p:nvSpPr>
          <p:cNvPr id="6" name="TextBox 5"/>
          <p:cNvSpPr txBox="1"/>
          <p:nvPr/>
        </p:nvSpPr>
        <p:spPr>
          <a:xfrm>
            <a:off x="1182" y="147638"/>
            <a:ext cx="660805" cy="486287"/>
          </a:xfrm>
          <a:prstGeom prst="rect">
            <a:avLst/>
          </a:prstGeom>
          <a:noFill/>
        </p:spPr>
        <p:txBody>
          <a:bodyPr wrap="square" rtlCol="0">
            <a:spAutoFit/>
          </a:bodyPr>
          <a:lstStyle/>
          <a:p>
            <a:r>
              <a:rPr lang="en-US" sz="3200" dirty="0" smtClean="0"/>
              <a:t>1b</a:t>
            </a:r>
            <a:endParaRPr lang="en-US" sz="3200" dirty="0"/>
          </a:p>
        </p:txBody>
      </p:sp>
    </p:spTree>
    <p:extLst>
      <p:ext uri="{BB962C8B-B14F-4D97-AF65-F5344CB8AC3E}">
        <p14:creationId xmlns:p14="http://schemas.microsoft.com/office/powerpoint/2010/main" val="2939797485"/>
      </p:ext>
    </p:extLst>
  </p:cSld>
  <p:clrMapOvr>
    <a:masterClrMapping/>
  </p:clrMapOvr>
  <p:transition spd="slow">
    <p:pull dir="l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fld id="{FCF8397F-D330-4807-8B9C-08F768CDD57A}" type="slidenum">
              <a:rPr lang="en-US" altLang="en-US" sz="1400">
                <a:latin typeface="Arial" panose="020B0604020202020204" pitchFamily="34" charset="0"/>
              </a:rPr>
              <a:pPr/>
              <a:t>11</a:t>
            </a:fld>
            <a:endParaRPr lang="en-US" altLang="en-US" sz="1400" b="0">
              <a:latin typeface="Arial" panose="020B0604020202020204" pitchFamily="34" charset="0"/>
            </a:endParaRPr>
          </a:p>
        </p:txBody>
      </p:sp>
      <p:sp>
        <p:nvSpPr>
          <p:cNvPr id="16387" name="Rectangle 2"/>
          <p:cNvSpPr>
            <a:spLocks noGrp="1" noChangeArrowheads="1"/>
          </p:cNvSpPr>
          <p:nvPr>
            <p:ph type="title"/>
          </p:nvPr>
        </p:nvSpPr>
        <p:spPr>
          <a:xfrm>
            <a:off x="273051" y="457200"/>
            <a:ext cx="8540750" cy="1066800"/>
          </a:xfrm>
        </p:spPr>
        <p:txBody>
          <a:bodyPr/>
          <a:lstStyle/>
          <a:p>
            <a:r>
              <a:rPr lang="en-US" altLang="en-US" sz="3200" b="0" dirty="0" smtClean="0">
                <a:latin typeface="Rockwell Extra Bold" panose="02060903040505020403" pitchFamily="18" charset="0"/>
              </a:rPr>
              <a:t>Who Needs Statistical Literacy?</a:t>
            </a:r>
            <a:br>
              <a:rPr lang="en-US" altLang="en-US" sz="3200" b="0" dirty="0" smtClean="0">
                <a:latin typeface="Rockwell Extra Bold" panose="02060903040505020403" pitchFamily="18" charset="0"/>
              </a:rPr>
            </a:br>
            <a:r>
              <a:rPr lang="en-US" altLang="en-US" sz="3200" b="0" dirty="0" smtClean="0">
                <a:latin typeface="Rockwell Extra Bold" panose="02060903040505020403" pitchFamily="18" charset="0"/>
              </a:rPr>
              <a:t>Three Audiences</a:t>
            </a:r>
          </a:p>
        </p:txBody>
      </p:sp>
      <p:sp>
        <p:nvSpPr>
          <p:cNvPr id="16388" name="Rectangle 3"/>
          <p:cNvSpPr>
            <a:spLocks noGrp="1" noChangeArrowheads="1"/>
          </p:cNvSpPr>
          <p:nvPr>
            <p:ph type="body" sz="half" idx="1"/>
          </p:nvPr>
        </p:nvSpPr>
        <p:spPr>
          <a:xfrm>
            <a:off x="273051" y="1789113"/>
            <a:ext cx="8540750" cy="4840287"/>
          </a:xfrm>
        </p:spPr>
        <p:txBody>
          <a:bodyPr/>
          <a:lstStyle/>
          <a:p>
            <a:pPr marL="0" indent="0" algn="ctr" defTabSz="454025">
              <a:spcBef>
                <a:spcPts val="1200"/>
              </a:spcBef>
              <a:buNone/>
            </a:pPr>
            <a:r>
              <a:rPr lang="en-US" altLang="en-US" sz="2800" b="1" dirty="0" smtClean="0"/>
              <a:t>.</a:t>
            </a:r>
          </a:p>
          <a:p>
            <a:pPr marL="0" indent="0" defTabSz="454025">
              <a:spcBef>
                <a:spcPts val="1200"/>
              </a:spcBef>
              <a:buNone/>
            </a:pPr>
            <a:endParaRPr lang="en-US" altLang="en-US" sz="1600" dirty="0"/>
          </a:p>
        </p:txBody>
      </p:sp>
      <p:sp>
        <p:nvSpPr>
          <p:cNvPr id="16389" name="Rectangle 4"/>
          <p:cNvSpPr>
            <a:spLocks noChangeArrowheads="1"/>
          </p:cNvSpPr>
          <p:nvPr/>
        </p:nvSpPr>
        <p:spPr bwMode="auto">
          <a:xfrm>
            <a:off x="0" y="33623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endParaRPr lang="en-US" altLang="en-US" sz="2400"/>
          </a:p>
        </p:txBody>
      </p:sp>
      <p:pic>
        <p:nvPicPr>
          <p:cNvPr id="2" name="Picture 1"/>
          <p:cNvPicPr>
            <a:picLocks noChangeAspect="1"/>
          </p:cNvPicPr>
          <p:nvPr/>
        </p:nvPicPr>
        <p:blipFill>
          <a:blip r:embed="rId3"/>
          <a:stretch>
            <a:fillRect/>
          </a:stretch>
        </p:blipFill>
        <p:spPr>
          <a:xfrm>
            <a:off x="939906" y="1812684"/>
            <a:ext cx="7245119" cy="4816715"/>
          </a:xfrm>
          <a:prstGeom prst="rect">
            <a:avLst/>
          </a:prstGeom>
        </p:spPr>
      </p:pic>
      <p:sp>
        <p:nvSpPr>
          <p:cNvPr id="7" name="TextBox 6"/>
          <p:cNvSpPr txBox="1"/>
          <p:nvPr/>
        </p:nvSpPr>
        <p:spPr>
          <a:xfrm>
            <a:off x="-2769" y="147638"/>
            <a:ext cx="660805" cy="486287"/>
          </a:xfrm>
          <a:prstGeom prst="rect">
            <a:avLst/>
          </a:prstGeom>
          <a:noFill/>
        </p:spPr>
        <p:txBody>
          <a:bodyPr wrap="square" rtlCol="0">
            <a:spAutoFit/>
          </a:bodyPr>
          <a:lstStyle/>
          <a:p>
            <a:r>
              <a:rPr lang="en-US" sz="3200" dirty="0" smtClean="0"/>
              <a:t>2</a:t>
            </a:r>
            <a:endParaRPr lang="en-US" sz="3200" dirty="0"/>
          </a:p>
        </p:txBody>
      </p:sp>
    </p:spTree>
    <p:extLst>
      <p:ext uri="{BB962C8B-B14F-4D97-AF65-F5344CB8AC3E}">
        <p14:creationId xmlns:p14="http://schemas.microsoft.com/office/powerpoint/2010/main" val="1412372307"/>
      </p:ext>
    </p:extLst>
  </p:cSld>
  <p:clrMapOvr>
    <a:masterClrMapping/>
  </p:clrMapOvr>
  <p:transition spd="slow">
    <p:pull dir="l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p:cNvSpPr txBox="1">
            <a:spLocks noGrp="1"/>
          </p:cNvSpPr>
          <p:nvPr/>
        </p:nvSpPr>
        <p:spPr bwMode="auto">
          <a:xfrm>
            <a:off x="7815263" y="147638"/>
            <a:ext cx="609600" cy="339725"/>
          </a:xfrm>
          <a:prstGeom prst="rect">
            <a:avLst/>
          </a:prstGeom>
          <a:noFill/>
          <a:ln>
            <a:miter lim="800000"/>
            <a:headEnd/>
            <a:tailEnd/>
          </a:ln>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a:fld id="{A098AB4B-F270-4869-AFD4-FAF357E33606}" type="slidenum">
              <a:rPr lang="en-US" altLang="en-US" sz="1400" b="1">
                <a:latin typeface="Arial" panose="020B0604020202020204" pitchFamily="34" charset="0"/>
              </a:rPr>
              <a:pPr algn="ctr"/>
              <a:t>12</a:t>
            </a:fld>
            <a:endParaRPr lang="en-US" altLang="en-US" sz="1400">
              <a:latin typeface="Arial" panose="020B0604020202020204" pitchFamily="34" charset="0"/>
            </a:endParaRPr>
          </a:p>
        </p:txBody>
      </p:sp>
      <p:sp>
        <p:nvSpPr>
          <p:cNvPr id="116739" name="Rectangle 2"/>
          <p:cNvSpPr>
            <a:spLocks noGrp="1" noChangeArrowheads="1"/>
          </p:cNvSpPr>
          <p:nvPr>
            <p:ph type="title" idx="4294967295"/>
          </p:nvPr>
        </p:nvSpPr>
        <p:spPr>
          <a:xfrm>
            <a:off x="298450" y="524247"/>
            <a:ext cx="8469313" cy="863600"/>
          </a:xfrm>
        </p:spPr>
        <p:txBody>
          <a:bodyPr/>
          <a:lstStyle/>
          <a:p>
            <a:r>
              <a:rPr lang="en-US" altLang="en-US" b="0" dirty="0" smtClean="0">
                <a:latin typeface="Rockwell Extra Bold" panose="02060903040505020403" pitchFamily="18" charset="0"/>
              </a:rPr>
              <a:t>Three Audiences:</a:t>
            </a:r>
            <a:br>
              <a:rPr lang="en-US" altLang="en-US" b="0" dirty="0" smtClean="0">
                <a:latin typeface="Rockwell Extra Bold" panose="02060903040505020403" pitchFamily="18" charset="0"/>
              </a:rPr>
            </a:br>
            <a:r>
              <a:rPr lang="en-US" altLang="en-US" b="0" dirty="0" smtClean="0">
                <a:latin typeface="Rockwell Extra Bold" panose="02060903040505020403" pitchFamily="18" charset="0"/>
              </a:rPr>
              <a:t>More detail</a:t>
            </a:r>
          </a:p>
        </p:txBody>
      </p:sp>
      <p:sp>
        <p:nvSpPr>
          <p:cNvPr id="116740" name="Rectangle 3"/>
          <p:cNvSpPr>
            <a:spLocks noGrp="1" noChangeArrowheads="1"/>
          </p:cNvSpPr>
          <p:nvPr>
            <p:ph type="body" sz="half" idx="4294967295"/>
          </p:nvPr>
        </p:nvSpPr>
        <p:spPr>
          <a:xfrm>
            <a:off x="298450" y="1780161"/>
            <a:ext cx="8469313" cy="4900857"/>
          </a:xfrm>
        </p:spPr>
        <p:txBody>
          <a:bodyPr/>
          <a:lstStyle/>
          <a:p>
            <a:pPr marL="514350" indent="-514350" defTabSz="454025">
              <a:buFont typeface="+mj-lt"/>
              <a:buAutoNum type="arabicPeriod"/>
            </a:pPr>
            <a:r>
              <a:rPr lang="en-US" altLang="en-US" sz="3000" i="1" dirty="0">
                <a:sym typeface="Wingdings" panose="05000000000000000000" pitchFamily="2" charset="2"/>
              </a:rPr>
              <a:t>STEM majors and those who conduct surveys, studies and research.</a:t>
            </a:r>
          </a:p>
          <a:p>
            <a:pPr marL="0" indent="0" defTabSz="454025">
              <a:buNone/>
            </a:pPr>
            <a:endParaRPr lang="en-US" altLang="en-US" sz="1100" dirty="0">
              <a:sym typeface="Wingdings" panose="05000000000000000000" pitchFamily="2" charset="2"/>
            </a:endParaRPr>
          </a:p>
          <a:p>
            <a:pPr marL="514350" indent="-514350" defTabSz="454025">
              <a:buFont typeface="+mj-lt"/>
              <a:buAutoNum type="arabicPeriod" startAt="2"/>
            </a:pPr>
            <a:r>
              <a:rPr lang="en-US" altLang="en-US" sz="3000" i="1" dirty="0" smtClean="0">
                <a:sym typeface="Wingdings" panose="05000000000000000000" pitchFamily="2" charset="2"/>
              </a:rPr>
              <a:t>Social decision-makers: </a:t>
            </a:r>
            <a:br>
              <a:rPr lang="en-US" altLang="en-US" sz="3000" i="1" dirty="0" smtClean="0">
                <a:sym typeface="Wingdings" panose="05000000000000000000" pitchFamily="2" charset="2"/>
              </a:rPr>
            </a:br>
            <a:r>
              <a:rPr lang="en-US" altLang="en-US" sz="3000" dirty="0" smtClean="0">
                <a:sym typeface="Wingdings" panose="05000000000000000000" pitchFamily="2" charset="2"/>
              </a:rPr>
              <a:t>Politicians, bureaucrats, business leaders, doctors</a:t>
            </a:r>
          </a:p>
          <a:p>
            <a:pPr marL="0" indent="0" defTabSz="454025">
              <a:buNone/>
            </a:pPr>
            <a:endParaRPr lang="en-US" altLang="en-US" sz="1200" dirty="0">
              <a:sym typeface="Wingdings" panose="05000000000000000000" pitchFamily="2" charset="2"/>
            </a:endParaRPr>
          </a:p>
          <a:p>
            <a:pPr lvl="1" defTabSz="454025"/>
            <a:r>
              <a:rPr lang="en-US" altLang="en-US" sz="2600" i="1" dirty="0" smtClean="0">
                <a:sym typeface="Wingdings" panose="05000000000000000000" pitchFamily="2" charset="2"/>
              </a:rPr>
              <a:t>Those who inform citizens and decision makers:</a:t>
            </a:r>
            <a:r>
              <a:rPr lang="en-US" altLang="en-US" sz="2600" dirty="0" smtClean="0">
                <a:sym typeface="Wingdings" panose="05000000000000000000" pitchFamily="2" charset="2"/>
              </a:rPr>
              <a:t/>
            </a:r>
            <a:br>
              <a:rPr lang="en-US" altLang="en-US" sz="2600" dirty="0" smtClean="0">
                <a:sym typeface="Wingdings" panose="05000000000000000000" pitchFamily="2" charset="2"/>
              </a:rPr>
            </a:br>
            <a:r>
              <a:rPr lang="en-US" altLang="en-US" sz="2600" dirty="0" smtClean="0">
                <a:sym typeface="Wingdings" panose="05000000000000000000" pitchFamily="2" charset="2"/>
              </a:rPr>
              <a:t>journalists, analysts, lawyers, economists, consultants, sociologists, political scientists, policy advocates, psychologists and educators.</a:t>
            </a:r>
          </a:p>
          <a:p>
            <a:pPr marL="514350" indent="-514350" defTabSz="454025">
              <a:buFont typeface="+mj-lt"/>
              <a:buAutoNum type="arabicPeriod" startAt="3"/>
            </a:pPr>
            <a:r>
              <a:rPr lang="en-US" altLang="en-US" sz="3000" i="1" dirty="0">
                <a:sym typeface="Wingdings" panose="05000000000000000000" pitchFamily="2" charset="2"/>
              </a:rPr>
              <a:t>Citizen in a modern republic or democracy.</a:t>
            </a:r>
          </a:p>
          <a:p>
            <a:pPr marL="0" indent="0" defTabSz="454025">
              <a:buNone/>
            </a:pPr>
            <a:endParaRPr lang="en-US" altLang="en-US" sz="3000" dirty="0" smtClean="0">
              <a:sym typeface="Wingdings" panose="05000000000000000000" pitchFamily="2" charset="2"/>
            </a:endParaRPr>
          </a:p>
        </p:txBody>
      </p:sp>
      <p:sp>
        <p:nvSpPr>
          <p:cNvPr id="6" name="TextBox 5"/>
          <p:cNvSpPr txBox="1"/>
          <p:nvPr/>
        </p:nvSpPr>
        <p:spPr>
          <a:xfrm>
            <a:off x="-2769" y="147638"/>
            <a:ext cx="660805" cy="486287"/>
          </a:xfrm>
          <a:prstGeom prst="rect">
            <a:avLst/>
          </a:prstGeom>
          <a:noFill/>
        </p:spPr>
        <p:txBody>
          <a:bodyPr wrap="square" rtlCol="0">
            <a:spAutoFit/>
          </a:bodyPr>
          <a:lstStyle/>
          <a:p>
            <a:r>
              <a:rPr lang="en-US" sz="3200" dirty="0" smtClean="0"/>
              <a:t>2</a:t>
            </a:r>
            <a:endParaRPr lang="en-US" sz="3200" dirty="0"/>
          </a:p>
        </p:txBody>
      </p:sp>
    </p:spTree>
    <p:extLst>
      <p:ext uri="{BB962C8B-B14F-4D97-AF65-F5344CB8AC3E}">
        <p14:creationId xmlns:p14="http://schemas.microsoft.com/office/powerpoint/2010/main" val="1845910273"/>
      </p:ext>
    </p:extLst>
  </p:cSld>
  <p:clrMapOvr>
    <a:masterClrMapping/>
  </p:clrMapOvr>
  <p:transition spd="slow">
    <p:pull dir="l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fld id="{FCF8397F-D330-4807-8B9C-08F768CDD57A}" type="slidenum">
              <a:rPr lang="en-US" altLang="en-US" sz="1400">
                <a:latin typeface="Arial" panose="020B0604020202020204" pitchFamily="34" charset="0"/>
              </a:rPr>
              <a:pPr/>
              <a:t>13</a:t>
            </a:fld>
            <a:endParaRPr lang="en-US" altLang="en-US" sz="1400" b="0">
              <a:latin typeface="Arial" panose="020B0604020202020204" pitchFamily="34" charset="0"/>
            </a:endParaRPr>
          </a:p>
        </p:txBody>
      </p:sp>
      <p:sp>
        <p:nvSpPr>
          <p:cNvPr id="16387" name="Rectangle 2"/>
          <p:cNvSpPr>
            <a:spLocks noGrp="1" noChangeArrowheads="1"/>
          </p:cNvSpPr>
          <p:nvPr>
            <p:ph type="title"/>
          </p:nvPr>
        </p:nvSpPr>
        <p:spPr/>
        <p:txBody>
          <a:bodyPr/>
          <a:lstStyle/>
          <a:p>
            <a:r>
              <a:rPr lang="en-US" altLang="en-US" sz="3200" b="0" dirty="0" smtClean="0">
                <a:latin typeface="Rockwell Extra Bold" panose="02060903040505020403" pitchFamily="18" charset="0"/>
              </a:rPr>
              <a:t>College-Bound Students:</a:t>
            </a:r>
            <a:br>
              <a:rPr lang="en-US" altLang="en-US" sz="3200" b="0" dirty="0" smtClean="0">
                <a:latin typeface="Rockwell Extra Bold" panose="02060903040505020403" pitchFamily="18" charset="0"/>
              </a:rPr>
            </a:br>
            <a:r>
              <a:rPr lang="en-US" altLang="en-US" sz="3200" b="0" dirty="0" smtClean="0">
                <a:latin typeface="Rockwell Extra Bold" panose="02060903040505020403" pitchFamily="18" charset="0"/>
              </a:rPr>
              <a:t>Wide variation</a:t>
            </a:r>
          </a:p>
        </p:txBody>
      </p:sp>
      <p:sp>
        <p:nvSpPr>
          <p:cNvPr id="16388" name="Rectangle 3"/>
          <p:cNvSpPr>
            <a:spLocks noGrp="1" noChangeArrowheads="1"/>
          </p:cNvSpPr>
          <p:nvPr>
            <p:ph type="body" sz="half" idx="1"/>
          </p:nvPr>
        </p:nvSpPr>
        <p:spPr>
          <a:xfrm>
            <a:off x="326571" y="1789113"/>
            <a:ext cx="8490858" cy="4840287"/>
          </a:xfrm>
        </p:spPr>
        <p:txBody>
          <a:bodyPr/>
          <a:lstStyle/>
          <a:p>
            <a:pPr marL="0" indent="0" defTabSz="454025">
              <a:buFontTx/>
              <a:buNone/>
            </a:pPr>
            <a:r>
              <a:rPr lang="en-US" altLang="en-US" sz="2800" dirty="0" smtClean="0"/>
              <a:t>.</a:t>
            </a:r>
          </a:p>
        </p:txBody>
      </p:sp>
      <p:sp>
        <p:nvSpPr>
          <p:cNvPr id="16389" name="Rectangle 4"/>
          <p:cNvSpPr>
            <a:spLocks noChangeArrowheads="1"/>
          </p:cNvSpPr>
          <p:nvPr/>
        </p:nvSpPr>
        <p:spPr bwMode="auto">
          <a:xfrm>
            <a:off x="0" y="33623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endParaRPr lang="en-US" altLang="en-US" sz="2400"/>
          </a:p>
        </p:txBody>
      </p:sp>
      <p:pic>
        <p:nvPicPr>
          <p:cNvPr id="4" name="Picture 3"/>
          <p:cNvPicPr>
            <a:picLocks noChangeAspect="1"/>
          </p:cNvPicPr>
          <p:nvPr/>
        </p:nvPicPr>
        <p:blipFill>
          <a:blip r:embed="rId3"/>
          <a:stretch>
            <a:fillRect/>
          </a:stretch>
        </p:blipFill>
        <p:spPr>
          <a:xfrm>
            <a:off x="425450" y="1776413"/>
            <a:ext cx="8353880" cy="5006718"/>
          </a:xfrm>
          <a:prstGeom prst="rect">
            <a:avLst/>
          </a:prstGeom>
        </p:spPr>
      </p:pic>
      <p:sp>
        <p:nvSpPr>
          <p:cNvPr id="7" name="TextBox 6"/>
          <p:cNvSpPr txBox="1"/>
          <p:nvPr/>
        </p:nvSpPr>
        <p:spPr>
          <a:xfrm>
            <a:off x="-2769" y="147638"/>
            <a:ext cx="660805" cy="486287"/>
          </a:xfrm>
          <a:prstGeom prst="rect">
            <a:avLst/>
          </a:prstGeom>
          <a:noFill/>
        </p:spPr>
        <p:txBody>
          <a:bodyPr wrap="square" rtlCol="0">
            <a:spAutoFit/>
          </a:bodyPr>
          <a:lstStyle/>
          <a:p>
            <a:r>
              <a:rPr lang="en-US" sz="3200" dirty="0" smtClean="0"/>
              <a:t>2a</a:t>
            </a:r>
            <a:endParaRPr lang="en-US" sz="3200" dirty="0"/>
          </a:p>
        </p:txBody>
      </p:sp>
    </p:spTree>
    <p:extLst>
      <p:ext uri="{BB962C8B-B14F-4D97-AF65-F5344CB8AC3E}">
        <p14:creationId xmlns:p14="http://schemas.microsoft.com/office/powerpoint/2010/main" val="1203653508"/>
      </p:ext>
    </p:extLst>
  </p:cSld>
  <p:clrMapOvr>
    <a:masterClrMapping/>
  </p:clrMapOvr>
  <p:transition spd="slow">
    <p:pull dir="l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fld id="{FCF8397F-D330-4807-8B9C-08F768CDD57A}" type="slidenum">
              <a:rPr lang="en-US" altLang="en-US" sz="1400">
                <a:latin typeface="Arial" panose="020B0604020202020204" pitchFamily="34" charset="0"/>
              </a:rPr>
              <a:pPr/>
              <a:t>14</a:t>
            </a:fld>
            <a:endParaRPr lang="en-US" altLang="en-US" sz="1400" b="0">
              <a:latin typeface="Arial" panose="020B0604020202020204" pitchFamily="34" charset="0"/>
            </a:endParaRPr>
          </a:p>
        </p:txBody>
      </p:sp>
      <p:sp>
        <p:nvSpPr>
          <p:cNvPr id="16387" name="Rectangle 2"/>
          <p:cNvSpPr>
            <a:spLocks noGrp="1" noChangeArrowheads="1"/>
          </p:cNvSpPr>
          <p:nvPr>
            <p:ph type="title"/>
          </p:nvPr>
        </p:nvSpPr>
        <p:spPr/>
        <p:txBody>
          <a:bodyPr/>
          <a:lstStyle/>
          <a:p>
            <a:r>
              <a:rPr lang="en-US" altLang="en-US" sz="3200" b="0" dirty="0" smtClean="0">
                <a:latin typeface="Rockwell Extra Bold" panose="02060903040505020403" pitchFamily="18" charset="0"/>
              </a:rPr>
              <a:t>College-Bound US Students</a:t>
            </a:r>
            <a:br>
              <a:rPr lang="en-US" altLang="en-US" sz="3200" b="0" dirty="0" smtClean="0">
                <a:latin typeface="Rockwell Extra Bold" panose="02060903040505020403" pitchFamily="18" charset="0"/>
              </a:rPr>
            </a:br>
            <a:r>
              <a:rPr lang="en-US" altLang="en-US" sz="3200" b="0" dirty="0" smtClean="0">
                <a:latin typeface="Rockwell Extra Bold" panose="02060903040505020403" pitchFamily="18" charset="0"/>
              </a:rPr>
              <a:t>SAT Math Scores by Major</a:t>
            </a:r>
          </a:p>
        </p:txBody>
      </p:sp>
      <p:sp>
        <p:nvSpPr>
          <p:cNvPr id="16388" name="Rectangle 3"/>
          <p:cNvSpPr>
            <a:spLocks noGrp="1" noChangeArrowheads="1"/>
          </p:cNvSpPr>
          <p:nvPr>
            <p:ph type="body" sz="half" idx="1"/>
          </p:nvPr>
        </p:nvSpPr>
        <p:spPr>
          <a:xfrm>
            <a:off x="517071" y="1833562"/>
            <a:ext cx="8490858" cy="4840287"/>
          </a:xfrm>
        </p:spPr>
        <p:txBody>
          <a:bodyPr/>
          <a:lstStyle/>
          <a:p>
            <a:pPr marL="0" indent="0" defTabSz="454025">
              <a:buNone/>
            </a:pPr>
            <a:endParaRPr lang="en-US" altLang="en-US" sz="1600" dirty="0" smtClean="0"/>
          </a:p>
          <a:p>
            <a:pPr marL="0" indent="0" defTabSz="454025">
              <a:buNone/>
            </a:pPr>
            <a:endParaRPr lang="en-US" altLang="en-US" sz="800" dirty="0"/>
          </a:p>
          <a:p>
            <a:pPr marL="0" indent="0" defTabSz="454025">
              <a:buNone/>
            </a:pPr>
            <a:endParaRPr lang="en-US" altLang="en-US" sz="800" dirty="0" smtClean="0"/>
          </a:p>
          <a:p>
            <a:pPr marL="0" indent="0" defTabSz="454025">
              <a:buNone/>
            </a:pPr>
            <a:endParaRPr lang="en-US" altLang="en-US" sz="800" dirty="0" smtClean="0"/>
          </a:p>
          <a:p>
            <a:pPr marL="0" indent="0" defTabSz="454025">
              <a:buNone/>
            </a:pPr>
            <a:endParaRPr lang="en-US" altLang="en-US" sz="800" dirty="0"/>
          </a:p>
          <a:p>
            <a:pPr marL="0" indent="0" defTabSz="454025">
              <a:buNone/>
            </a:pPr>
            <a:endParaRPr lang="en-US" altLang="en-US" sz="800" dirty="0" smtClean="0"/>
          </a:p>
          <a:p>
            <a:pPr marL="0" indent="0" defTabSz="454025">
              <a:buNone/>
            </a:pPr>
            <a:endParaRPr lang="en-US" altLang="en-US" sz="800" dirty="0"/>
          </a:p>
          <a:p>
            <a:pPr marL="0" indent="0" defTabSz="454025">
              <a:buNone/>
            </a:pPr>
            <a:endParaRPr lang="en-US" altLang="en-US" sz="800" dirty="0" smtClean="0"/>
          </a:p>
          <a:p>
            <a:pPr marL="0" indent="0" defTabSz="454025">
              <a:buNone/>
            </a:pPr>
            <a:endParaRPr lang="en-US" altLang="en-US" sz="800" dirty="0"/>
          </a:p>
          <a:p>
            <a:pPr marL="0" indent="0" defTabSz="454025">
              <a:buNone/>
            </a:pPr>
            <a:endParaRPr lang="en-US" altLang="en-US" sz="800" dirty="0" smtClean="0"/>
          </a:p>
          <a:p>
            <a:pPr marL="0" indent="0" defTabSz="454025">
              <a:buNone/>
            </a:pPr>
            <a:endParaRPr lang="en-US" altLang="en-US" sz="800" dirty="0"/>
          </a:p>
          <a:p>
            <a:pPr marL="0" indent="0" defTabSz="454025">
              <a:buNone/>
            </a:pPr>
            <a:endParaRPr lang="en-US" altLang="en-US" sz="800" dirty="0" smtClean="0"/>
          </a:p>
          <a:p>
            <a:pPr marL="0" indent="0" defTabSz="454025">
              <a:buNone/>
            </a:pPr>
            <a:endParaRPr lang="en-US" altLang="en-US" sz="800" dirty="0"/>
          </a:p>
          <a:p>
            <a:pPr marL="0" indent="0" defTabSz="454025">
              <a:buNone/>
            </a:pPr>
            <a:endParaRPr lang="en-US" altLang="en-US" sz="800" dirty="0" smtClean="0"/>
          </a:p>
          <a:p>
            <a:pPr marL="0" indent="0" defTabSz="454025">
              <a:buNone/>
            </a:pPr>
            <a:endParaRPr lang="en-US" altLang="en-US" sz="800" dirty="0"/>
          </a:p>
          <a:p>
            <a:pPr marL="0" indent="0" defTabSz="454025">
              <a:buNone/>
            </a:pPr>
            <a:endParaRPr lang="en-US" altLang="en-US" sz="800" dirty="0" smtClean="0"/>
          </a:p>
          <a:p>
            <a:pPr marL="0" indent="0" defTabSz="454025">
              <a:buNone/>
            </a:pPr>
            <a:endParaRPr lang="en-US" altLang="en-US" sz="800" dirty="0"/>
          </a:p>
          <a:p>
            <a:pPr marL="0" indent="0" defTabSz="454025">
              <a:buNone/>
            </a:pPr>
            <a:endParaRPr lang="en-US" altLang="en-US" sz="800" dirty="0" smtClean="0"/>
          </a:p>
          <a:p>
            <a:pPr marL="0" indent="0" defTabSz="454025">
              <a:buNone/>
            </a:pPr>
            <a:endParaRPr lang="en-US" altLang="en-US" sz="800" dirty="0" smtClean="0"/>
          </a:p>
          <a:p>
            <a:pPr marL="0" indent="0" defTabSz="454025">
              <a:buNone/>
            </a:pPr>
            <a:endParaRPr lang="en-US" altLang="en-US" sz="800" dirty="0"/>
          </a:p>
          <a:p>
            <a:pPr marL="0" indent="0" defTabSz="454025">
              <a:buNone/>
            </a:pPr>
            <a:endParaRPr lang="en-US" altLang="en-US" sz="800" dirty="0" smtClean="0"/>
          </a:p>
          <a:p>
            <a:pPr marL="0" indent="0" defTabSz="454025">
              <a:buNone/>
            </a:pPr>
            <a:endParaRPr lang="en-US" altLang="en-US" sz="800" dirty="0" smtClean="0"/>
          </a:p>
          <a:p>
            <a:pPr marL="0" indent="0" defTabSz="454025">
              <a:buNone/>
            </a:pPr>
            <a:endParaRPr lang="en-US" altLang="en-US" sz="800" dirty="0" smtClean="0"/>
          </a:p>
          <a:p>
            <a:pPr marL="0" indent="0" defTabSz="454025">
              <a:buNone/>
            </a:pPr>
            <a:endParaRPr lang="en-US" altLang="en-US" sz="800" dirty="0"/>
          </a:p>
          <a:p>
            <a:pPr marL="0" indent="0" defTabSz="454025">
              <a:buNone/>
            </a:pPr>
            <a:endParaRPr lang="en-US" altLang="en-US" sz="800" dirty="0" smtClean="0"/>
          </a:p>
          <a:p>
            <a:pPr marL="0" indent="0" defTabSz="454025">
              <a:buNone/>
            </a:pPr>
            <a:endParaRPr lang="en-US" altLang="en-US" sz="800" dirty="0" smtClean="0"/>
          </a:p>
          <a:p>
            <a:pPr marL="0" indent="0" defTabSz="454025">
              <a:buNone/>
            </a:pPr>
            <a:endParaRPr lang="en-US" altLang="en-US" sz="800" dirty="0"/>
          </a:p>
          <a:p>
            <a:pPr marL="0" indent="0" defTabSz="454025">
              <a:buNone/>
            </a:pPr>
            <a:endParaRPr lang="en-US" altLang="en-US" sz="800" dirty="0" smtClean="0"/>
          </a:p>
          <a:p>
            <a:pPr marL="0" indent="0" algn="ctr" defTabSz="454025">
              <a:buNone/>
            </a:pPr>
            <a:endParaRPr lang="en-US" altLang="en-US" sz="1600" dirty="0"/>
          </a:p>
          <a:p>
            <a:pPr marL="0" indent="0" algn="ctr" defTabSz="454025">
              <a:buNone/>
            </a:pPr>
            <a:r>
              <a:rPr lang="en-US" altLang="en-US" sz="1600" dirty="0" smtClean="0"/>
              <a:t>Business Insider (2014).  2014 SAT scores</a:t>
            </a:r>
            <a:endParaRPr lang="en-US" altLang="en-US" sz="1600" dirty="0"/>
          </a:p>
        </p:txBody>
      </p:sp>
      <p:sp>
        <p:nvSpPr>
          <p:cNvPr id="16389" name="Rectangle 4"/>
          <p:cNvSpPr>
            <a:spLocks noChangeArrowheads="1"/>
          </p:cNvSpPr>
          <p:nvPr/>
        </p:nvSpPr>
        <p:spPr bwMode="auto">
          <a:xfrm>
            <a:off x="0" y="33623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endParaRPr lang="en-US" altLang="en-US" sz="2400"/>
          </a:p>
        </p:txBody>
      </p:sp>
      <p:pic>
        <p:nvPicPr>
          <p:cNvPr id="3" name="Picture 2"/>
          <p:cNvPicPr>
            <a:picLocks noChangeAspect="1"/>
          </p:cNvPicPr>
          <p:nvPr/>
        </p:nvPicPr>
        <p:blipFill>
          <a:blip r:embed="rId3"/>
          <a:stretch>
            <a:fillRect/>
          </a:stretch>
        </p:blipFill>
        <p:spPr>
          <a:xfrm>
            <a:off x="1468877" y="1762121"/>
            <a:ext cx="6308175" cy="4700285"/>
          </a:xfrm>
          <a:prstGeom prst="rect">
            <a:avLst/>
          </a:prstGeom>
        </p:spPr>
      </p:pic>
      <p:sp>
        <p:nvSpPr>
          <p:cNvPr id="4" name="Oval 3"/>
          <p:cNvSpPr/>
          <p:nvPr/>
        </p:nvSpPr>
        <p:spPr bwMode="auto">
          <a:xfrm>
            <a:off x="1712067" y="2334638"/>
            <a:ext cx="1274324" cy="340468"/>
          </a:xfrm>
          <a:prstGeom prst="ellipse">
            <a:avLst/>
          </a:prstGeom>
          <a:noFill/>
          <a:ln w="508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800" b="0" i="0" u="none" strike="noStrike" cap="none" normalizeH="0" baseline="0" smtClean="0">
              <a:ln>
                <a:noFill/>
              </a:ln>
              <a:solidFill>
                <a:schemeClr val="tx1"/>
              </a:solidFill>
              <a:effectLst/>
              <a:latin typeface="Times New Roman" pitchFamily="18" charset="0"/>
            </a:endParaRPr>
          </a:p>
        </p:txBody>
      </p:sp>
      <p:sp>
        <p:nvSpPr>
          <p:cNvPr id="10" name="TextBox 9"/>
          <p:cNvSpPr txBox="1"/>
          <p:nvPr/>
        </p:nvSpPr>
        <p:spPr>
          <a:xfrm>
            <a:off x="-2769" y="147638"/>
            <a:ext cx="660805" cy="486287"/>
          </a:xfrm>
          <a:prstGeom prst="rect">
            <a:avLst/>
          </a:prstGeom>
          <a:noFill/>
        </p:spPr>
        <p:txBody>
          <a:bodyPr wrap="square" rtlCol="0">
            <a:spAutoFit/>
          </a:bodyPr>
          <a:lstStyle/>
          <a:p>
            <a:r>
              <a:rPr lang="en-US" sz="3200" dirty="0" smtClean="0"/>
              <a:t>2a</a:t>
            </a:r>
            <a:endParaRPr lang="en-US" sz="3200" dirty="0"/>
          </a:p>
        </p:txBody>
      </p:sp>
    </p:spTree>
    <p:extLst>
      <p:ext uri="{BB962C8B-B14F-4D97-AF65-F5344CB8AC3E}">
        <p14:creationId xmlns:p14="http://schemas.microsoft.com/office/powerpoint/2010/main" val="2675696337"/>
      </p:ext>
    </p:extLst>
  </p:cSld>
  <p:clrMapOvr>
    <a:masterClrMapping/>
  </p:clrMapOvr>
  <p:transition spd="slow">
    <p:pull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fld id="{FCF8397F-D330-4807-8B9C-08F768CDD57A}" type="slidenum">
              <a:rPr lang="en-US" altLang="en-US" sz="1400">
                <a:latin typeface="Arial" panose="020B0604020202020204" pitchFamily="34" charset="0"/>
              </a:rPr>
              <a:pPr/>
              <a:t>15</a:t>
            </a:fld>
            <a:endParaRPr lang="en-US" altLang="en-US" sz="1400" b="0">
              <a:latin typeface="Arial" panose="020B0604020202020204" pitchFamily="34" charset="0"/>
            </a:endParaRPr>
          </a:p>
        </p:txBody>
      </p:sp>
      <p:sp>
        <p:nvSpPr>
          <p:cNvPr id="16387" name="Rectangle 2"/>
          <p:cNvSpPr>
            <a:spLocks noGrp="1" noChangeArrowheads="1"/>
          </p:cNvSpPr>
          <p:nvPr>
            <p:ph type="title"/>
          </p:nvPr>
        </p:nvSpPr>
        <p:spPr/>
        <p:txBody>
          <a:bodyPr/>
          <a:lstStyle/>
          <a:p>
            <a:r>
              <a:rPr lang="en-US" altLang="en-US" sz="3200" b="0" dirty="0" smtClean="0">
                <a:latin typeface="Rockwell Extra Bold" panose="02060903040505020403" pitchFamily="18" charset="0"/>
              </a:rPr>
              <a:t>US Stat 101 students</a:t>
            </a:r>
            <a:br>
              <a:rPr lang="en-US" altLang="en-US" sz="3200" b="0" dirty="0" smtClean="0">
                <a:latin typeface="Rockwell Extra Bold" panose="02060903040505020403" pitchFamily="18" charset="0"/>
              </a:rPr>
            </a:br>
            <a:r>
              <a:rPr lang="en-US" altLang="en-US" sz="3200" b="0" dirty="0" smtClean="0">
                <a:latin typeface="Rockwell Extra Bold" panose="02060903040505020403" pitchFamily="18" charset="0"/>
              </a:rPr>
              <a:t>by Major</a:t>
            </a:r>
          </a:p>
        </p:txBody>
      </p:sp>
      <p:sp>
        <p:nvSpPr>
          <p:cNvPr id="16388" name="Rectangle 3"/>
          <p:cNvSpPr>
            <a:spLocks noGrp="1" noChangeArrowheads="1"/>
          </p:cNvSpPr>
          <p:nvPr>
            <p:ph type="body" sz="half" idx="1"/>
          </p:nvPr>
        </p:nvSpPr>
        <p:spPr>
          <a:xfrm>
            <a:off x="517071" y="1833562"/>
            <a:ext cx="8490858" cy="4840287"/>
          </a:xfrm>
        </p:spPr>
        <p:txBody>
          <a:bodyPr/>
          <a:lstStyle/>
          <a:p>
            <a:pPr marL="0" indent="0" defTabSz="454025">
              <a:buNone/>
            </a:pPr>
            <a:endParaRPr lang="en-US" altLang="en-US" sz="1600" dirty="0" smtClean="0"/>
          </a:p>
          <a:p>
            <a:pPr marL="0" indent="0" defTabSz="454025">
              <a:buNone/>
            </a:pPr>
            <a:endParaRPr lang="en-US" altLang="en-US" sz="1600" dirty="0"/>
          </a:p>
          <a:p>
            <a:pPr marL="0" indent="0" defTabSz="454025">
              <a:buNone/>
            </a:pPr>
            <a:endParaRPr lang="en-US" altLang="en-US" sz="1600" dirty="0" smtClean="0"/>
          </a:p>
          <a:p>
            <a:pPr marL="0" indent="0" defTabSz="454025">
              <a:buNone/>
            </a:pPr>
            <a:endParaRPr lang="en-US" altLang="en-US" sz="1600" dirty="0"/>
          </a:p>
          <a:p>
            <a:pPr marL="0" indent="0" defTabSz="454025">
              <a:buNone/>
            </a:pPr>
            <a:endParaRPr lang="en-US" altLang="en-US" sz="1600" dirty="0" smtClean="0"/>
          </a:p>
          <a:p>
            <a:pPr marL="0" indent="0" defTabSz="454025">
              <a:buNone/>
            </a:pPr>
            <a:endParaRPr lang="en-US" altLang="en-US" sz="1600" dirty="0"/>
          </a:p>
          <a:p>
            <a:pPr marL="0" indent="0" defTabSz="454025">
              <a:buNone/>
            </a:pPr>
            <a:endParaRPr lang="en-US" altLang="en-US" sz="1600" dirty="0" smtClean="0"/>
          </a:p>
          <a:p>
            <a:pPr marL="0" indent="0" defTabSz="454025">
              <a:buNone/>
            </a:pPr>
            <a:endParaRPr lang="en-US" altLang="en-US" sz="1600" dirty="0"/>
          </a:p>
          <a:p>
            <a:pPr marL="0" indent="0" defTabSz="454025">
              <a:buNone/>
            </a:pPr>
            <a:endParaRPr lang="en-US" altLang="en-US" sz="1600" dirty="0" smtClean="0"/>
          </a:p>
          <a:p>
            <a:pPr marL="0" indent="0" defTabSz="454025">
              <a:buNone/>
            </a:pPr>
            <a:endParaRPr lang="en-US" altLang="en-US" sz="1600" dirty="0"/>
          </a:p>
          <a:p>
            <a:pPr marL="0" indent="0" defTabSz="454025">
              <a:buNone/>
            </a:pPr>
            <a:endParaRPr lang="en-US" altLang="en-US" sz="1600" dirty="0" smtClean="0"/>
          </a:p>
          <a:p>
            <a:pPr marL="0" indent="0" defTabSz="454025">
              <a:buNone/>
            </a:pPr>
            <a:endParaRPr lang="en-US" altLang="en-US" sz="1600" dirty="0"/>
          </a:p>
          <a:p>
            <a:pPr marL="0" indent="0" defTabSz="454025">
              <a:buNone/>
            </a:pPr>
            <a:endParaRPr lang="en-US" altLang="en-US" sz="1600" dirty="0" smtClean="0"/>
          </a:p>
        </p:txBody>
      </p:sp>
      <p:sp>
        <p:nvSpPr>
          <p:cNvPr id="16389" name="Rectangle 4"/>
          <p:cNvSpPr>
            <a:spLocks noChangeArrowheads="1"/>
          </p:cNvSpPr>
          <p:nvPr/>
        </p:nvSpPr>
        <p:spPr bwMode="auto">
          <a:xfrm>
            <a:off x="0" y="33623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endParaRPr lang="en-US" altLang="en-US" sz="2400"/>
          </a:p>
        </p:txBody>
      </p:sp>
      <p:sp>
        <p:nvSpPr>
          <p:cNvPr id="10" name="TextBox 9"/>
          <p:cNvSpPr txBox="1"/>
          <p:nvPr/>
        </p:nvSpPr>
        <p:spPr>
          <a:xfrm>
            <a:off x="-2769" y="147638"/>
            <a:ext cx="660805" cy="486287"/>
          </a:xfrm>
          <a:prstGeom prst="rect">
            <a:avLst/>
          </a:prstGeom>
          <a:noFill/>
        </p:spPr>
        <p:txBody>
          <a:bodyPr wrap="square" rtlCol="0">
            <a:spAutoFit/>
          </a:bodyPr>
          <a:lstStyle/>
          <a:p>
            <a:r>
              <a:rPr lang="en-US" sz="3200" dirty="0" smtClean="0"/>
              <a:t>2a</a:t>
            </a:r>
            <a:endParaRPr lang="en-US" sz="3200" dirty="0"/>
          </a:p>
        </p:txBody>
      </p:sp>
      <p:pic>
        <p:nvPicPr>
          <p:cNvPr id="8" name="Picture 7"/>
          <p:cNvPicPr>
            <a:picLocks noChangeAspect="1"/>
          </p:cNvPicPr>
          <p:nvPr/>
        </p:nvPicPr>
        <p:blipFill>
          <a:blip r:embed="rId3"/>
          <a:stretch>
            <a:fillRect/>
          </a:stretch>
        </p:blipFill>
        <p:spPr>
          <a:xfrm>
            <a:off x="268921" y="595012"/>
            <a:ext cx="8622444" cy="5980885"/>
          </a:xfrm>
          <a:prstGeom prst="rect">
            <a:avLst/>
          </a:prstGeom>
        </p:spPr>
      </p:pic>
    </p:spTree>
    <p:extLst>
      <p:ext uri="{BB962C8B-B14F-4D97-AF65-F5344CB8AC3E}">
        <p14:creationId xmlns:p14="http://schemas.microsoft.com/office/powerpoint/2010/main" val="3175375338"/>
      </p:ext>
    </p:extLst>
  </p:cSld>
  <p:clrMapOvr>
    <a:masterClrMapping/>
  </p:clrMapOvr>
  <p:transition spd="slow">
    <p:pull dir="l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fld id="{FCF8397F-D330-4807-8B9C-08F768CDD57A}" type="slidenum">
              <a:rPr lang="en-US" altLang="en-US" sz="1400">
                <a:latin typeface="Arial" panose="020B0604020202020204" pitchFamily="34" charset="0"/>
              </a:rPr>
              <a:pPr/>
              <a:t>16</a:t>
            </a:fld>
            <a:endParaRPr lang="en-US" altLang="en-US" sz="1400" b="0">
              <a:latin typeface="Arial" panose="020B0604020202020204" pitchFamily="34" charset="0"/>
            </a:endParaRPr>
          </a:p>
        </p:txBody>
      </p:sp>
      <p:sp>
        <p:nvSpPr>
          <p:cNvPr id="16387" name="Rectangle 2"/>
          <p:cNvSpPr>
            <a:spLocks noGrp="1" noChangeArrowheads="1"/>
          </p:cNvSpPr>
          <p:nvPr>
            <p:ph type="title"/>
          </p:nvPr>
        </p:nvSpPr>
        <p:spPr>
          <a:xfrm>
            <a:off x="289264" y="457200"/>
            <a:ext cx="8397536" cy="1066800"/>
          </a:xfrm>
        </p:spPr>
        <p:txBody>
          <a:bodyPr/>
          <a:lstStyle/>
          <a:p>
            <a:r>
              <a:rPr lang="en-US" altLang="en-US" sz="3200" b="0" dirty="0" smtClean="0">
                <a:latin typeface="Rockwell Extra Bold" panose="02060903040505020403" pitchFamily="18" charset="0"/>
              </a:rPr>
              <a:t>Harvard Business Review:</a:t>
            </a:r>
            <a:br>
              <a:rPr lang="en-US" altLang="en-US" sz="3200" b="0" dirty="0" smtClean="0">
                <a:latin typeface="Rockwell Extra Bold" panose="02060903040505020403" pitchFamily="18" charset="0"/>
              </a:rPr>
            </a:br>
            <a:r>
              <a:rPr lang="en-US" altLang="en-US" sz="3200" b="0" dirty="0" smtClean="0">
                <a:latin typeface="Rockwell Extra Bold" panose="02060903040505020403" pitchFamily="18" charset="0"/>
              </a:rPr>
              <a:t>Website Search of 40K Items</a:t>
            </a:r>
            <a:endParaRPr lang="en-US" altLang="en-US" sz="3200" b="0" dirty="0">
              <a:latin typeface="Rockwell Extra Bold" panose="02060903040505020403" pitchFamily="18" charset="0"/>
            </a:endParaRPr>
          </a:p>
        </p:txBody>
      </p:sp>
      <p:sp>
        <p:nvSpPr>
          <p:cNvPr id="16389" name="Rectangle 4"/>
          <p:cNvSpPr>
            <a:spLocks noChangeArrowheads="1"/>
          </p:cNvSpPr>
          <p:nvPr/>
        </p:nvSpPr>
        <p:spPr bwMode="auto">
          <a:xfrm>
            <a:off x="0" y="33623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endParaRPr lang="en-US" altLang="en-US" sz="2400"/>
          </a:p>
        </p:txBody>
      </p:sp>
      <p:pic>
        <p:nvPicPr>
          <p:cNvPr id="7" name="Picture 6"/>
          <p:cNvPicPr>
            <a:picLocks noChangeAspect="1"/>
          </p:cNvPicPr>
          <p:nvPr/>
        </p:nvPicPr>
        <p:blipFill>
          <a:blip r:embed="rId3"/>
          <a:stretch>
            <a:fillRect/>
          </a:stretch>
        </p:blipFill>
        <p:spPr>
          <a:xfrm>
            <a:off x="5058137" y="1762438"/>
            <a:ext cx="3999053" cy="4985603"/>
          </a:xfrm>
          <a:prstGeom prst="rect">
            <a:avLst/>
          </a:prstGeom>
        </p:spPr>
      </p:pic>
      <p:sp>
        <p:nvSpPr>
          <p:cNvPr id="11" name="Text Placeholder 10"/>
          <p:cNvSpPr>
            <a:spLocks noGrp="1"/>
          </p:cNvSpPr>
          <p:nvPr>
            <p:ph type="body" sz="half" idx="1"/>
          </p:nvPr>
        </p:nvSpPr>
        <p:spPr/>
        <p:txBody>
          <a:bodyPr/>
          <a:lstStyle/>
          <a:p>
            <a:r>
              <a:rPr lang="en-US" dirty="0" smtClean="0"/>
              <a:t>.</a:t>
            </a:r>
            <a:endParaRPr lang="en-US" dirty="0"/>
          </a:p>
        </p:txBody>
      </p:sp>
      <p:pic>
        <p:nvPicPr>
          <p:cNvPr id="6" name="Picture 5"/>
          <p:cNvPicPr>
            <a:picLocks noChangeAspect="1"/>
          </p:cNvPicPr>
          <p:nvPr/>
        </p:nvPicPr>
        <p:blipFill>
          <a:blip r:embed="rId4"/>
          <a:stretch>
            <a:fillRect/>
          </a:stretch>
        </p:blipFill>
        <p:spPr>
          <a:xfrm>
            <a:off x="289264" y="1755063"/>
            <a:ext cx="3751637" cy="5102937"/>
          </a:xfrm>
          <a:prstGeom prst="rect">
            <a:avLst/>
          </a:prstGeom>
        </p:spPr>
      </p:pic>
      <p:sp>
        <p:nvSpPr>
          <p:cNvPr id="8" name="TextBox 7"/>
          <p:cNvSpPr txBox="1"/>
          <p:nvPr/>
        </p:nvSpPr>
        <p:spPr>
          <a:xfrm>
            <a:off x="-2769" y="147638"/>
            <a:ext cx="660805" cy="486287"/>
          </a:xfrm>
          <a:prstGeom prst="rect">
            <a:avLst/>
          </a:prstGeom>
          <a:noFill/>
        </p:spPr>
        <p:txBody>
          <a:bodyPr wrap="square" rtlCol="0">
            <a:spAutoFit/>
          </a:bodyPr>
          <a:lstStyle/>
          <a:p>
            <a:r>
              <a:rPr lang="en-US" sz="3200" dirty="0" smtClean="0"/>
              <a:t>2</a:t>
            </a:r>
            <a:endParaRPr lang="en-US" sz="3200" dirty="0"/>
          </a:p>
        </p:txBody>
      </p:sp>
    </p:spTree>
    <p:extLst>
      <p:ext uri="{BB962C8B-B14F-4D97-AF65-F5344CB8AC3E}">
        <p14:creationId xmlns:p14="http://schemas.microsoft.com/office/powerpoint/2010/main" val="2151313934"/>
      </p:ext>
    </p:extLst>
  </p:cSld>
  <p:clrMapOvr>
    <a:masterClrMapping/>
  </p:clrMapOvr>
  <p:transition spd="slow">
    <p:pull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fld id="{DDDDD81A-733D-43C1-847E-11A43565A1FE}" type="slidenum">
              <a:rPr lang="en-US" altLang="en-US" sz="1400">
                <a:latin typeface="Arial" panose="020B0604020202020204" pitchFamily="34" charset="0"/>
              </a:rPr>
              <a:pPr/>
              <a:t>17</a:t>
            </a:fld>
            <a:endParaRPr lang="en-US" altLang="en-US" sz="1400" b="0">
              <a:latin typeface="Arial" panose="020B0604020202020204" pitchFamily="34" charset="0"/>
            </a:endParaRPr>
          </a:p>
        </p:txBody>
      </p:sp>
      <p:sp>
        <p:nvSpPr>
          <p:cNvPr id="20483" name="Rectangle 2"/>
          <p:cNvSpPr>
            <a:spLocks noGrp="1" noChangeArrowheads="1"/>
          </p:cNvSpPr>
          <p:nvPr>
            <p:ph type="title"/>
          </p:nvPr>
        </p:nvSpPr>
        <p:spPr>
          <a:xfrm>
            <a:off x="530942" y="457200"/>
            <a:ext cx="8126361" cy="1066800"/>
          </a:xfrm>
        </p:spPr>
        <p:txBody>
          <a:bodyPr/>
          <a:lstStyle/>
          <a:p>
            <a:r>
              <a:rPr lang="en-US" altLang="en-US" sz="3200" b="0" dirty="0" smtClean="0">
                <a:latin typeface="Rockwell Extra Bold" panose="02060903040505020403" pitchFamily="18" charset="0"/>
              </a:rPr>
              <a:t>Statistical Literacy: </a:t>
            </a:r>
            <a:br>
              <a:rPr lang="en-US" altLang="en-US" sz="3200" b="0" dirty="0" smtClean="0">
                <a:latin typeface="Rockwell Extra Bold" panose="02060903040505020403" pitchFamily="18" charset="0"/>
              </a:rPr>
            </a:br>
            <a:r>
              <a:rPr lang="en-US" altLang="en-US" sz="3200" b="0" dirty="0" smtClean="0">
                <a:latin typeface="Rockwell Extra Bold" panose="02060903040505020403" pitchFamily="18" charset="0"/>
              </a:rPr>
              <a:t>More Detail</a:t>
            </a:r>
          </a:p>
        </p:txBody>
      </p:sp>
      <p:sp>
        <p:nvSpPr>
          <p:cNvPr id="20484" name="Rectangle 3"/>
          <p:cNvSpPr>
            <a:spLocks noGrp="1" noChangeArrowheads="1"/>
          </p:cNvSpPr>
          <p:nvPr>
            <p:ph type="body" sz="half" idx="1"/>
          </p:nvPr>
        </p:nvSpPr>
        <p:spPr>
          <a:xfrm>
            <a:off x="184150" y="1833562"/>
            <a:ext cx="8820150" cy="4751387"/>
          </a:xfrm>
        </p:spPr>
        <p:txBody>
          <a:bodyPr/>
          <a:lstStyle/>
          <a:p>
            <a:pPr marL="0" indent="0">
              <a:lnSpc>
                <a:spcPts val="3400"/>
              </a:lnSpc>
              <a:spcBef>
                <a:spcPts val="0"/>
              </a:spcBef>
              <a:spcAft>
                <a:spcPts val="2400"/>
              </a:spcAft>
              <a:buNone/>
            </a:pPr>
            <a:r>
              <a:rPr lang="en-US" altLang="en-US" dirty="0" smtClean="0"/>
              <a:t>3a.  Association vs. Causation</a:t>
            </a:r>
          </a:p>
          <a:p>
            <a:pPr marL="0" indent="0">
              <a:lnSpc>
                <a:spcPts val="3400"/>
              </a:lnSpc>
              <a:spcBef>
                <a:spcPts val="0"/>
              </a:spcBef>
              <a:spcAft>
                <a:spcPts val="2400"/>
              </a:spcAft>
              <a:buNone/>
            </a:pPr>
            <a:r>
              <a:rPr lang="en-US" altLang="en-US" dirty="0" smtClean="0"/>
              <a:t>3b.  Classify all the influences on a statistic</a:t>
            </a:r>
          </a:p>
          <a:p>
            <a:pPr>
              <a:lnSpc>
                <a:spcPts val="3400"/>
              </a:lnSpc>
              <a:spcBef>
                <a:spcPts val="0"/>
              </a:spcBef>
              <a:spcAft>
                <a:spcPts val="2400"/>
              </a:spcAft>
            </a:pPr>
            <a:r>
              <a:rPr lang="en-US" altLang="en-US" dirty="0" smtClean="0"/>
              <a:t>Context: Confounding and study design</a:t>
            </a:r>
          </a:p>
          <a:p>
            <a:pPr>
              <a:lnSpc>
                <a:spcPts val="3400"/>
              </a:lnSpc>
              <a:spcBef>
                <a:spcPts val="0"/>
              </a:spcBef>
              <a:spcAft>
                <a:spcPts val="2400"/>
              </a:spcAft>
            </a:pPr>
            <a:r>
              <a:rPr lang="en-US" altLang="en-US" dirty="0" smtClean="0"/>
              <a:t>Assembly/assumptions: How things are defined.</a:t>
            </a:r>
          </a:p>
          <a:p>
            <a:pPr>
              <a:lnSpc>
                <a:spcPts val="3400"/>
              </a:lnSpc>
              <a:spcBef>
                <a:spcPts val="0"/>
              </a:spcBef>
              <a:spcAft>
                <a:spcPts val="2400"/>
              </a:spcAft>
            </a:pPr>
            <a:r>
              <a:rPr lang="en-US" altLang="en-US" dirty="0" smtClean="0"/>
              <a:t>Randomness: </a:t>
            </a:r>
            <a:br>
              <a:rPr lang="en-US" altLang="en-US" dirty="0" smtClean="0"/>
            </a:br>
            <a:r>
              <a:rPr lang="en-US" altLang="en-US" dirty="0" smtClean="0"/>
              <a:t>Unlikely is almost certain given enough trials.</a:t>
            </a:r>
          </a:p>
          <a:p>
            <a:pPr>
              <a:lnSpc>
                <a:spcPts val="3400"/>
              </a:lnSpc>
              <a:spcBef>
                <a:spcPts val="0"/>
              </a:spcBef>
              <a:spcAft>
                <a:spcPts val="2400"/>
              </a:spcAft>
            </a:pPr>
            <a:r>
              <a:rPr lang="en-US" altLang="en-US" dirty="0" smtClean="0"/>
              <a:t>Error/Bias: </a:t>
            </a:r>
          </a:p>
          <a:p>
            <a:pPr marL="0" indent="0">
              <a:lnSpc>
                <a:spcPts val="3400"/>
              </a:lnSpc>
              <a:spcBef>
                <a:spcPts val="0"/>
              </a:spcBef>
              <a:spcAft>
                <a:spcPts val="2400"/>
              </a:spcAft>
              <a:buNone/>
            </a:pPr>
            <a:endParaRPr lang="en-US" altLang="en-US" dirty="0"/>
          </a:p>
          <a:p>
            <a:pPr marL="0" indent="0">
              <a:lnSpc>
                <a:spcPts val="3400"/>
              </a:lnSpc>
              <a:spcBef>
                <a:spcPts val="0"/>
              </a:spcBef>
              <a:spcAft>
                <a:spcPts val="2400"/>
              </a:spcAft>
              <a:buNone/>
            </a:pPr>
            <a:endParaRPr lang="en-US" altLang="en-US" dirty="0" smtClean="0"/>
          </a:p>
        </p:txBody>
      </p:sp>
      <p:sp>
        <p:nvSpPr>
          <p:cNvPr id="20485" name="Rectangle 4"/>
          <p:cNvSpPr>
            <a:spLocks noChangeArrowheads="1"/>
          </p:cNvSpPr>
          <p:nvPr/>
        </p:nvSpPr>
        <p:spPr bwMode="auto">
          <a:xfrm>
            <a:off x="0" y="33623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endParaRPr lang="en-US" altLang="en-US" sz="2400"/>
          </a:p>
        </p:txBody>
      </p:sp>
      <p:sp>
        <p:nvSpPr>
          <p:cNvPr id="9" name="TextBox 8"/>
          <p:cNvSpPr txBox="1"/>
          <p:nvPr/>
        </p:nvSpPr>
        <p:spPr>
          <a:xfrm>
            <a:off x="-2769" y="147638"/>
            <a:ext cx="660805" cy="486287"/>
          </a:xfrm>
          <a:prstGeom prst="rect">
            <a:avLst/>
          </a:prstGeom>
          <a:noFill/>
        </p:spPr>
        <p:txBody>
          <a:bodyPr wrap="square" rtlCol="0">
            <a:spAutoFit/>
          </a:bodyPr>
          <a:lstStyle/>
          <a:p>
            <a:r>
              <a:rPr lang="en-US" sz="3200" dirty="0" smtClean="0"/>
              <a:t>3</a:t>
            </a:r>
            <a:endParaRPr lang="en-US" sz="3200" dirty="0"/>
          </a:p>
        </p:txBody>
      </p:sp>
    </p:spTree>
    <p:extLst>
      <p:ext uri="{BB962C8B-B14F-4D97-AF65-F5344CB8AC3E}">
        <p14:creationId xmlns:p14="http://schemas.microsoft.com/office/powerpoint/2010/main" val="3880629818"/>
      </p:ext>
    </p:extLst>
  </p:cSld>
  <p:clrMapOvr>
    <a:masterClrMapping/>
  </p:clrMapOvr>
  <p:transition spd="slow">
    <p:pull dir="l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p:txBody>
          <a:bodyPr/>
          <a:lstStyle/>
          <a:p>
            <a:r>
              <a:rPr lang="en-US" altLang="en-US" sz="3200" dirty="0" smtClean="0"/>
              <a:t>Association: </a:t>
            </a:r>
            <a:r>
              <a:rPr lang="en-US" altLang="en-US" sz="3200" i="1" dirty="0" smtClean="0"/>
              <a:t>Probably </a:t>
            </a:r>
            <a:r>
              <a:rPr lang="en-US" altLang="en-US" sz="3200" i="1" dirty="0"/>
              <a:t>N</a:t>
            </a:r>
            <a:r>
              <a:rPr lang="en-US" altLang="en-US" sz="3200" i="1" dirty="0" smtClean="0"/>
              <a:t>ot</a:t>
            </a:r>
            <a:r>
              <a:rPr lang="en-US" altLang="en-US" sz="3200" dirty="0" smtClean="0"/>
              <a:t> Causation</a:t>
            </a:r>
          </a:p>
        </p:txBody>
      </p:sp>
      <p:sp>
        <p:nvSpPr>
          <p:cNvPr id="18435" name="Rectangle 3"/>
          <p:cNvSpPr>
            <a:spLocks noGrp="1" noChangeArrowheads="1"/>
          </p:cNvSpPr>
          <p:nvPr>
            <p:ph type="body" idx="4294967295"/>
          </p:nvPr>
        </p:nvSpPr>
        <p:spPr>
          <a:xfrm>
            <a:off x="447675" y="1781175"/>
            <a:ext cx="8162925" cy="4895850"/>
          </a:xfrm>
        </p:spPr>
        <p:txBody>
          <a:bodyPr/>
          <a:lstStyle/>
          <a:p>
            <a:pPr marL="457200" indent="-457200">
              <a:lnSpc>
                <a:spcPct val="120000"/>
              </a:lnSpc>
              <a:spcBef>
                <a:spcPct val="50000"/>
              </a:spcBef>
              <a:buFontTx/>
              <a:buNone/>
            </a:pPr>
            <a:r>
              <a:rPr lang="en-US" altLang="en-US" i="1" smtClean="0"/>
              <a:t>						.</a:t>
            </a:r>
          </a:p>
        </p:txBody>
      </p:sp>
      <p:pic>
        <p:nvPicPr>
          <p:cNvPr id="18436" name="Picture 4" descr="ci700332kn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675" y="1885950"/>
            <a:ext cx="8401357" cy="4959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769" y="147638"/>
            <a:ext cx="660805" cy="486287"/>
          </a:xfrm>
          <a:prstGeom prst="rect">
            <a:avLst/>
          </a:prstGeom>
          <a:noFill/>
        </p:spPr>
        <p:txBody>
          <a:bodyPr wrap="square" rtlCol="0">
            <a:spAutoFit/>
          </a:bodyPr>
          <a:lstStyle/>
          <a:p>
            <a:r>
              <a:rPr lang="en-US" sz="3200" dirty="0" smtClean="0"/>
              <a:t>3a</a:t>
            </a:r>
            <a:endParaRPr lang="en-US" sz="3200" dirty="0"/>
          </a:p>
        </p:txBody>
      </p:sp>
    </p:spTree>
    <p:extLst>
      <p:ext uri="{BB962C8B-B14F-4D97-AF65-F5344CB8AC3E}">
        <p14:creationId xmlns:p14="http://schemas.microsoft.com/office/powerpoint/2010/main" val="45328852"/>
      </p:ext>
    </p:extLst>
  </p:cSld>
  <p:clrMapOvr>
    <a:masterClrMapping/>
  </p:clrMapOvr>
  <p:transition spd="slow">
    <p:pull dir="l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idx="4294967295"/>
          </p:nvPr>
        </p:nvSpPr>
        <p:spPr/>
        <p:txBody>
          <a:bodyPr/>
          <a:lstStyle/>
          <a:p>
            <a:r>
              <a:rPr lang="en-US" altLang="en-US" sz="3200" dirty="0" smtClean="0"/>
              <a:t>Association: </a:t>
            </a:r>
            <a:r>
              <a:rPr lang="en-US" altLang="en-US" sz="3200" i="1" dirty="0" smtClean="0"/>
              <a:t>Probably </a:t>
            </a:r>
            <a:r>
              <a:rPr lang="en-US" altLang="en-US" sz="3200" dirty="0" smtClean="0"/>
              <a:t>Causation</a:t>
            </a:r>
          </a:p>
        </p:txBody>
      </p:sp>
      <p:graphicFrame>
        <p:nvGraphicFramePr>
          <p:cNvPr id="1026" name="Object 3"/>
          <p:cNvGraphicFramePr>
            <a:graphicFrameLocks noGrp="1" noChangeAspect="1"/>
          </p:cNvGraphicFramePr>
          <p:nvPr>
            <p:ph idx="4294967295"/>
          </p:nvPr>
        </p:nvGraphicFramePr>
        <p:xfrm>
          <a:off x="95250" y="1727200"/>
          <a:ext cx="8972550" cy="5178425"/>
        </p:xfrm>
        <a:graphic>
          <a:graphicData uri="http://schemas.openxmlformats.org/presentationml/2006/ole">
            <mc:AlternateContent xmlns:mc="http://schemas.openxmlformats.org/markup-compatibility/2006">
              <mc:Choice xmlns:v="urn:schemas-microsoft-com:vml" Requires="v">
                <p:oleObj spid="_x0000_s2064" name="Chart" r:id="rId4" imgW="6238718" imgH="3600450" progId="Excel.Chart.8">
                  <p:embed/>
                </p:oleObj>
              </mc:Choice>
              <mc:Fallback>
                <p:oleObj name="Chart" r:id="rId4" imgW="6238718" imgH="3600450"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50" y="1727200"/>
                        <a:ext cx="8972550" cy="5178425"/>
                      </a:xfrm>
                      <a:prstGeom prst="rect">
                        <a:avLst/>
                      </a:prstGeom>
                    </p:spPr>
                  </p:pic>
                </p:oleObj>
              </mc:Fallback>
            </mc:AlternateContent>
          </a:graphicData>
        </a:graphic>
      </p:graphicFrame>
      <p:sp>
        <p:nvSpPr>
          <p:cNvPr id="4" name="TextBox 3"/>
          <p:cNvSpPr txBox="1"/>
          <p:nvPr/>
        </p:nvSpPr>
        <p:spPr>
          <a:xfrm>
            <a:off x="-2769" y="147638"/>
            <a:ext cx="660805" cy="486287"/>
          </a:xfrm>
          <a:prstGeom prst="rect">
            <a:avLst/>
          </a:prstGeom>
          <a:noFill/>
        </p:spPr>
        <p:txBody>
          <a:bodyPr wrap="square" rtlCol="0">
            <a:spAutoFit/>
          </a:bodyPr>
          <a:lstStyle/>
          <a:p>
            <a:r>
              <a:rPr lang="en-US" sz="3200" dirty="0" smtClean="0"/>
              <a:t>3a</a:t>
            </a:r>
            <a:endParaRPr lang="en-US" sz="3200" dirty="0"/>
          </a:p>
        </p:txBody>
      </p:sp>
    </p:spTree>
    <p:extLst>
      <p:ext uri="{BB962C8B-B14F-4D97-AF65-F5344CB8AC3E}">
        <p14:creationId xmlns:p14="http://schemas.microsoft.com/office/powerpoint/2010/main" val="3931544467"/>
      </p:ext>
    </p:extLst>
  </p:cSld>
  <p:clrMapOvr>
    <a:masterClrMapping/>
  </p:clrMapOvr>
  <p:transition spd="slow">
    <p:pull dir="l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fld id="{CEAEC3C0-0CBF-4A82-A518-05600C80B24B}" type="slidenum">
              <a:rPr lang="en-US" altLang="en-US" sz="1400">
                <a:latin typeface="Arial" panose="020B0604020202020204" pitchFamily="34" charset="0"/>
              </a:rPr>
              <a:pPr/>
              <a:t>2</a:t>
            </a:fld>
            <a:endParaRPr lang="en-US" altLang="en-US" sz="1400" b="0">
              <a:latin typeface="Arial" panose="020B0604020202020204" pitchFamily="34" charset="0"/>
            </a:endParaRPr>
          </a:p>
        </p:txBody>
      </p:sp>
      <p:sp>
        <p:nvSpPr>
          <p:cNvPr id="15363" name="Rectangle 2"/>
          <p:cNvSpPr>
            <a:spLocks noGrp="1" noChangeArrowheads="1"/>
          </p:cNvSpPr>
          <p:nvPr>
            <p:ph type="body" idx="1"/>
          </p:nvPr>
        </p:nvSpPr>
        <p:spPr>
          <a:xfrm>
            <a:off x="161925" y="1833562"/>
            <a:ext cx="8820150" cy="4648200"/>
          </a:xfrm>
        </p:spPr>
        <p:txBody>
          <a:bodyPr/>
          <a:lstStyle/>
          <a:p>
            <a:pPr marL="0" indent="0">
              <a:spcBef>
                <a:spcPts val="1800"/>
              </a:spcBef>
              <a:buNone/>
            </a:pPr>
            <a:r>
              <a:rPr lang="en-US" sz="2800" dirty="0" smtClean="0"/>
              <a:t>40%: School </a:t>
            </a:r>
            <a:r>
              <a:rPr lang="en-US" sz="2800" dirty="0" smtClean="0"/>
              <a:t>teachers: Current or previous</a:t>
            </a:r>
          </a:p>
          <a:p>
            <a:pPr marL="0" indent="0">
              <a:spcBef>
                <a:spcPts val="1800"/>
              </a:spcBef>
              <a:buNone/>
            </a:pPr>
            <a:r>
              <a:rPr lang="en-US" sz="2800" dirty="0" smtClean="0"/>
              <a:t>30%: College </a:t>
            </a:r>
            <a:r>
              <a:rPr lang="en-US" sz="2800" dirty="0" smtClean="0"/>
              <a:t>faculty:  Current or previous</a:t>
            </a:r>
          </a:p>
          <a:p>
            <a:pPr marL="0" indent="0">
              <a:spcBef>
                <a:spcPts val="1800"/>
              </a:spcBef>
              <a:buNone/>
            </a:pPr>
            <a:r>
              <a:rPr lang="en-US" sz="2800" dirty="0"/>
              <a:t>20%: Education, non-profit</a:t>
            </a:r>
          </a:p>
          <a:p>
            <a:pPr marL="0" indent="0">
              <a:spcBef>
                <a:spcPts val="1800"/>
              </a:spcBef>
              <a:buNone/>
            </a:pPr>
            <a:r>
              <a:rPr lang="en-US" sz="2800" dirty="0" smtClean="0"/>
              <a:t>10%: Industry</a:t>
            </a:r>
            <a:r>
              <a:rPr lang="en-US" sz="2800" dirty="0" smtClean="0"/>
              <a:t>, </a:t>
            </a:r>
            <a:r>
              <a:rPr lang="en-US" sz="2800" dirty="0" smtClean="0"/>
              <a:t>commercial</a:t>
            </a:r>
            <a:r>
              <a:rPr lang="en-US" dirty="0" smtClean="0"/>
              <a:t> </a:t>
            </a:r>
            <a:endParaRPr lang="en-US" dirty="0" smtClean="0"/>
          </a:p>
          <a:p>
            <a:pPr marL="0" indent="0">
              <a:spcBef>
                <a:spcPts val="0"/>
              </a:spcBef>
              <a:buNone/>
            </a:pPr>
            <a:endParaRPr lang="en-US" sz="2800" dirty="0"/>
          </a:p>
          <a:p>
            <a:pPr marL="0" indent="0">
              <a:spcBef>
                <a:spcPts val="1800"/>
              </a:spcBef>
              <a:buNone/>
            </a:pPr>
            <a:endParaRPr lang="en-US" sz="2800" dirty="0"/>
          </a:p>
        </p:txBody>
      </p:sp>
      <p:sp>
        <p:nvSpPr>
          <p:cNvPr id="15364" name="Rectangle 3"/>
          <p:cNvSpPr>
            <a:spLocks noGrp="1" noChangeArrowheads="1"/>
          </p:cNvSpPr>
          <p:nvPr>
            <p:ph type="title"/>
          </p:nvPr>
        </p:nvSpPr>
        <p:spPr>
          <a:xfrm>
            <a:off x="269875" y="457200"/>
            <a:ext cx="8542338" cy="1066800"/>
          </a:xfrm>
        </p:spPr>
        <p:txBody>
          <a:bodyPr/>
          <a:lstStyle/>
          <a:p>
            <a:pPr>
              <a:lnSpc>
                <a:spcPct val="95000"/>
              </a:lnSpc>
            </a:pPr>
            <a:r>
              <a:rPr lang="en-US" altLang="en-US" b="0" dirty="0" smtClean="0">
                <a:latin typeface="Rockwell Extra Bold" panose="02060903040505020403" pitchFamily="18" charset="0"/>
              </a:rPr>
              <a:t>Audience</a:t>
            </a:r>
            <a:endParaRPr lang="en-US" altLang="en-US" sz="3200" b="0" i="1" dirty="0" smtClean="0"/>
          </a:p>
        </p:txBody>
      </p:sp>
    </p:spTree>
    <p:extLst>
      <p:ext uri="{BB962C8B-B14F-4D97-AF65-F5344CB8AC3E}">
        <p14:creationId xmlns:p14="http://schemas.microsoft.com/office/powerpoint/2010/main" val="3927386367"/>
      </p:ext>
    </p:extLst>
  </p:cSld>
  <p:clrMapOvr>
    <a:masterClrMapping/>
  </p:clrMapOvr>
  <p:transition spd="slow">
    <p:pull dir="l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p:txBody>
          <a:bodyPr/>
          <a:lstStyle/>
          <a:p>
            <a:r>
              <a:rPr lang="en-US" altLang="en-US" sz="3200" dirty="0" smtClean="0"/>
              <a:t>Association: </a:t>
            </a:r>
            <a:r>
              <a:rPr lang="en-US" altLang="en-US" sz="3200" i="1" dirty="0" smtClean="0"/>
              <a:t>Possibly</a:t>
            </a:r>
            <a:r>
              <a:rPr lang="en-US" altLang="en-US" sz="3200" dirty="0" smtClean="0"/>
              <a:t> Causation</a:t>
            </a:r>
          </a:p>
        </p:txBody>
      </p:sp>
      <p:sp>
        <p:nvSpPr>
          <p:cNvPr id="19459" name="Rectangle 3"/>
          <p:cNvSpPr>
            <a:spLocks noGrp="1" noChangeArrowheads="1"/>
          </p:cNvSpPr>
          <p:nvPr>
            <p:ph type="body" idx="4294967295"/>
          </p:nvPr>
        </p:nvSpPr>
        <p:spPr>
          <a:xfrm>
            <a:off x="447675" y="1781175"/>
            <a:ext cx="8162925" cy="5076825"/>
          </a:xfrm>
        </p:spPr>
        <p:txBody>
          <a:bodyPr/>
          <a:lstStyle/>
          <a:p>
            <a:pPr marL="457200" indent="-457200">
              <a:lnSpc>
                <a:spcPct val="120000"/>
              </a:lnSpc>
              <a:spcBef>
                <a:spcPct val="50000"/>
              </a:spcBef>
              <a:buFontTx/>
              <a:buNone/>
            </a:pPr>
            <a:r>
              <a:rPr lang="en-US" altLang="en-US" i="1" smtClean="0"/>
              <a:t>						.</a:t>
            </a:r>
            <a:endParaRPr lang="en-US" altLang="en-US" smtClean="0"/>
          </a:p>
        </p:txBody>
      </p:sp>
      <p:pic>
        <p:nvPicPr>
          <p:cNvPr id="19460" name="Picture 4" descr="HFCS+%26+Renal+Disea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232" y="1783223"/>
            <a:ext cx="8804787" cy="4838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769" y="147638"/>
            <a:ext cx="660805" cy="486287"/>
          </a:xfrm>
          <a:prstGeom prst="rect">
            <a:avLst/>
          </a:prstGeom>
          <a:noFill/>
        </p:spPr>
        <p:txBody>
          <a:bodyPr wrap="square" rtlCol="0">
            <a:spAutoFit/>
          </a:bodyPr>
          <a:lstStyle/>
          <a:p>
            <a:r>
              <a:rPr lang="en-US" sz="3200" dirty="0" smtClean="0"/>
              <a:t>3a</a:t>
            </a:r>
            <a:endParaRPr lang="en-US" sz="3200" dirty="0"/>
          </a:p>
        </p:txBody>
      </p:sp>
    </p:spTree>
    <p:extLst>
      <p:ext uri="{BB962C8B-B14F-4D97-AF65-F5344CB8AC3E}">
        <p14:creationId xmlns:p14="http://schemas.microsoft.com/office/powerpoint/2010/main" val="420257921"/>
      </p:ext>
    </p:extLst>
  </p:cSld>
  <p:clrMapOvr>
    <a:masterClrMapping/>
  </p:clrMapOvr>
  <p:transition spd="slow">
    <p:pull dir="l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txBox="1">
            <a:spLocks noGrp="1"/>
          </p:cNvSpPr>
          <p:nvPr/>
        </p:nvSpPr>
        <p:spPr bwMode="auto">
          <a:xfrm>
            <a:off x="7815263" y="147638"/>
            <a:ext cx="609600" cy="339725"/>
          </a:xfrm>
          <a:prstGeom prst="rect">
            <a:avLst/>
          </a:prstGeom>
          <a:noFill/>
          <a:ln>
            <a:miter lim="800000"/>
            <a:headEnd/>
            <a:tailEnd/>
          </a:ln>
        </p:spPr>
        <p:txBody>
          <a:bodyPr/>
          <a:lstStyle>
            <a:lvl1pPr>
              <a:defRPr sz="3400">
                <a:solidFill>
                  <a:schemeClr val="tx1"/>
                </a:solidFill>
                <a:latin typeface="Times New Roman" panose="02020603050405020304" pitchFamily="18" charset="0"/>
              </a:defRPr>
            </a:lvl1pPr>
            <a:lvl2pPr marL="742950" indent="-285750">
              <a:defRPr sz="3400">
                <a:solidFill>
                  <a:schemeClr val="tx1"/>
                </a:solidFill>
                <a:latin typeface="Times New Roman" panose="02020603050405020304" pitchFamily="18" charset="0"/>
              </a:defRPr>
            </a:lvl2pPr>
            <a:lvl3pPr marL="1143000" indent="-228600">
              <a:defRPr sz="3400">
                <a:solidFill>
                  <a:schemeClr val="tx1"/>
                </a:solidFill>
                <a:latin typeface="Times New Roman" panose="02020603050405020304" pitchFamily="18" charset="0"/>
              </a:defRPr>
            </a:lvl3pPr>
            <a:lvl4pPr marL="1600200" indent="-228600">
              <a:defRPr sz="3400">
                <a:solidFill>
                  <a:schemeClr val="tx1"/>
                </a:solidFill>
                <a:latin typeface="Times New Roman" panose="02020603050405020304" pitchFamily="18" charset="0"/>
              </a:defRPr>
            </a:lvl4pPr>
            <a:lvl5pPr marL="2057400" indent="-228600">
              <a:defRPr sz="3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400">
                <a:solidFill>
                  <a:schemeClr val="tx1"/>
                </a:solidFill>
                <a:latin typeface="Times New Roman" panose="02020603050405020304" pitchFamily="18" charset="0"/>
              </a:defRPr>
            </a:lvl9pPr>
          </a:lstStyle>
          <a:p>
            <a:fld id="{C47D7182-C3F5-447C-9AB1-1BFA691CD9FC}" type="slidenum">
              <a:rPr lang="en-US" altLang="en-US" sz="1400" b="1"/>
              <a:pPr/>
              <a:t>21</a:t>
            </a:fld>
            <a:endParaRPr lang="en-US" altLang="en-US" sz="1400"/>
          </a:p>
        </p:txBody>
      </p:sp>
      <p:sp>
        <p:nvSpPr>
          <p:cNvPr id="14339" name="Rectangle 2"/>
          <p:cNvSpPr>
            <a:spLocks noGrp="1" noChangeArrowheads="1"/>
          </p:cNvSpPr>
          <p:nvPr>
            <p:ph type="title" idx="4294967295"/>
          </p:nvPr>
        </p:nvSpPr>
        <p:spPr/>
        <p:txBody>
          <a:bodyPr/>
          <a:lstStyle/>
          <a:p>
            <a:r>
              <a:rPr lang="en-US" altLang="en-US" b="0" dirty="0" smtClean="0">
                <a:latin typeface="Rockwell Extra Bold" panose="02060903040505020403" pitchFamily="18" charset="0"/>
              </a:rPr>
              <a:t>Distinguish Causation </a:t>
            </a:r>
            <a:br>
              <a:rPr lang="en-US" altLang="en-US" b="0" dirty="0" smtClean="0">
                <a:latin typeface="Rockwell Extra Bold" panose="02060903040505020403" pitchFamily="18" charset="0"/>
              </a:rPr>
            </a:br>
            <a:r>
              <a:rPr lang="en-US" altLang="en-US" b="0" dirty="0" smtClean="0">
                <a:latin typeface="Rockwell Extra Bold" panose="02060903040505020403" pitchFamily="18" charset="0"/>
              </a:rPr>
              <a:t>from Association</a:t>
            </a:r>
          </a:p>
        </p:txBody>
      </p:sp>
      <p:sp>
        <p:nvSpPr>
          <p:cNvPr id="17412" name="Rectangle 3"/>
          <p:cNvSpPr>
            <a:spLocks noGrp="1" noChangeArrowheads="1"/>
          </p:cNvSpPr>
          <p:nvPr>
            <p:ph type="body" sz="half" idx="4294967295"/>
          </p:nvPr>
        </p:nvSpPr>
        <p:spPr>
          <a:xfrm>
            <a:off x="141288" y="1789113"/>
            <a:ext cx="8648700" cy="4840287"/>
          </a:xfrm>
        </p:spPr>
        <p:txBody>
          <a:bodyPr/>
          <a:lstStyle/>
          <a:p>
            <a:pPr marL="463550" indent="-463550" defTabSz="454025">
              <a:buFontTx/>
              <a:buNone/>
            </a:pPr>
            <a:r>
              <a:rPr lang="en-US" altLang="en-US" sz="3000" b="1" dirty="0" smtClean="0"/>
              <a:t>C</a:t>
            </a:r>
            <a:r>
              <a:rPr lang="en-US" altLang="en-US" sz="3000" dirty="0" smtClean="0"/>
              <a:t>ausation (8%): </a:t>
            </a:r>
            <a:r>
              <a:rPr lang="en-US" altLang="en-US" sz="3000" i="1" dirty="0" smtClean="0"/>
              <a:t>cause, effects, results, prevents</a:t>
            </a:r>
          </a:p>
          <a:p>
            <a:pPr marL="463550" indent="-463550" defTabSz="454025">
              <a:buFontTx/>
              <a:buNone/>
            </a:pPr>
            <a:r>
              <a:rPr lang="en-US" altLang="en-US" sz="3000" b="1" dirty="0" smtClean="0"/>
              <a:t>A</a:t>
            </a:r>
            <a:r>
              <a:rPr lang="en-US" altLang="en-US" sz="3000" dirty="0" smtClean="0"/>
              <a:t>ssociation (2%): </a:t>
            </a:r>
            <a:r>
              <a:rPr lang="en-US" altLang="en-US" sz="3000" i="1" dirty="0" smtClean="0"/>
              <a:t>associate, relate, correlate, </a:t>
            </a:r>
          </a:p>
          <a:p>
            <a:pPr marL="463550" indent="-463550" defTabSz="454025">
              <a:buFontTx/>
              <a:buNone/>
            </a:pPr>
            <a:r>
              <a:rPr lang="en-US" altLang="en-US" sz="3000" b="1" dirty="0" smtClean="0"/>
              <a:t>B</a:t>
            </a:r>
            <a:r>
              <a:rPr lang="en-US" altLang="en-US" sz="3000" dirty="0" smtClean="0"/>
              <a:t>etween (67%):</a:t>
            </a:r>
            <a:r>
              <a:rPr lang="en-US" altLang="en-US" sz="3000" i="1" dirty="0" smtClean="0"/>
              <a:t> </a:t>
            </a:r>
            <a:br>
              <a:rPr lang="en-US" altLang="en-US" sz="3000" i="1" dirty="0" smtClean="0"/>
            </a:br>
            <a:r>
              <a:rPr lang="en-US" altLang="en-US" sz="3000" i="1" dirty="0" smtClean="0"/>
              <a:t>Action verbs: </a:t>
            </a:r>
            <a:r>
              <a:rPr lang="en-US" altLang="en-US" sz="2800" i="1" dirty="0" smtClean="0"/>
              <a:t>ups, cuts, raises, boosts, increases</a:t>
            </a:r>
            <a:br>
              <a:rPr lang="en-US" altLang="en-US" sz="2800" i="1" dirty="0" smtClean="0"/>
            </a:br>
            <a:r>
              <a:rPr lang="en-US" altLang="en-US" sz="2800" i="1" dirty="0" smtClean="0"/>
              <a:t>Other:  </a:t>
            </a:r>
            <a:r>
              <a:rPr lang="en-US" altLang="en-US" sz="3000" i="1" dirty="0" smtClean="0"/>
              <a:t>due to, because of, attributed to</a:t>
            </a:r>
          </a:p>
          <a:p>
            <a:pPr marL="463550" indent="-463550" defTabSz="454025">
              <a:spcBef>
                <a:spcPct val="35000"/>
              </a:spcBef>
              <a:buFontTx/>
              <a:buNone/>
            </a:pPr>
            <a:r>
              <a:rPr lang="en-US" altLang="en-US" sz="2800" dirty="0" smtClean="0"/>
              <a:t>Inappropriate use of “causes”:</a:t>
            </a:r>
          </a:p>
          <a:p>
            <a:pPr marL="463550" indent="-463550" defTabSz="454025"/>
            <a:r>
              <a:rPr lang="en-US" altLang="en-US" sz="2800" dirty="0" smtClean="0"/>
              <a:t>Obesity </a:t>
            </a:r>
            <a:r>
              <a:rPr lang="en-US" altLang="en-US" sz="2800" b="1" dirty="0" smtClean="0"/>
              <a:t>causes</a:t>
            </a:r>
            <a:r>
              <a:rPr lang="en-US" altLang="en-US" sz="2800" dirty="0" smtClean="0"/>
              <a:t> later onset of puberty in boys </a:t>
            </a:r>
          </a:p>
          <a:p>
            <a:pPr marL="463550" indent="-463550" defTabSz="454025"/>
            <a:r>
              <a:rPr lang="en-US" altLang="en-US" sz="2800" i="1" dirty="0" smtClean="0"/>
              <a:t>Junk food </a:t>
            </a:r>
            <a:r>
              <a:rPr lang="en-US" altLang="en-US" sz="2800" b="1" i="1" dirty="0" smtClean="0"/>
              <a:t>causes</a:t>
            </a:r>
            <a:r>
              <a:rPr lang="en-US" altLang="en-US" sz="2800" i="1" dirty="0" smtClean="0"/>
              <a:t> a third of heart attacks.</a:t>
            </a:r>
          </a:p>
          <a:p>
            <a:pPr marL="0" indent="0" defTabSz="454025">
              <a:buNone/>
            </a:pPr>
            <a:endParaRPr lang="en-US" altLang="en-US" sz="2000" dirty="0" smtClean="0"/>
          </a:p>
          <a:p>
            <a:pPr marL="0" indent="0" defTabSz="454025">
              <a:buNone/>
            </a:pPr>
            <a:r>
              <a:rPr lang="en-US" altLang="en-US" sz="2000" dirty="0" smtClean="0"/>
              <a:t>Schield </a:t>
            </a:r>
            <a:r>
              <a:rPr lang="en-US" altLang="en-US" sz="2000" dirty="0"/>
              <a:t>and Raymond (2009) </a:t>
            </a:r>
            <a:r>
              <a:rPr lang="en-US" altLang="en-US" sz="2000" dirty="0" smtClean="0"/>
              <a:t>study </a:t>
            </a:r>
            <a:r>
              <a:rPr lang="en-US" altLang="en-US" sz="2000" dirty="0"/>
              <a:t>2,000 newspaper headlines </a:t>
            </a:r>
            <a:r>
              <a:rPr lang="en-US" altLang="en-US" sz="2000" dirty="0" smtClean="0"/>
              <a:t>involving quantity </a:t>
            </a:r>
            <a:endParaRPr lang="en-US" altLang="en-US" sz="2000" dirty="0"/>
          </a:p>
          <a:p>
            <a:pPr marL="0" indent="0" defTabSz="454025">
              <a:buNone/>
            </a:pPr>
            <a:endParaRPr lang="en-US" altLang="en-US" sz="2800" i="1" dirty="0" smtClean="0"/>
          </a:p>
        </p:txBody>
      </p:sp>
      <p:sp>
        <p:nvSpPr>
          <p:cNvPr id="14341" name="Rectangle 4"/>
          <p:cNvSpPr>
            <a:spLocks noChangeArrowheads="1"/>
          </p:cNvSpPr>
          <p:nvPr/>
        </p:nvSpPr>
        <p:spPr bwMode="auto">
          <a:xfrm>
            <a:off x="0" y="33623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defRPr sz="3400">
                <a:solidFill>
                  <a:schemeClr val="tx1"/>
                </a:solidFill>
                <a:latin typeface="Times New Roman" panose="02020603050405020304" pitchFamily="18" charset="0"/>
              </a:defRPr>
            </a:lvl1pPr>
            <a:lvl2pPr marL="742950" indent="-285750">
              <a:defRPr sz="3400">
                <a:solidFill>
                  <a:schemeClr val="tx1"/>
                </a:solidFill>
                <a:latin typeface="Times New Roman" panose="02020603050405020304" pitchFamily="18" charset="0"/>
              </a:defRPr>
            </a:lvl2pPr>
            <a:lvl3pPr marL="1143000" indent="-228600">
              <a:defRPr sz="3400">
                <a:solidFill>
                  <a:schemeClr val="tx1"/>
                </a:solidFill>
                <a:latin typeface="Times New Roman" panose="02020603050405020304" pitchFamily="18" charset="0"/>
              </a:defRPr>
            </a:lvl3pPr>
            <a:lvl4pPr marL="1600200" indent="-228600">
              <a:defRPr sz="3400">
                <a:solidFill>
                  <a:schemeClr val="tx1"/>
                </a:solidFill>
                <a:latin typeface="Times New Roman" panose="02020603050405020304" pitchFamily="18" charset="0"/>
              </a:defRPr>
            </a:lvl4pPr>
            <a:lvl5pPr marL="2057400" indent="-228600">
              <a:defRPr sz="3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400">
                <a:solidFill>
                  <a:schemeClr val="tx1"/>
                </a:solidFill>
                <a:latin typeface="Times New Roman" panose="02020603050405020304" pitchFamily="18" charset="0"/>
              </a:defRPr>
            </a:lvl9pPr>
          </a:lstStyle>
          <a:p>
            <a:pPr algn="l"/>
            <a:endParaRPr lang="en-US" altLang="en-US" sz="2400"/>
          </a:p>
        </p:txBody>
      </p:sp>
      <p:sp>
        <p:nvSpPr>
          <p:cNvPr id="14342" name="Line 6"/>
          <p:cNvSpPr>
            <a:spLocks noChangeShapeType="1"/>
          </p:cNvSpPr>
          <p:nvPr/>
        </p:nvSpPr>
        <p:spPr bwMode="auto">
          <a:xfrm>
            <a:off x="344488" y="4402138"/>
            <a:ext cx="8024812" cy="127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 name="TextBox 6"/>
          <p:cNvSpPr txBox="1"/>
          <p:nvPr/>
        </p:nvSpPr>
        <p:spPr>
          <a:xfrm>
            <a:off x="-2769" y="147638"/>
            <a:ext cx="660805" cy="486287"/>
          </a:xfrm>
          <a:prstGeom prst="rect">
            <a:avLst/>
          </a:prstGeom>
          <a:noFill/>
        </p:spPr>
        <p:txBody>
          <a:bodyPr wrap="square" rtlCol="0">
            <a:spAutoFit/>
          </a:bodyPr>
          <a:lstStyle/>
          <a:p>
            <a:r>
              <a:rPr lang="en-US" sz="3200" dirty="0" smtClean="0"/>
              <a:t>3a</a:t>
            </a:r>
            <a:endParaRPr lang="en-US" sz="3200" dirty="0"/>
          </a:p>
        </p:txBody>
      </p:sp>
    </p:spTree>
    <p:extLst>
      <p:ext uri="{BB962C8B-B14F-4D97-AF65-F5344CB8AC3E}">
        <p14:creationId xmlns:p14="http://schemas.microsoft.com/office/powerpoint/2010/main" val="167285464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41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412">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412">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41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3"/>
          <p:cNvSpPr>
            <a:spLocks noGrp="1" noChangeArrowheads="1"/>
          </p:cNvSpPr>
          <p:nvPr>
            <p:ph type="body" sz="half" idx="4294967295"/>
          </p:nvPr>
        </p:nvSpPr>
        <p:spPr>
          <a:xfrm>
            <a:off x="258761" y="1720056"/>
            <a:ext cx="3192361" cy="4840287"/>
          </a:xfrm>
        </p:spPr>
        <p:txBody>
          <a:bodyPr/>
          <a:lstStyle/>
          <a:p>
            <a:pPr marL="0" indent="0">
              <a:buFontTx/>
              <a:buNone/>
            </a:pPr>
            <a:r>
              <a:rPr lang="en-US" altLang="en-US" i="1" dirty="0" smtClean="0"/>
              <a:t>“Research shows that the headgear </a:t>
            </a:r>
            <a:r>
              <a:rPr lang="en-US" altLang="en-US" b="1" i="1" dirty="0" smtClean="0"/>
              <a:t>reduces</a:t>
            </a:r>
            <a:r>
              <a:rPr lang="en-US" altLang="en-US" i="1" dirty="0" smtClean="0"/>
              <a:t> the concussion rate by more than </a:t>
            </a:r>
            <a:br>
              <a:rPr lang="en-US" altLang="en-US" i="1" dirty="0" smtClean="0"/>
            </a:br>
            <a:r>
              <a:rPr lang="en-US" altLang="en-US" i="1" dirty="0" smtClean="0"/>
              <a:t>50 percent.”</a:t>
            </a:r>
          </a:p>
          <a:p>
            <a:pPr marL="0" indent="0">
              <a:buFontTx/>
              <a:buNone/>
            </a:pPr>
            <a:endParaRPr lang="en-US" altLang="en-US" sz="800" i="1" dirty="0" smtClean="0"/>
          </a:p>
          <a:p>
            <a:pPr marL="0" indent="0">
              <a:buFontTx/>
              <a:buNone/>
            </a:pPr>
            <a:r>
              <a:rPr lang="en-US" altLang="en-US" i="1" dirty="0" smtClean="0"/>
              <a:t>8/2011 P. 41</a:t>
            </a:r>
          </a:p>
        </p:txBody>
      </p:sp>
      <p:sp>
        <p:nvSpPr>
          <p:cNvPr id="6" name="Slide Number Placeholder 4"/>
          <p:cNvSpPr txBox="1">
            <a:spLocks noGrp="1"/>
          </p:cNvSpPr>
          <p:nvPr/>
        </p:nvSpPr>
        <p:spPr bwMode="auto">
          <a:xfrm>
            <a:off x="7815263" y="147638"/>
            <a:ext cx="609600" cy="339725"/>
          </a:xfrm>
          <a:prstGeom prst="rect">
            <a:avLst/>
          </a:prstGeom>
          <a:noFill/>
          <a:ln>
            <a:miter lim="800000"/>
            <a:headEnd/>
            <a:tailEnd/>
          </a:ln>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50000"/>
              </a:spcBef>
              <a:spcAft>
                <a:spcPct val="0"/>
              </a:spcAft>
              <a:defRPr>
                <a:solidFill>
                  <a:schemeClr val="tx1"/>
                </a:solidFill>
                <a:latin typeface="Times New Roman" panose="02020603050405020304" pitchFamily="18" charset="0"/>
              </a:defRPr>
            </a:lvl6pPr>
            <a:lvl7pPr marL="2971800" indent="-228600" eaLnBrk="0" fontAlgn="base" hangingPunct="0">
              <a:spcBef>
                <a:spcPct val="50000"/>
              </a:spcBef>
              <a:spcAft>
                <a:spcPct val="0"/>
              </a:spcAft>
              <a:defRPr>
                <a:solidFill>
                  <a:schemeClr val="tx1"/>
                </a:solidFill>
                <a:latin typeface="Times New Roman" panose="02020603050405020304" pitchFamily="18" charset="0"/>
              </a:defRPr>
            </a:lvl7pPr>
            <a:lvl8pPr marL="3429000" indent="-228600" eaLnBrk="0" fontAlgn="base" hangingPunct="0">
              <a:spcBef>
                <a:spcPct val="50000"/>
              </a:spcBef>
              <a:spcAft>
                <a:spcPct val="0"/>
              </a:spcAft>
              <a:defRPr>
                <a:solidFill>
                  <a:schemeClr val="tx1"/>
                </a:solidFill>
                <a:latin typeface="Times New Roman" panose="02020603050405020304" pitchFamily="18" charset="0"/>
              </a:defRPr>
            </a:lvl8pPr>
            <a:lvl9pPr marL="3886200" indent="-228600" eaLnBrk="0" fontAlgn="base" hangingPunct="0">
              <a:spcBef>
                <a:spcPct val="50000"/>
              </a:spcBef>
              <a:spcAft>
                <a:spcPct val="0"/>
              </a:spcAft>
              <a:defRPr>
                <a:solidFill>
                  <a:schemeClr val="tx1"/>
                </a:solidFill>
                <a:latin typeface="Times New Roman" panose="02020603050405020304" pitchFamily="18" charset="0"/>
              </a:defRPr>
            </a:lvl9pPr>
          </a:lstStyle>
          <a:p>
            <a:pPr algn="ctr">
              <a:spcBef>
                <a:spcPct val="0"/>
              </a:spcBef>
            </a:pPr>
            <a:fld id="{FFF10078-99BB-4F84-8C79-3275BB9D56EC}" type="slidenum">
              <a:rPr lang="en-US" altLang="en-US" sz="1400" b="1">
                <a:latin typeface="Arial" panose="020B0604020202020204" pitchFamily="34" charset="0"/>
              </a:rPr>
              <a:pPr algn="ctr">
                <a:spcBef>
                  <a:spcPct val="0"/>
                </a:spcBef>
              </a:pPr>
              <a:t>22</a:t>
            </a:fld>
            <a:endParaRPr lang="en-US" altLang="en-US" sz="1400">
              <a:latin typeface="Arial" panose="020B0604020202020204" pitchFamily="34" charset="0"/>
            </a:endParaRPr>
          </a:p>
        </p:txBody>
      </p:sp>
      <p:sp>
        <p:nvSpPr>
          <p:cNvPr id="187396" name="Rectangle 2"/>
          <p:cNvSpPr>
            <a:spLocks noGrp="1" noChangeArrowheads="1"/>
          </p:cNvSpPr>
          <p:nvPr>
            <p:ph type="title" idx="4294967295"/>
          </p:nvPr>
        </p:nvSpPr>
        <p:spPr>
          <a:xfrm>
            <a:off x="663575" y="457200"/>
            <a:ext cx="7742238" cy="871538"/>
          </a:xfrm>
        </p:spPr>
        <p:txBody>
          <a:bodyPr/>
          <a:lstStyle/>
          <a:p>
            <a:r>
              <a:rPr lang="en-US" altLang="en-US" b="0" dirty="0" smtClean="0">
                <a:latin typeface="Rockwell Extra Bold" panose="02060903040505020403" pitchFamily="18" charset="0"/>
              </a:rPr>
              <a:t>Action-Verb Association</a:t>
            </a:r>
          </a:p>
        </p:txBody>
      </p:sp>
      <p:sp>
        <p:nvSpPr>
          <p:cNvPr id="187397" name="Rectangle 4"/>
          <p:cNvSpPr>
            <a:spLocks noChangeArrowheads="1"/>
          </p:cNvSpPr>
          <p:nvPr/>
        </p:nvSpPr>
        <p:spPr bwMode="auto">
          <a:xfrm>
            <a:off x="0" y="33623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50000"/>
              </a:spcBef>
              <a:spcAft>
                <a:spcPct val="0"/>
              </a:spcAft>
              <a:defRPr>
                <a:solidFill>
                  <a:schemeClr val="tx1"/>
                </a:solidFill>
                <a:latin typeface="Times New Roman" panose="02020603050405020304" pitchFamily="18" charset="0"/>
              </a:defRPr>
            </a:lvl6pPr>
            <a:lvl7pPr marL="2971800" indent="-228600" eaLnBrk="0" fontAlgn="base" hangingPunct="0">
              <a:spcBef>
                <a:spcPct val="50000"/>
              </a:spcBef>
              <a:spcAft>
                <a:spcPct val="0"/>
              </a:spcAft>
              <a:defRPr>
                <a:solidFill>
                  <a:schemeClr val="tx1"/>
                </a:solidFill>
                <a:latin typeface="Times New Roman" panose="02020603050405020304" pitchFamily="18" charset="0"/>
              </a:defRPr>
            </a:lvl7pPr>
            <a:lvl8pPr marL="3429000" indent="-228600" eaLnBrk="0" fontAlgn="base" hangingPunct="0">
              <a:spcBef>
                <a:spcPct val="50000"/>
              </a:spcBef>
              <a:spcAft>
                <a:spcPct val="0"/>
              </a:spcAft>
              <a:defRPr>
                <a:solidFill>
                  <a:schemeClr val="tx1"/>
                </a:solidFill>
                <a:latin typeface="Times New Roman" panose="02020603050405020304" pitchFamily="18" charset="0"/>
              </a:defRPr>
            </a:lvl8pPr>
            <a:lvl9pPr marL="3886200" indent="-228600" eaLnBrk="0" fontAlgn="base" hangingPunct="0">
              <a:spcBef>
                <a:spcPct val="50000"/>
              </a:spcBef>
              <a:spcAft>
                <a:spcPct val="0"/>
              </a:spcAft>
              <a:defRPr>
                <a:solidFill>
                  <a:schemeClr val="tx1"/>
                </a:solidFill>
                <a:latin typeface="Times New Roman" panose="02020603050405020304" pitchFamily="18" charset="0"/>
              </a:defRPr>
            </a:lvl9pPr>
          </a:lstStyle>
          <a:p>
            <a:pPr>
              <a:spcBef>
                <a:spcPct val="0"/>
              </a:spcBef>
            </a:pPr>
            <a:endParaRPr lang="en-US" altLang="en-US" sz="2400"/>
          </a:p>
        </p:txBody>
      </p:sp>
      <p:pic>
        <p:nvPicPr>
          <p:cNvPr id="2" name="Picture 1"/>
          <p:cNvPicPr>
            <a:picLocks noChangeAspect="1"/>
          </p:cNvPicPr>
          <p:nvPr/>
        </p:nvPicPr>
        <p:blipFill>
          <a:blip r:embed="rId3"/>
          <a:stretch>
            <a:fillRect/>
          </a:stretch>
        </p:blipFill>
        <p:spPr>
          <a:xfrm>
            <a:off x="3867611" y="1832640"/>
            <a:ext cx="5029201" cy="4855319"/>
          </a:xfrm>
          <a:prstGeom prst="rect">
            <a:avLst/>
          </a:prstGeom>
        </p:spPr>
      </p:pic>
      <p:sp>
        <p:nvSpPr>
          <p:cNvPr id="8" name="TextBox 7"/>
          <p:cNvSpPr txBox="1"/>
          <p:nvPr/>
        </p:nvSpPr>
        <p:spPr>
          <a:xfrm>
            <a:off x="-2769" y="147638"/>
            <a:ext cx="660805" cy="486287"/>
          </a:xfrm>
          <a:prstGeom prst="rect">
            <a:avLst/>
          </a:prstGeom>
          <a:noFill/>
        </p:spPr>
        <p:txBody>
          <a:bodyPr wrap="square" rtlCol="0">
            <a:spAutoFit/>
          </a:bodyPr>
          <a:lstStyle/>
          <a:p>
            <a:r>
              <a:rPr lang="en-US" sz="3200" dirty="0" smtClean="0"/>
              <a:t>3a</a:t>
            </a:r>
            <a:endParaRPr lang="en-US" sz="3200" dirty="0"/>
          </a:p>
        </p:txBody>
      </p:sp>
    </p:spTree>
    <p:extLst>
      <p:ext uri="{BB962C8B-B14F-4D97-AF65-F5344CB8AC3E}">
        <p14:creationId xmlns:p14="http://schemas.microsoft.com/office/powerpoint/2010/main" val="978681186"/>
      </p:ext>
    </p:extLst>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fld id="{FCF8397F-D330-4807-8B9C-08F768CDD57A}" type="slidenum">
              <a:rPr lang="en-US" altLang="en-US" sz="1400">
                <a:latin typeface="Arial" panose="020B0604020202020204" pitchFamily="34" charset="0"/>
              </a:rPr>
              <a:pPr/>
              <a:t>23</a:t>
            </a:fld>
            <a:endParaRPr lang="en-US" altLang="en-US" sz="1400" b="0">
              <a:latin typeface="Arial" panose="020B0604020202020204" pitchFamily="34" charset="0"/>
            </a:endParaRPr>
          </a:p>
        </p:txBody>
      </p:sp>
      <p:sp>
        <p:nvSpPr>
          <p:cNvPr id="16387" name="Rectangle 2"/>
          <p:cNvSpPr>
            <a:spLocks noGrp="1" noChangeArrowheads="1"/>
          </p:cNvSpPr>
          <p:nvPr>
            <p:ph type="title"/>
          </p:nvPr>
        </p:nvSpPr>
        <p:spPr/>
        <p:txBody>
          <a:bodyPr/>
          <a:lstStyle/>
          <a:p>
            <a:r>
              <a:rPr lang="en-US" altLang="en-US" sz="3200" b="0" dirty="0" smtClean="0">
                <a:latin typeface="Rockwell Extra Bold" panose="02060903040505020403" pitchFamily="18" charset="0"/>
              </a:rPr>
              <a:t>Association-Causation</a:t>
            </a:r>
          </a:p>
        </p:txBody>
      </p:sp>
      <p:sp>
        <p:nvSpPr>
          <p:cNvPr id="16388" name="Rectangle 3"/>
          <p:cNvSpPr>
            <a:spLocks noGrp="1" noChangeArrowheads="1"/>
          </p:cNvSpPr>
          <p:nvPr>
            <p:ph type="body" sz="half" idx="1"/>
          </p:nvPr>
        </p:nvSpPr>
        <p:spPr>
          <a:xfrm>
            <a:off x="273050" y="1789113"/>
            <a:ext cx="8591550" cy="4840287"/>
          </a:xfrm>
        </p:spPr>
        <p:txBody>
          <a:bodyPr/>
          <a:lstStyle/>
          <a:p>
            <a:pPr marL="0" indent="0">
              <a:spcBef>
                <a:spcPts val="1800"/>
              </a:spcBef>
              <a:buNone/>
            </a:pPr>
            <a:r>
              <a:rPr lang="en-US" dirty="0" smtClean="0"/>
              <a:t>Baseball </a:t>
            </a:r>
            <a:r>
              <a:rPr lang="en-US" dirty="0"/>
              <a:t>players whose names begin with the letter “D” are </a:t>
            </a:r>
            <a:r>
              <a:rPr lang="en-US" i="1" dirty="0"/>
              <a:t>more likely to die </a:t>
            </a:r>
            <a:r>
              <a:rPr lang="en-US" i="1" dirty="0" smtClean="0"/>
              <a:t>young</a:t>
            </a:r>
          </a:p>
          <a:p>
            <a:pPr marL="0" indent="0">
              <a:spcBef>
                <a:spcPts val="1800"/>
              </a:spcBef>
              <a:buNone/>
            </a:pPr>
            <a:r>
              <a:rPr lang="en-US" dirty="0" smtClean="0"/>
              <a:t>Drinking </a:t>
            </a:r>
            <a:r>
              <a:rPr lang="en-US" dirty="0"/>
              <a:t>a full pot of coffee every morning </a:t>
            </a:r>
            <a:r>
              <a:rPr lang="en-US" i="1" dirty="0"/>
              <a:t>will add </a:t>
            </a:r>
            <a:r>
              <a:rPr lang="en-US" dirty="0"/>
              <a:t>years to your life, but one cup a </a:t>
            </a:r>
            <a:r>
              <a:rPr lang="en-US" dirty="0" smtClean="0"/>
              <a:t>day </a:t>
            </a:r>
            <a:r>
              <a:rPr lang="en-US" i="1" dirty="0" smtClean="0"/>
              <a:t>increases</a:t>
            </a:r>
            <a:r>
              <a:rPr lang="en-US" dirty="0" smtClean="0"/>
              <a:t> the </a:t>
            </a:r>
            <a:r>
              <a:rPr lang="en-US" dirty="0"/>
              <a:t>risk of pancreatic </a:t>
            </a:r>
            <a:r>
              <a:rPr lang="en-US" dirty="0" smtClean="0"/>
              <a:t>cancer.</a:t>
            </a:r>
          </a:p>
          <a:p>
            <a:pPr marL="0" indent="0">
              <a:spcBef>
                <a:spcPts val="1800"/>
              </a:spcBef>
              <a:buNone/>
            </a:pPr>
            <a:r>
              <a:rPr lang="en-US" dirty="0"/>
              <a:t>Asian-Americans are </a:t>
            </a:r>
            <a:r>
              <a:rPr lang="en-US" i="1" dirty="0"/>
              <a:t>most susceptible </a:t>
            </a:r>
            <a:r>
              <a:rPr lang="en-US" dirty="0"/>
              <a:t>to heart attacks on the fourth day of the month</a:t>
            </a:r>
          </a:p>
          <a:p>
            <a:pPr marL="0" indent="0">
              <a:spcBef>
                <a:spcPts val="1800"/>
              </a:spcBef>
              <a:buNone/>
            </a:pPr>
            <a:r>
              <a:rPr lang="en-US" altLang="en-US" sz="2800" dirty="0" smtClean="0"/>
              <a:t>Source: </a:t>
            </a:r>
            <a:r>
              <a:rPr lang="en-US" sz="2400" i="1" dirty="0"/>
              <a:t>Standard Deviations: Flawed Assumptions, Tortured Data, and Other Ways to Lie with </a:t>
            </a:r>
            <a:r>
              <a:rPr lang="en-US" sz="2400" i="1" dirty="0" smtClean="0"/>
              <a:t>Statistics</a:t>
            </a:r>
            <a:r>
              <a:rPr lang="en-US" sz="2400" dirty="0" smtClean="0"/>
              <a:t> by Gary Smith (2015). </a:t>
            </a:r>
            <a:endParaRPr lang="en-US" sz="2400" dirty="0"/>
          </a:p>
          <a:p>
            <a:pPr marL="0" indent="0">
              <a:spcBef>
                <a:spcPts val="1800"/>
              </a:spcBef>
              <a:buNone/>
            </a:pPr>
            <a:endParaRPr lang="en-US" altLang="en-US" sz="2400" dirty="0" smtClean="0"/>
          </a:p>
        </p:txBody>
      </p:sp>
      <p:sp>
        <p:nvSpPr>
          <p:cNvPr id="16389" name="Rectangle 4"/>
          <p:cNvSpPr>
            <a:spLocks noChangeArrowheads="1"/>
          </p:cNvSpPr>
          <p:nvPr/>
        </p:nvSpPr>
        <p:spPr bwMode="auto">
          <a:xfrm>
            <a:off x="0" y="33623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endParaRPr lang="en-US" altLang="en-US" sz="2400"/>
          </a:p>
        </p:txBody>
      </p:sp>
      <p:sp>
        <p:nvSpPr>
          <p:cNvPr id="6" name="TextBox 5"/>
          <p:cNvSpPr txBox="1"/>
          <p:nvPr/>
        </p:nvSpPr>
        <p:spPr>
          <a:xfrm>
            <a:off x="-2769" y="147638"/>
            <a:ext cx="660805" cy="486287"/>
          </a:xfrm>
          <a:prstGeom prst="rect">
            <a:avLst/>
          </a:prstGeom>
          <a:noFill/>
        </p:spPr>
        <p:txBody>
          <a:bodyPr wrap="square" rtlCol="0">
            <a:spAutoFit/>
          </a:bodyPr>
          <a:lstStyle/>
          <a:p>
            <a:r>
              <a:rPr lang="en-US" sz="3200" dirty="0" smtClean="0"/>
              <a:t>3a</a:t>
            </a:r>
            <a:endParaRPr lang="en-US" sz="3200" dirty="0"/>
          </a:p>
        </p:txBody>
      </p:sp>
    </p:spTree>
    <p:extLst>
      <p:ext uri="{BB962C8B-B14F-4D97-AF65-F5344CB8AC3E}">
        <p14:creationId xmlns:p14="http://schemas.microsoft.com/office/powerpoint/2010/main" val="342701263"/>
      </p:ext>
    </p:extLst>
  </p:cSld>
  <p:clrMapOvr>
    <a:masterClrMapping/>
  </p:clrMapOvr>
  <p:transition spd="slow">
    <p:pull dir="l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fld id="{FCF8397F-D330-4807-8B9C-08F768CDD57A}" type="slidenum">
              <a:rPr lang="en-US" altLang="en-US" sz="1400">
                <a:latin typeface="Arial" panose="020B0604020202020204" pitchFamily="34" charset="0"/>
              </a:rPr>
              <a:pPr/>
              <a:t>24</a:t>
            </a:fld>
            <a:endParaRPr lang="en-US" altLang="en-US" sz="1400" b="0">
              <a:latin typeface="Arial" panose="020B0604020202020204" pitchFamily="34" charset="0"/>
            </a:endParaRPr>
          </a:p>
        </p:txBody>
      </p:sp>
      <p:sp>
        <p:nvSpPr>
          <p:cNvPr id="16387" name="Rectangle 2"/>
          <p:cNvSpPr>
            <a:spLocks noGrp="1" noChangeArrowheads="1"/>
          </p:cNvSpPr>
          <p:nvPr>
            <p:ph type="title"/>
          </p:nvPr>
        </p:nvSpPr>
        <p:spPr/>
        <p:txBody>
          <a:bodyPr/>
          <a:lstStyle/>
          <a:p>
            <a:r>
              <a:rPr lang="en-US" altLang="en-US" sz="3200" b="0" dirty="0">
                <a:latin typeface="Rockwell Extra Bold" panose="02060903040505020403" pitchFamily="18" charset="0"/>
              </a:rPr>
              <a:t>Pie Chart: Compare</a:t>
            </a:r>
            <a:endParaRPr lang="en-US" altLang="en-US" sz="3200" b="0" dirty="0" smtClean="0">
              <a:latin typeface="Rockwell Extra Bold" panose="02060903040505020403" pitchFamily="18" charset="0"/>
            </a:endParaRPr>
          </a:p>
        </p:txBody>
      </p:sp>
      <p:sp>
        <p:nvSpPr>
          <p:cNvPr id="16388" name="Rectangle 3"/>
          <p:cNvSpPr>
            <a:spLocks noGrp="1" noChangeArrowheads="1"/>
          </p:cNvSpPr>
          <p:nvPr>
            <p:ph type="body" sz="half" idx="1"/>
          </p:nvPr>
        </p:nvSpPr>
        <p:spPr>
          <a:xfrm>
            <a:off x="273050" y="1789113"/>
            <a:ext cx="8591550" cy="4840287"/>
          </a:xfrm>
        </p:spPr>
        <p:txBody>
          <a:bodyPr/>
          <a:lstStyle/>
          <a:p>
            <a:pPr marL="0" indent="0">
              <a:spcBef>
                <a:spcPts val="1800"/>
              </a:spcBef>
              <a:buNone/>
            </a:pPr>
            <a:r>
              <a:rPr lang="en-US" altLang="en-US" i="1" dirty="0"/>
              <a:t>Protestants are twice as likely </a:t>
            </a:r>
            <a:r>
              <a:rPr lang="en-US" altLang="en-US" b="1" i="1" dirty="0"/>
              <a:t>to be smokers </a:t>
            </a:r>
            <a:r>
              <a:rPr lang="en-US" altLang="en-US" i="1" dirty="0"/>
              <a:t>as are Catholics </a:t>
            </a:r>
            <a:r>
              <a:rPr lang="en-US" altLang="en-US" dirty="0" smtClean="0"/>
              <a:t>?</a:t>
            </a:r>
            <a:endParaRPr lang="en-US" sz="2400" dirty="0"/>
          </a:p>
          <a:p>
            <a:pPr marL="0" indent="0">
              <a:spcBef>
                <a:spcPts val="1800"/>
              </a:spcBef>
              <a:buNone/>
            </a:pPr>
            <a:endParaRPr lang="en-US" altLang="en-US" sz="2400" dirty="0" smtClean="0"/>
          </a:p>
        </p:txBody>
      </p:sp>
      <p:sp>
        <p:nvSpPr>
          <p:cNvPr id="16389" name="Rectangle 4"/>
          <p:cNvSpPr>
            <a:spLocks noChangeArrowheads="1"/>
          </p:cNvSpPr>
          <p:nvPr/>
        </p:nvSpPr>
        <p:spPr bwMode="auto">
          <a:xfrm>
            <a:off x="0" y="33623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endParaRPr lang="en-US" altLang="en-US" sz="2400"/>
          </a:p>
        </p:txBody>
      </p:sp>
      <p:sp>
        <p:nvSpPr>
          <p:cNvPr id="6" name="TextBox 5"/>
          <p:cNvSpPr txBox="1"/>
          <p:nvPr/>
        </p:nvSpPr>
        <p:spPr>
          <a:xfrm>
            <a:off x="-2769" y="147638"/>
            <a:ext cx="660805" cy="486287"/>
          </a:xfrm>
          <a:prstGeom prst="rect">
            <a:avLst/>
          </a:prstGeom>
          <a:noFill/>
        </p:spPr>
        <p:txBody>
          <a:bodyPr wrap="square" rtlCol="0">
            <a:spAutoFit/>
          </a:bodyPr>
          <a:lstStyle/>
          <a:p>
            <a:r>
              <a:rPr lang="en-US" sz="3200" dirty="0" smtClean="0"/>
              <a:t>3a</a:t>
            </a:r>
            <a:endParaRPr lang="en-US" sz="3200" dirty="0"/>
          </a:p>
        </p:txBody>
      </p:sp>
      <p:pic>
        <p:nvPicPr>
          <p:cNvPr id="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79198" y="2649537"/>
            <a:ext cx="5985402" cy="397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434974" y="3894138"/>
            <a:ext cx="2296588" cy="2850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800" dirty="0"/>
              <a:t>NO: </a:t>
            </a:r>
          </a:p>
          <a:p>
            <a:r>
              <a:rPr lang="en-US" altLang="en-US" sz="2800" dirty="0"/>
              <a:t>Smoker is whole.  </a:t>
            </a:r>
          </a:p>
          <a:p>
            <a:endParaRPr lang="en-US" altLang="en-US" sz="2800" dirty="0" smtClean="0"/>
          </a:p>
          <a:p>
            <a:r>
              <a:rPr lang="en-US" altLang="en-US" sz="2800" dirty="0" smtClean="0"/>
              <a:t>Student </a:t>
            </a:r>
            <a:br>
              <a:rPr lang="en-US" altLang="en-US" sz="2800" dirty="0" smtClean="0"/>
            </a:br>
            <a:r>
              <a:rPr lang="en-US" altLang="en-US" sz="2800" dirty="0" smtClean="0"/>
              <a:t>error </a:t>
            </a:r>
            <a:r>
              <a:rPr lang="en-US" altLang="en-US" sz="2800" dirty="0"/>
              <a:t>rate: </a:t>
            </a:r>
          </a:p>
          <a:p>
            <a:r>
              <a:rPr lang="en-US" altLang="en-US" sz="2800" dirty="0"/>
              <a:t>62% </a:t>
            </a:r>
          </a:p>
        </p:txBody>
      </p:sp>
    </p:spTree>
    <p:extLst>
      <p:ext uri="{BB962C8B-B14F-4D97-AF65-F5344CB8AC3E}">
        <p14:creationId xmlns:p14="http://schemas.microsoft.com/office/powerpoint/2010/main" val="2683732983"/>
      </p:ext>
    </p:extLst>
  </p:cSld>
  <p:clrMapOvr>
    <a:masterClrMapping/>
  </p:clrMapOvr>
  <p:transition spd="slow">
    <p:pull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fld id="{FCF8397F-D330-4807-8B9C-08F768CDD57A}" type="slidenum">
              <a:rPr lang="en-US" altLang="en-US" sz="1400">
                <a:latin typeface="Arial" panose="020B0604020202020204" pitchFamily="34" charset="0"/>
              </a:rPr>
              <a:pPr/>
              <a:t>25</a:t>
            </a:fld>
            <a:endParaRPr lang="en-US" altLang="en-US" sz="1400" b="0">
              <a:latin typeface="Arial" panose="020B0604020202020204" pitchFamily="34" charset="0"/>
            </a:endParaRPr>
          </a:p>
        </p:txBody>
      </p:sp>
      <p:sp>
        <p:nvSpPr>
          <p:cNvPr id="16387" name="Rectangle 2"/>
          <p:cNvSpPr>
            <a:spLocks noGrp="1" noChangeArrowheads="1"/>
          </p:cNvSpPr>
          <p:nvPr>
            <p:ph type="title"/>
          </p:nvPr>
        </p:nvSpPr>
        <p:spPr/>
        <p:txBody>
          <a:bodyPr/>
          <a:lstStyle/>
          <a:p>
            <a:r>
              <a:rPr lang="en-US" altLang="en-US" sz="3200" b="0" dirty="0" smtClean="0">
                <a:latin typeface="Rockwell Extra Bold" panose="02060903040505020403" pitchFamily="18" charset="0"/>
              </a:rPr>
              <a:t>Speculative [Spotty] Statistics </a:t>
            </a:r>
            <a:br>
              <a:rPr lang="en-US" altLang="en-US" sz="3200" b="0" dirty="0" smtClean="0">
                <a:latin typeface="Rockwell Extra Bold" panose="02060903040505020403" pitchFamily="18" charset="0"/>
              </a:rPr>
            </a:br>
            <a:r>
              <a:rPr lang="en-US" altLang="en-US" sz="3200" b="0" dirty="0" smtClean="0">
                <a:latin typeface="Rockwell Extra Bold" panose="02060903040505020403" pitchFamily="18" charset="0"/>
              </a:rPr>
              <a:t>Using Ordinary English</a:t>
            </a:r>
          </a:p>
        </p:txBody>
      </p:sp>
      <p:sp>
        <p:nvSpPr>
          <p:cNvPr id="16388" name="Rectangle 3"/>
          <p:cNvSpPr>
            <a:spLocks noGrp="1" noChangeArrowheads="1"/>
          </p:cNvSpPr>
          <p:nvPr>
            <p:ph type="body" sz="half" idx="1"/>
          </p:nvPr>
        </p:nvSpPr>
        <p:spPr>
          <a:xfrm>
            <a:off x="273050" y="1789113"/>
            <a:ext cx="8591550" cy="4840287"/>
          </a:xfrm>
        </p:spPr>
        <p:txBody>
          <a:bodyPr/>
          <a:lstStyle/>
          <a:p>
            <a:pPr marL="0" indent="0">
              <a:spcBef>
                <a:spcPts val="600"/>
              </a:spcBef>
              <a:buNone/>
            </a:pPr>
            <a:endParaRPr lang="en-US" altLang="en-US" sz="1200" b="1" dirty="0" smtClean="0"/>
          </a:p>
          <a:p>
            <a:pPr marL="0" indent="0">
              <a:spcBef>
                <a:spcPts val="1800"/>
              </a:spcBef>
              <a:buNone/>
            </a:pPr>
            <a:endParaRPr lang="en-US" altLang="en-US" sz="2800" b="1" dirty="0" smtClean="0"/>
          </a:p>
        </p:txBody>
      </p:sp>
      <p:sp>
        <p:nvSpPr>
          <p:cNvPr id="16389" name="Rectangle 4"/>
          <p:cNvSpPr>
            <a:spLocks noChangeArrowheads="1"/>
          </p:cNvSpPr>
          <p:nvPr/>
        </p:nvSpPr>
        <p:spPr bwMode="auto">
          <a:xfrm>
            <a:off x="0" y="33623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endParaRPr lang="en-US" altLang="en-US" sz="2400"/>
          </a:p>
        </p:txBody>
      </p:sp>
      <p:pic>
        <p:nvPicPr>
          <p:cNvPr id="2" name="Picture 1"/>
          <p:cNvPicPr>
            <a:picLocks noChangeAspect="1"/>
          </p:cNvPicPr>
          <p:nvPr/>
        </p:nvPicPr>
        <p:blipFill>
          <a:blip r:embed="rId3"/>
          <a:stretch>
            <a:fillRect/>
          </a:stretch>
        </p:blipFill>
        <p:spPr>
          <a:xfrm>
            <a:off x="546100" y="487363"/>
            <a:ext cx="8007350" cy="6199188"/>
          </a:xfrm>
          <a:prstGeom prst="rect">
            <a:avLst/>
          </a:prstGeom>
        </p:spPr>
      </p:pic>
      <p:sp>
        <p:nvSpPr>
          <p:cNvPr id="7" name="TextBox 6"/>
          <p:cNvSpPr txBox="1"/>
          <p:nvPr/>
        </p:nvSpPr>
        <p:spPr>
          <a:xfrm>
            <a:off x="571874" y="1863725"/>
            <a:ext cx="8070476" cy="1274195"/>
          </a:xfrm>
          <a:prstGeom prst="rect">
            <a:avLst/>
          </a:prstGeom>
          <a:noFill/>
        </p:spPr>
        <p:txBody>
          <a:bodyPr wrap="square" rtlCol="0">
            <a:spAutoFit/>
          </a:bodyPr>
          <a:lstStyle/>
          <a:p>
            <a:pPr marL="0" indent="0">
              <a:spcBef>
                <a:spcPts val="1800"/>
              </a:spcBef>
              <a:buNone/>
            </a:pPr>
            <a:r>
              <a:rPr lang="en-US" altLang="en-US" sz="3200" dirty="0" smtClean="0"/>
              <a:t>Does a death certificate ever list air pollution </a:t>
            </a:r>
            <a:br>
              <a:rPr lang="en-US" altLang="en-US" sz="3200" dirty="0" smtClean="0"/>
            </a:br>
            <a:r>
              <a:rPr lang="en-US" altLang="en-US" sz="3200" dirty="0" smtClean="0"/>
              <a:t>as a cause of death? Does a coroner certify this?</a:t>
            </a:r>
            <a:br>
              <a:rPr lang="en-US" altLang="en-US" sz="3200" dirty="0" smtClean="0"/>
            </a:br>
            <a:r>
              <a:rPr lang="en-US" altLang="en-US" sz="3200" dirty="0" smtClean="0"/>
              <a:t>These are association-based statistics. </a:t>
            </a:r>
            <a:endParaRPr lang="en-US" sz="1600" dirty="0" smtClean="0"/>
          </a:p>
        </p:txBody>
      </p:sp>
      <p:sp>
        <p:nvSpPr>
          <p:cNvPr id="8" name="TextBox 7"/>
          <p:cNvSpPr txBox="1"/>
          <p:nvPr/>
        </p:nvSpPr>
        <p:spPr>
          <a:xfrm>
            <a:off x="4585447" y="3266881"/>
            <a:ext cx="3968004" cy="880241"/>
          </a:xfrm>
          <a:prstGeom prst="rect">
            <a:avLst/>
          </a:prstGeom>
          <a:noFill/>
        </p:spPr>
        <p:txBody>
          <a:bodyPr wrap="square" rtlCol="0">
            <a:spAutoFit/>
          </a:bodyPr>
          <a:lstStyle/>
          <a:p>
            <a:pPr marL="0" indent="0">
              <a:spcBef>
                <a:spcPts val="1800"/>
              </a:spcBef>
              <a:buNone/>
            </a:pPr>
            <a:r>
              <a:rPr lang="en-US" altLang="en-US" sz="3200" dirty="0" smtClean="0"/>
              <a:t>These are speculative (spotty) statistics. </a:t>
            </a:r>
            <a:endParaRPr lang="en-US" sz="1600" dirty="0" smtClean="0"/>
          </a:p>
        </p:txBody>
      </p:sp>
    </p:spTree>
    <p:extLst>
      <p:ext uri="{BB962C8B-B14F-4D97-AF65-F5344CB8AC3E}">
        <p14:creationId xmlns:p14="http://schemas.microsoft.com/office/powerpoint/2010/main" val="4063280784"/>
      </p:ext>
    </p:extLst>
  </p:cSld>
  <p:clrMapOvr>
    <a:masterClrMapping/>
  </p:clrMapOvr>
  <p:transition spd="slow">
    <p:pull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txBox="1">
            <a:spLocks noGrp="1"/>
          </p:cNvSpPr>
          <p:nvPr/>
        </p:nvSpPr>
        <p:spPr bwMode="auto">
          <a:xfrm>
            <a:off x="7815263" y="147638"/>
            <a:ext cx="609600" cy="339725"/>
          </a:xfrm>
          <a:prstGeom prst="rect">
            <a:avLst/>
          </a:prstGeom>
          <a:noFill/>
          <a:ln>
            <a:miter lim="800000"/>
            <a:headEnd/>
            <a:tailEnd/>
          </a:ln>
        </p:spPr>
        <p:txBody>
          <a:bodyPr/>
          <a:lstStyle>
            <a:lvl1pPr>
              <a:defRPr sz="3400">
                <a:solidFill>
                  <a:schemeClr val="tx1"/>
                </a:solidFill>
                <a:latin typeface="Times New Roman" panose="02020603050405020304" pitchFamily="18" charset="0"/>
              </a:defRPr>
            </a:lvl1pPr>
            <a:lvl2pPr marL="742950" indent="-285750">
              <a:defRPr sz="3400">
                <a:solidFill>
                  <a:schemeClr val="tx1"/>
                </a:solidFill>
                <a:latin typeface="Times New Roman" panose="02020603050405020304" pitchFamily="18" charset="0"/>
              </a:defRPr>
            </a:lvl2pPr>
            <a:lvl3pPr marL="1143000" indent="-228600">
              <a:defRPr sz="3400">
                <a:solidFill>
                  <a:schemeClr val="tx1"/>
                </a:solidFill>
                <a:latin typeface="Times New Roman" panose="02020603050405020304" pitchFamily="18" charset="0"/>
              </a:defRPr>
            </a:lvl3pPr>
            <a:lvl4pPr marL="1600200" indent="-228600">
              <a:defRPr sz="3400">
                <a:solidFill>
                  <a:schemeClr val="tx1"/>
                </a:solidFill>
                <a:latin typeface="Times New Roman" panose="02020603050405020304" pitchFamily="18" charset="0"/>
              </a:defRPr>
            </a:lvl4pPr>
            <a:lvl5pPr marL="2057400" indent="-228600">
              <a:defRPr sz="3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400">
                <a:solidFill>
                  <a:schemeClr val="tx1"/>
                </a:solidFill>
                <a:latin typeface="Times New Roman" panose="02020603050405020304" pitchFamily="18" charset="0"/>
              </a:defRPr>
            </a:lvl9pPr>
          </a:lstStyle>
          <a:p>
            <a:fld id="{0C17BC80-9250-4E73-9FE6-6C28F6A71742}" type="slidenum">
              <a:rPr lang="en-US" altLang="en-US" sz="1400" b="1"/>
              <a:pPr/>
              <a:t>26</a:t>
            </a:fld>
            <a:endParaRPr lang="en-US" altLang="en-US" sz="1400"/>
          </a:p>
        </p:txBody>
      </p:sp>
      <p:sp>
        <p:nvSpPr>
          <p:cNvPr id="17411" name="Rectangle 2"/>
          <p:cNvSpPr>
            <a:spLocks noGrp="1" noChangeArrowheads="1"/>
          </p:cNvSpPr>
          <p:nvPr>
            <p:ph type="title" idx="4294967295"/>
          </p:nvPr>
        </p:nvSpPr>
        <p:spPr>
          <a:xfrm>
            <a:off x="473075" y="457200"/>
            <a:ext cx="8110538" cy="1066800"/>
          </a:xfrm>
        </p:spPr>
        <p:txBody>
          <a:bodyPr/>
          <a:lstStyle/>
          <a:p>
            <a:r>
              <a:rPr lang="en-US" altLang="en-US" b="0" smtClean="0">
                <a:latin typeface="Rockwell Extra Bold" panose="02060903040505020403" pitchFamily="18" charset="0"/>
              </a:rPr>
              <a:t>Association vs. Causation</a:t>
            </a:r>
            <a:br>
              <a:rPr lang="en-US" altLang="en-US" b="0" smtClean="0">
                <a:latin typeface="Rockwell Extra Bold" panose="02060903040505020403" pitchFamily="18" charset="0"/>
              </a:rPr>
            </a:br>
            <a:r>
              <a:rPr lang="en-US" altLang="en-US" b="0" smtClean="0">
                <a:latin typeface="Rockwell Extra Bold" panose="02060903040505020403" pitchFamily="18" charset="0"/>
              </a:rPr>
              <a:t>11 Headlines, Same Story</a:t>
            </a:r>
          </a:p>
        </p:txBody>
      </p:sp>
      <p:sp>
        <p:nvSpPr>
          <p:cNvPr id="19460" name="Rectangle 3"/>
          <p:cNvSpPr>
            <a:spLocks noGrp="1" noChangeArrowheads="1"/>
          </p:cNvSpPr>
          <p:nvPr>
            <p:ph type="body" sz="half" idx="4294967295"/>
          </p:nvPr>
        </p:nvSpPr>
        <p:spPr>
          <a:xfrm>
            <a:off x="0" y="1789113"/>
            <a:ext cx="9144000" cy="4843462"/>
          </a:xfrm>
        </p:spPr>
        <p:txBody>
          <a:bodyPr/>
          <a:lstStyle/>
          <a:p>
            <a:pPr marL="514350" indent="-514350">
              <a:spcBef>
                <a:spcPct val="0"/>
              </a:spcBef>
              <a:buFontTx/>
              <a:buAutoNum type="arabicPeriod"/>
            </a:pPr>
            <a:r>
              <a:rPr lang="en-US" altLang="en-US" sz="2800" smtClean="0"/>
              <a:t>Study: 45,000 Uninsured </a:t>
            </a:r>
            <a:r>
              <a:rPr lang="en-US" altLang="en-US" sz="2800" i="1" smtClean="0"/>
              <a:t>Die </a:t>
            </a:r>
            <a:r>
              <a:rPr lang="en-US" altLang="en-US" sz="2800" smtClean="0"/>
              <a:t>a Year (CBS News)</a:t>
            </a:r>
          </a:p>
          <a:p>
            <a:pPr marL="514350" indent="-514350">
              <a:spcBef>
                <a:spcPct val="0"/>
              </a:spcBef>
              <a:buFontTx/>
              <a:buAutoNum type="arabicPeriod"/>
            </a:pPr>
            <a:r>
              <a:rPr lang="en-US" altLang="en-US" sz="2800" smtClean="0"/>
              <a:t>45,000 deaths </a:t>
            </a:r>
            <a:r>
              <a:rPr lang="en-US" altLang="en-US" sz="2800" i="1" smtClean="0"/>
              <a:t>attributable to </a:t>
            </a:r>
            <a:r>
              <a:rPr lang="en-US" altLang="en-US" sz="2800" smtClean="0"/>
              <a:t>uninsurance</a:t>
            </a:r>
          </a:p>
          <a:p>
            <a:pPr marL="514350" indent="-514350">
              <a:spcBef>
                <a:spcPct val="0"/>
              </a:spcBef>
              <a:buFontTx/>
              <a:buAutoNum type="arabicPeriod"/>
            </a:pPr>
            <a:r>
              <a:rPr lang="en-US" altLang="en-US" sz="2800" smtClean="0"/>
              <a:t>45,000 US deaths </a:t>
            </a:r>
            <a:r>
              <a:rPr lang="en-US" altLang="en-US" sz="2800" i="1" smtClean="0"/>
              <a:t>associated with </a:t>
            </a:r>
            <a:r>
              <a:rPr lang="en-US" altLang="en-US" sz="2800" smtClean="0"/>
              <a:t>lack of insurance</a:t>
            </a:r>
          </a:p>
          <a:p>
            <a:pPr marL="514350" indent="-514350">
              <a:spcBef>
                <a:spcPct val="0"/>
              </a:spcBef>
              <a:buFontTx/>
              <a:buAutoNum type="arabicPeriod"/>
            </a:pPr>
            <a:r>
              <a:rPr lang="en-US" altLang="en-US" sz="2800" smtClean="0"/>
              <a:t>No health coverage </a:t>
            </a:r>
            <a:r>
              <a:rPr lang="en-US" altLang="en-US" sz="2800" i="1" smtClean="0"/>
              <a:t>tied to </a:t>
            </a:r>
            <a:r>
              <a:rPr lang="en-US" altLang="en-US" sz="2800" smtClean="0"/>
              <a:t>45,000 deaths a year</a:t>
            </a:r>
          </a:p>
          <a:p>
            <a:pPr marL="514350" indent="-514350">
              <a:spcBef>
                <a:spcPct val="0"/>
              </a:spcBef>
              <a:buFontTx/>
              <a:buAutoNum type="arabicPeriod"/>
            </a:pPr>
            <a:r>
              <a:rPr lang="en-US" altLang="en-US" sz="2800" smtClean="0"/>
              <a:t>Lack of insurance </a:t>
            </a:r>
            <a:r>
              <a:rPr lang="en-US" altLang="en-US" sz="2800" i="1" smtClean="0"/>
              <a:t>linked to </a:t>
            </a:r>
            <a:r>
              <a:rPr lang="en-US" altLang="en-US" sz="2800" smtClean="0"/>
              <a:t>45,000 deaths</a:t>
            </a:r>
          </a:p>
          <a:p>
            <a:pPr marL="514350" indent="-514350">
              <a:spcBef>
                <a:spcPts val="600"/>
              </a:spcBef>
              <a:buFontTx/>
              <a:buAutoNum type="arabicPeriod"/>
            </a:pPr>
            <a:r>
              <a:rPr lang="en-US" altLang="en-US" sz="2800" smtClean="0"/>
              <a:t>Study: 45,000 U.S. Deaths </a:t>
            </a:r>
            <a:r>
              <a:rPr lang="en-US" altLang="en-US" sz="2800" i="1" smtClean="0"/>
              <a:t>From </a:t>
            </a:r>
            <a:r>
              <a:rPr lang="en-US" altLang="en-US" sz="2800" smtClean="0"/>
              <a:t>Lack of Insurance</a:t>
            </a:r>
          </a:p>
          <a:p>
            <a:pPr marL="514350" indent="-514350">
              <a:spcBef>
                <a:spcPct val="0"/>
              </a:spcBef>
              <a:buFontTx/>
              <a:buAutoNum type="arabicPeriod"/>
            </a:pPr>
            <a:r>
              <a:rPr lang="en-US" altLang="en-US" sz="2700" smtClean="0"/>
              <a:t>One death every 12 minutes </a:t>
            </a:r>
            <a:r>
              <a:rPr lang="en-US" altLang="en-US" sz="2700" i="1" smtClean="0"/>
              <a:t>due to </a:t>
            </a:r>
            <a:r>
              <a:rPr lang="en-US" altLang="en-US" sz="2700" smtClean="0"/>
              <a:t>no health insurance</a:t>
            </a:r>
          </a:p>
          <a:p>
            <a:pPr marL="514350" indent="-514350">
              <a:spcBef>
                <a:spcPct val="0"/>
              </a:spcBef>
              <a:buFontTx/>
              <a:buAutoNum type="arabicPeriod"/>
            </a:pPr>
            <a:r>
              <a:rPr lang="en-US" altLang="en-US" sz="2800" smtClean="0"/>
              <a:t>45,000 ... die </a:t>
            </a:r>
            <a:r>
              <a:rPr lang="en-US" altLang="en-US" sz="2800" i="1" smtClean="0"/>
              <a:t>because of </a:t>
            </a:r>
            <a:r>
              <a:rPr lang="en-US" altLang="en-US" sz="2800" smtClean="0"/>
              <a:t>lack of health insurance </a:t>
            </a:r>
          </a:p>
          <a:p>
            <a:pPr marL="514350" indent="-514350">
              <a:spcBef>
                <a:spcPts val="600"/>
              </a:spcBef>
              <a:buFontTx/>
              <a:buAutoNum type="arabicPeriod"/>
            </a:pPr>
            <a:r>
              <a:rPr lang="en-US" altLang="en-US" sz="2800" smtClean="0"/>
              <a:t>Lack of Health Insurance </a:t>
            </a:r>
            <a:r>
              <a:rPr lang="en-US" altLang="en-US" sz="2800" i="1" smtClean="0"/>
              <a:t>Kills </a:t>
            </a:r>
            <a:r>
              <a:rPr lang="en-US" altLang="en-US" sz="2800" smtClean="0"/>
              <a:t>45,000 a Year</a:t>
            </a:r>
          </a:p>
          <a:p>
            <a:pPr marL="514350" indent="-514350">
              <a:spcBef>
                <a:spcPct val="0"/>
              </a:spcBef>
              <a:buFontTx/>
              <a:buAutoNum type="arabicPeriod"/>
            </a:pPr>
            <a:r>
              <a:rPr lang="en-US" altLang="en-US" sz="2800" smtClean="0"/>
              <a:t>Lack of Health Insurance </a:t>
            </a:r>
            <a:r>
              <a:rPr lang="en-US" altLang="en-US" sz="2800" i="1" smtClean="0"/>
              <a:t>cause </a:t>
            </a:r>
            <a:r>
              <a:rPr lang="en-US" altLang="en-US" sz="2800" smtClean="0"/>
              <a:t>44,789 deaths</a:t>
            </a:r>
          </a:p>
          <a:p>
            <a:pPr marL="514350" indent="-514350">
              <a:spcBef>
                <a:spcPct val="0"/>
              </a:spcBef>
              <a:buFontTx/>
              <a:buAutoNum type="arabicPeriod"/>
            </a:pPr>
            <a:r>
              <a:rPr lang="en-US" altLang="en-US" sz="2800" smtClean="0"/>
              <a:t>Lack of insurance </a:t>
            </a:r>
            <a:r>
              <a:rPr lang="en-US" altLang="en-US" sz="2800" i="1" smtClean="0"/>
              <a:t>to blame for </a:t>
            </a:r>
            <a:r>
              <a:rPr lang="en-US" altLang="en-US" sz="2800" smtClean="0"/>
              <a:t>almost 45,000 deaths</a:t>
            </a:r>
            <a:endParaRPr lang="en-US" altLang="en-US" smtClean="0"/>
          </a:p>
        </p:txBody>
      </p:sp>
      <p:sp>
        <p:nvSpPr>
          <p:cNvPr id="17413" name="Rectangle 4"/>
          <p:cNvSpPr>
            <a:spLocks noChangeArrowheads="1"/>
          </p:cNvSpPr>
          <p:nvPr/>
        </p:nvSpPr>
        <p:spPr bwMode="auto">
          <a:xfrm>
            <a:off x="0" y="33623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defRPr sz="3400">
                <a:solidFill>
                  <a:schemeClr val="tx1"/>
                </a:solidFill>
                <a:latin typeface="Times New Roman" panose="02020603050405020304" pitchFamily="18" charset="0"/>
              </a:defRPr>
            </a:lvl1pPr>
            <a:lvl2pPr marL="742950" indent="-285750">
              <a:defRPr sz="3400">
                <a:solidFill>
                  <a:schemeClr val="tx1"/>
                </a:solidFill>
                <a:latin typeface="Times New Roman" panose="02020603050405020304" pitchFamily="18" charset="0"/>
              </a:defRPr>
            </a:lvl2pPr>
            <a:lvl3pPr marL="1143000" indent="-228600">
              <a:defRPr sz="3400">
                <a:solidFill>
                  <a:schemeClr val="tx1"/>
                </a:solidFill>
                <a:latin typeface="Times New Roman" panose="02020603050405020304" pitchFamily="18" charset="0"/>
              </a:defRPr>
            </a:lvl3pPr>
            <a:lvl4pPr marL="1600200" indent="-228600">
              <a:defRPr sz="3400">
                <a:solidFill>
                  <a:schemeClr val="tx1"/>
                </a:solidFill>
                <a:latin typeface="Times New Roman" panose="02020603050405020304" pitchFamily="18" charset="0"/>
              </a:defRPr>
            </a:lvl4pPr>
            <a:lvl5pPr marL="2057400" indent="-228600">
              <a:defRPr sz="3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400">
                <a:solidFill>
                  <a:schemeClr val="tx1"/>
                </a:solidFill>
                <a:latin typeface="Times New Roman" panose="02020603050405020304" pitchFamily="18" charset="0"/>
              </a:defRPr>
            </a:lvl9pPr>
          </a:lstStyle>
          <a:p>
            <a:pPr algn="l"/>
            <a:endParaRPr lang="en-US" altLang="en-US" sz="2400"/>
          </a:p>
        </p:txBody>
      </p:sp>
    </p:spTree>
    <p:extLst>
      <p:ext uri="{BB962C8B-B14F-4D97-AF65-F5344CB8AC3E}">
        <p14:creationId xmlns:p14="http://schemas.microsoft.com/office/powerpoint/2010/main" val="78766684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460">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460">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460">
                                            <p:txEl>
                                              <p:pRg st="7" end="7"/>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9460">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460">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460">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fld id="{FCF8397F-D330-4807-8B9C-08F768CDD57A}" type="slidenum">
              <a:rPr lang="en-US" altLang="en-US" sz="1400">
                <a:latin typeface="Arial" panose="020B0604020202020204" pitchFamily="34" charset="0"/>
              </a:rPr>
              <a:pPr/>
              <a:t>27</a:t>
            </a:fld>
            <a:endParaRPr lang="en-US" altLang="en-US" sz="1400" b="0">
              <a:latin typeface="Arial" panose="020B0604020202020204" pitchFamily="34" charset="0"/>
            </a:endParaRPr>
          </a:p>
        </p:txBody>
      </p:sp>
      <p:sp>
        <p:nvSpPr>
          <p:cNvPr id="16387" name="Rectangle 2"/>
          <p:cNvSpPr>
            <a:spLocks noGrp="1" noChangeArrowheads="1"/>
          </p:cNvSpPr>
          <p:nvPr>
            <p:ph type="title"/>
          </p:nvPr>
        </p:nvSpPr>
        <p:spPr>
          <a:xfrm>
            <a:off x="273050" y="457200"/>
            <a:ext cx="8591550" cy="1066800"/>
          </a:xfrm>
        </p:spPr>
        <p:txBody>
          <a:bodyPr/>
          <a:lstStyle/>
          <a:p>
            <a:r>
              <a:rPr lang="en-US" altLang="en-US" sz="3200" b="0" dirty="0" smtClean="0">
                <a:latin typeface="Rockwell Extra Bold" panose="02060903040505020403" pitchFamily="18" charset="0"/>
              </a:rPr>
              <a:t>Stats </a:t>
            </a:r>
            <a:r>
              <a:rPr lang="en-US" altLang="en-US" sz="3200" b="0" dirty="0">
                <a:latin typeface="Rockwell Extra Bold" panose="02060903040505020403" pitchFamily="18" charset="0"/>
              </a:rPr>
              <a:t>=</a:t>
            </a:r>
            <a:r>
              <a:rPr lang="en-US" altLang="en-US" sz="3200" b="0" dirty="0" smtClean="0">
                <a:latin typeface="Rockwell Extra Bold" panose="02060903040505020403" pitchFamily="18" charset="0"/>
              </a:rPr>
              <a:t> Premise: Crit. Thinking</a:t>
            </a:r>
            <a:br>
              <a:rPr lang="en-US" altLang="en-US" sz="3200" b="0" dirty="0" smtClean="0">
                <a:latin typeface="Rockwell Extra Bold" panose="02060903040505020403" pitchFamily="18" charset="0"/>
              </a:rPr>
            </a:br>
            <a:r>
              <a:rPr lang="en-US" altLang="en-US" sz="3200" b="0" dirty="0" smtClean="0">
                <a:latin typeface="Rockwell Extra Bold" panose="02060903040505020403" pitchFamily="18" charset="0"/>
              </a:rPr>
              <a:t>Stats </a:t>
            </a:r>
            <a:r>
              <a:rPr lang="en-US" altLang="en-US" sz="3200" b="0" dirty="0">
                <a:latin typeface="Rockwell Extra Bold" panose="02060903040505020403" pitchFamily="18" charset="0"/>
              </a:rPr>
              <a:t>=</a:t>
            </a:r>
            <a:r>
              <a:rPr lang="en-US" altLang="en-US" sz="3200" b="0" dirty="0" smtClean="0">
                <a:latin typeface="Rockwell Extra Bold" panose="02060903040505020403" pitchFamily="18" charset="0"/>
              </a:rPr>
              <a:t> Conclusion: Stat Literacy</a:t>
            </a:r>
          </a:p>
        </p:txBody>
      </p:sp>
      <p:sp>
        <p:nvSpPr>
          <p:cNvPr id="16388" name="Rectangle 3"/>
          <p:cNvSpPr>
            <a:spLocks noGrp="1" noChangeArrowheads="1"/>
          </p:cNvSpPr>
          <p:nvPr>
            <p:ph type="body" sz="half" idx="1"/>
          </p:nvPr>
        </p:nvSpPr>
        <p:spPr>
          <a:xfrm>
            <a:off x="273050" y="1789113"/>
            <a:ext cx="8591550" cy="4840287"/>
          </a:xfrm>
        </p:spPr>
        <p:txBody>
          <a:bodyPr/>
          <a:lstStyle/>
          <a:p>
            <a:pPr marL="0" indent="0" algn="ctr">
              <a:spcBef>
                <a:spcPts val="600"/>
              </a:spcBef>
              <a:buNone/>
            </a:pPr>
            <a:r>
              <a:rPr lang="en-US" dirty="0" smtClean="0">
                <a:latin typeface="Arial Rounded MT Bold" panose="020F0704030504030204" pitchFamily="34" charset="0"/>
              </a:rPr>
              <a:t>.</a:t>
            </a:r>
            <a:endParaRPr lang="en-US" dirty="0" smtClean="0"/>
          </a:p>
          <a:p>
            <a:pPr marL="57150" indent="0">
              <a:spcBef>
                <a:spcPts val="0"/>
              </a:spcBef>
              <a:buNone/>
            </a:pPr>
            <a:endParaRPr lang="en-US" dirty="0" smtClean="0"/>
          </a:p>
        </p:txBody>
      </p:sp>
      <p:sp>
        <p:nvSpPr>
          <p:cNvPr id="16389" name="Rectangle 4"/>
          <p:cNvSpPr>
            <a:spLocks noChangeArrowheads="1"/>
          </p:cNvSpPr>
          <p:nvPr/>
        </p:nvSpPr>
        <p:spPr bwMode="auto">
          <a:xfrm>
            <a:off x="0" y="33623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endParaRPr lang="en-US" altLang="en-US" sz="2400"/>
          </a:p>
        </p:txBody>
      </p:sp>
      <p:pic>
        <p:nvPicPr>
          <p:cNvPr id="3" name="Picture 2"/>
          <p:cNvPicPr>
            <a:picLocks noChangeAspect="1"/>
          </p:cNvPicPr>
          <p:nvPr/>
        </p:nvPicPr>
        <p:blipFill>
          <a:blip r:embed="rId3"/>
          <a:stretch>
            <a:fillRect/>
          </a:stretch>
        </p:blipFill>
        <p:spPr>
          <a:xfrm>
            <a:off x="1032618" y="1833562"/>
            <a:ext cx="7087445" cy="4795838"/>
          </a:xfrm>
          <a:prstGeom prst="rect">
            <a:avLst/>
          </a:prstGeom>
        </p:spPr>
      </p:pic>
    </p:spTree>
    <p:extLst>
      <p:ext uri="{BB962C8B-B14F-4D97-AF65-F5344CB8AC3E}">
        <p14:creationId xmlns:p14="http://schemas.microsoft.com/office/powerpoint/2010/main" val="4239628068"/>
      </p:ext>
    </p:extLst>
  </p:cSld>
  <p:clrMapOvr>
    <a:masterClrMapping/>
  </p:clrMapOvr>
  <p:transition spd="slow">
    <p:pull dir="l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fld id="{FCF8397F-D330-4807-8B9C-08F768CDD57A}" type="slidenum">
              <a:rPr lang="en-US" altLang="en-US" sz="1400">
                <a:latin typeface="Arial" panose="020B0604020202020204" pitchFamily="34" charset="0"/>
              </a:rPr>
              <a:pPr/>
              <a:t>28</a:t>
            </a:fld>
            <a:endParaRPr lang="en-US" altLang="en-US" sz="1400" b="0">
              <a:latin typeface="Arial" panose="020B0604020202020204" pitchFamily="34" charset="0"/>
            </a:endParaRPr>
          </a:p>
        </p:txBody>
      </p:sp>
      <p:sp>
        <p:nvSpPr>
          <p:cNvPr id="16387" name="Rectangle 2"/>
          <p:cNvSpPr>
            <a:spLocks noGrp="1" noChangeArrowheads="1"/>
          </p:cNvSpPr>
          <p:nvPr>
            <p:ph type="title"/>
          </p:nvPr>
        </p:nvSpPr>
        <p:spPr>
          <a:xfrm>
            <a:off x="447472" y="457200"/>
            <a:ext cx="8210145" cy="1066800"/>
          </a:xfrm>
        </p:spPr>
        <p:txBody>
          <a:bodyPr/>
          <a:lstStyle/>
          <a:p>
            <a:r>
              <a:rPr lang="en-US" altLang="en-US" sz="3200" b="0" dirty="0" smtClean="0">
                <a:latin typeface="Rockwell Extra Bold" panose="02060903040505020403" pitchFamily="18" charset="0"/>
              </a:rPr>
              <a:t>Statistical Literacy in detail:</a:t>
            </a:r>
            <a:br>
              <a:rPr lang="en-US" altLang="en-US" sz="3200" b="0" dirty="0" smtClean="0">
                <a:latin typeface="Rockwell Extra Bold" panose="02060903040505020403" pitchFamily="18" charset="0"/>
              </a:rPr>
            </a:br>
            <a:r>
              <a:rPr lang="en-US" altLang="en-US" sz="3200" b="0" dirty="0" smtClean="0">
                <a:latin typeface="Rockwell Extra Bold" panose="02060903040505020403" pitchFamily="18" charset="0"/>
              </a:rPr>
              <a:t>“Take CARE”</a:t>
            </a:r>
          </a:p>
        </p:txBody>
      </p:sp>
      <p:sp>
        <p:nvSpPr>
          <p:cNvPr id="16388" name="Rectangle 3"/>
          <p:cNvSpPr>
            <a:spLocks noGrp="1" noChangeArrowheads="1"/>
          </p:cNvSpPr>
          <p:nvPr>
            <p:ph type="body" sz="half" idx="1"/>
          </p:nvPr>
        </p:nvSpPr>
        <p:spPr>
          <a:xfrm>
            <a:off x="273050" y="1789113"/>
            <a:ext cx="8591550" cy="4840287"/>
          </a:xfrm>
        </p:spPr>
        <p:txBody>
          <a:bodyPr/>
          <a:lstStyle/>
          <a:p>
            <a:pPr marL="0" indent="0">
              <a:spcBef>
                <a:spcPts val="1800"/>
              </a:spcBef>
              <a:buNone/>
            </a:pPr>
            <a:r>
              <a:rPr lang="en-US" dirty="0" smtClean="0"/>
              <a:t>Statistical literacy studies all influences on statistic:</a:t>
            </a:r>
          </a:p>
          <a:p>
            <a:pPr>
              <a:spcBef>
                <a:spcPts val="600"/>
              </a:spcBef>
            </a:pPr>
            <a:r>
              <a:rPr lang="en-US" sz="3000" b="1" dirty="0" smtClean="0"/>
              <a:t>Confounding:</a:t>
            </a:r>
          </a:p>
          <a:p>
            <a:pPr lvl="1">
              <a:spcBef>
                <a:spcPts val="0"/>
              </a:spcBef>
            </a:pPr>
            <a:r>
              <a:rPr lang="en-US" dirty="0" smtClean="0"/>
              <a:t>what </a:t>
            </a:r>
            <a:r>
              <a:rPr lang="en-US" dirty="0"/>
              <a:t>was – and was not – controlled </a:t>
            </a:r>
            <a:r>
              <a:rPr lang="en-US" dirty="0" smtClean="0"/>
              <a:t>for</a:t>
            </a:r>
          </a:p>
          <a:p>
            <a:pPr lvl="1">
              <a:spcBef>
                <a:spcPts val="0"/>
              </a:spcBef>
            </a:pPr>
            <a:r>
              <a:rPr lang="en-US" dirty="0"/>
              <a:t>what kind of study was </a:t>
            </a:r>
            <a:r>
              <a:rPr lang="en-US" dirty="0" smtClean="0"/>
              <a:t>involved</a:t>
            </a:r>
          </a:p>
          <a:p>
            <a:pPr>
              <a:spcBef>
                <a:spcPts val="600"/>
              </a:spcBef>
            </a:pPr>
            <a:r>
              <a:rPr lang="en-US" sz="3000" b="1" dirty="0" smtClean="0"/>
              <a:t>Assembly/Assumptions:</a:t>
            </a:r>
          </a:p>
          <a:p>
            <a:pPr lvl="1">
              <a:spcBef>
                <a:spcPts val="0"/>
              </a:spcBef>
            </a:pPr>
            <a:r>
              <a:rPr lang="en-US" dirty="0" smtClean="0"/>
              <a:t>how statistics are collected, defined and grouped</a:t>
            </a:r>
          </a:p>
          <a:p>
            <a:pPr lvl="1">
              <a:spcBef>
                <a:spcPts val="0"/>
              </a:spcBef>
            </a:pPr>
            <a:r>
              <a:rPr lang="en-US" dirty="0" smtClean="0"/>
              <a:t>how statistics are summarized, compared &amp; presented</a:t>
            </a:r>
          </a:p>
          <a:p>
            <a:pPr>
              <a:spcBef>
                <a:spcPts val="0"/>
              </a:spcBef>
            </a:pPr>
            <a:r>
              <a:rPr lang="en-US" sz="3000" b="1" dirty="0" smtClean="0"/>
              <a:t>Randomness:</a:t>
            </a:r>
            <a:r>
              <a:rPr lang="en-US" sz="2800" dirty="0" smtClean="0"/>
              <a:t> small samples and big data</a:t>
            </a:r>
          </a:p>
          <a:p>
            <a:pPr>
              <a:spcBef>
                <a:spcPts val="0"/>
              </a:spcBef>
            </a:pPr>
            <a:r>
              <a:rPr lang="en-US" sz="2800" b="1" dirty="0" smtClean="0"/>
              <a:t>Error/bias</a:t>
            </a:r>
          </a:p>
        </p:txBody>
      </p:sp>
      <p:sp>
        <p:nvSpPr>
          <p:cNvPr id="16389" name="Rectangle 4"/>
          <p:cNvSpPr>
            <a:spLocks noChangeArrowheads="1"/>
          </p:cNvSpPr>
          <p:nvPr/>
        </p:nvSpPr>
        <p:spPr bwMode="auto">
          <a:xfrm>
            <a:off x="0" y="33623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endParaRPr lang="en-US" altLang="en-US" sz="2400"/>
          </a:p>
        </p:txBody>
      </p:sp>
      <p:sp>
        <p:nvSpPr>
          <p:cNvPr id="6" name="TextBox 5"/>
          <p:cNvSpPr txBox="1"/>
          <p:nvPr/>
        </p:nvSpPr>
        <p:spPr>
          <a:xfrm>
            <a:off x="-2769" y="147638"/>
            <a:ext cx="660805" cy="486287"/>
          </a:xfrm>
          <a:prstGeom prst="rect">
            <a:avLst/>
          </a:prstGeom>
          <a:noFill/>
        </p:spPr>
        <p:txBody>
          <a:bodyPr wrap="square" rtlCol="0">
            <a:spAutoFit/>
          </a:bodyPr>
          <a:lstStyle/>
          <a:p>
            <a:r>
              <a:rPr lang="en-US" sz="3200" dirty="0" smtClean="0"/>
              <a:t>3b</a:t>
            </a:r>
            <a:endParaRPr lang="en-US" sz="3200" dirty="0"/>
          </a:p>
        </p:txBody>
      </p:sp>
    </p:spTree>
    <p:extLst>
      <p:ext uri="{BB962C8B-B14F-4D97-AF65-F5344CB8AC3E}">
        <p14:creationId xmlns:p14="http://schemas.microsoft.com/office/powerpoint/2010/main" val="654833186"/>
      </p:ext>
    </p:extLst>
  </p:cSld>
  <p:clrMapOvr>
    <a:masterClrMapping/>
  </p:clrMapOvr>
  <p:transition spd="slow">
    <p:pull dir="ld"/>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fld id="{FCF8397F-D330-4807-8B9C-08F768CDD57A}" type="slidenum">
              <a:rPr lang="en-US" altLang="en-US" sz="1400">
                <a:latin typeface="Arial" panose="020B0604020202020204" pitchFamily="34" charset="0"/>
              </a:rPr>
              <a:pPr/>
              <a:t>29</a:t>
            </a:fld>
            <a:endParaRPr lang="en-US" altLang="en-US" sz="1400" b="0">
              <a:latin typeface="Arial" panose="020B0604020202020204" pitchFamily="34" charset="0"/>
            </a:endParaRPr>
          </a:p>
        </p:txBody>
      </p:sp>
      <p:sp>
        <p:nvSpPr>
          <p:cNvPr id="16387" name="Rectangle 2"/>
          <p:cNvSpPr>
            <a:spLocks noGrp="1" noChangeArrowheads="1"/>
          </p:cNvSpPr>
          <p:nvPr>
            <p:ph type="title"/>
          </p:nvPr>
        </p:nvSpPr>
        <p:spPr>
          <a:xfrm>
            <a:off x="447472" y="457200"/>
            <a:ext cx="8210145" cy="1066800"/>
          </a:xfrm>
        </p:spPr>
        <p:txBody>
          <a:bodyPr/>
          <a:lstStyle/>
          <a:p>
            <a:r>
              <a:rPr lang="en-US" altLang="en-US" sz="3200" b="0" dirty="0" smtClean="0">
                <a:latin typeface="Rockwell Extra Bold" panose="02060903040505020403" pitchFamily="18" charset="0"/>
              </a:rPr>
              <a:t>Confounding:</a:t>
            </a:r>
            <a:br>
              <a:rPr lang="en-US" altLang="en-US" sz="3200" b="0" dirty="0" smtClean="0">
                <a:latin typeface="Rockwell Extra Bold" panose="02060903040505020403" pitchFamily="18" charset="0"/>
              </a:rPr>
            </a:br>
            <a:r>
              <a:rPr lang="en-US" altLang="en-US" sz="3200" b="0" dirty="0" smtClean="0">
                <a:latin typeface="Rockwell Extra Bold" panose="02060903040505020403" pitchFamily="18" charset="0"/>
              </a:rPr>
              <a:t>Using Ordinary English</a:t>
            </a:r>
          </a:p>
        </p:txBody>
      </p:sp>
      <p:sp>
        <p:nvSpPr>
          <p:cNvPr id="16388" name="Rectangle 3"/>
          <p:cNvSpPr>
            <a:spLocks noGrp="1" noChangeArrowheads="1"/>
          </p:cNvSpPr>
          <p:nvPr>
            <p:ph type="body" sz="half" idx="1"/>
          </p:nvPr>
        </p:nvSpPr>
        <p:spPr>
          <a:xfrm>
            <a:off x="273050" y="1789113"/>
            <a:ext cx="8591550" cy="4840287"/>
          </a:xfrm>
        </p:spPr>
        <p:txBody>
          <a:bodyPr/>
          <a:lstStyle/>
          <a:p>
            <a:pPr marL="0" indent="0">
              <a:spcBef>
                <a:spcPts val="1800"/>
              </a:spcBef>
              <a:buNone/>
            </a:pPr>
            <a:r>
              <a:rPr lang="en-US" dirty="0" smtClean="0"/>
              <a:t>1) The percentage of women who are runners.</a:t>
            </a:r>
            <a:br>
              <a:rPr lang="en-US" dirty="0" smtClean="0"/>
            </a:br>
            <a:r>
              <a:rPr lang="en-US" dirty="0" smtClean="0"/>
              <a:t>2) The percentage of women among runners.</a:t>
            </a:r>
          </a:p>
          <a:p>
            <a:pPr marL="0" indent="0">
              <a:spcBef>
                <a:spcPts val="1800"/>
              </a:spcBef>
              <a:buNone/>
            </a:pPr>
            <a:r>
              <a:rPr lang="en-US" dirty="0" smtClean="0"/>
              <a:t>3) The death rate of men is X per 100,000.</a:t>
            </a:r>
            <a:br>
              <a:rPr lang="en-US" dirty="0" smtClean="0"/>
            </a:br>
            <a:r>
              <a:rPr lang="en-US" dirty="0" smtClean="0"/>
              <a:t>4) The men’s rate of death is X per 100,000</a:t>
            </a:r>
          </a:p>
          <a:p>
            <a:pPr marL="0" indent="0">
              <a:spcBef>
                <a:spcPts val="1800"/>
              </a:spcBef>
              <a:buNone/>
            </a:pPr>
            <a:r>
              <a:rPr lang="en-US" dirty="0" smtClean="0"/>
              <a:t>5) </a:t>
            </a:r>
            <a:r>
              <a:rPr lang="en-US" dirty="0"/>
              <a:t>Toyota is the car most </a:t>
            </a:r>
            <a:r>
              <a:rPr lang="en-US" dirty="0" smtClean="0"/>
              <a:t>frequently stolen.</a:t>
            </a:r>
            <a:br>
              <a:rPr lang="en-US" dirty="0" smtClean="0"/>
            </a:br>
            <a:r>
              <a:rPr lang="en-US" dirty="0" smtClean="0"/>
              <a:t>6) Toyota is the car most likely to be stolen.</a:t>
            </a:r>
            <a:br>
              <a:rPr lang="en-US" dirty="0" smtClean="0"/>
            </a:br>
            <a:r>
              <a:rPr lang="en-US" dirty="0" smtClean="0"/>
              <a:t>7) Cadillac is the car most likely to be stolen.</a:t>
            </a:r>
            <a:r>
              <a:rPr lang="en-US" dirty="0"/>
              <a:t/>
            </a:r>
            <a:br>
              <a:rPr lang="en-US" dirty="0"/>
            </a:br>
            <a:endParaRPr lang="en-US" dirty="0" smtClean="0"/>
          </a:p>
        </p:txBody>
      </p:sp>
      <p:sp>
        <p:nvSpPr>
          <p:cNvPr id="16389" name="Rectangle 4"/>
          <p:cNvSpPr>
            <a:spLocks noChangeArrowheads="1"/>
          </p:cNvSpPr>
          <p:nvPr/>
        </p:nvSpPr>
        <p:spPr bwMode="auto">
          <a:xfrm>
            <a:off x="0" y="33623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endParaRPr lang="en-US" altLang="en-US" sz="2400"/>
          </a:p>
        </p:txBody>
      </p:sp>
      <p:sp>
        <p:nvSpPr>
          <p:cNvPr id="6" name="TextBox 5"/>
          <p:cNvSpPr txBox="1"/>
          <p:nvPr/>
        </p:nvSpPr>
        <p:spPr>
          <a:xfrm>
            <a:off x="-2769" y="147638"/>
            <a:ext cx="660805" cy="486287"/>
          </a:xfrm>
          <a:prstGeom prst="rect">
            <a:avLst/>
          </a:prstGeom>
          <a:noFill/>
        </p:spPr>
        <p:txBody>
          <a:bodyPr wrap="square" rtlCol="0">
            <a:spAutoFit/>
          </a:bodyPr>
          <a:lstStyle/>
          <a:p>
            <a:r>
              <a:rPr lang="en-US" sz="3200" dirty="0" smtClean="0"/>
              <a:t>3b</a:t>
            </a:r>
            <a:endParaRPr lang="en-US" sz="3200" dirty="0"/>
          </a:p>
        </p:txBody>
      </p:sp>
    </p:spTree>
    <p:extLst>
      <p:ext uri="{BB962C8B-B14F-4D97-AF65-F5344CB8AC3E}">
        <p14:creationId xmlns:p14="http://schemas.microsoft.com/office/powerpoint/2010/main" val="1660296115"/>
      </p:ext>
    </p:extLst>
  </p:cSld>
  <p:clrMapOvr>
    <a:masterClrMapping/>
  </p:clrMapOvr>
  <p:transition spd="slow">
    <p:pull dir="l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fld id="{CEAEC3C0-0CBF-4A82-A518-05600C80B24B}" type="slidenum">
              <a:rPr lang="en-US" altLang="en-US" sz="1400">
                <a:latin typeface="Arial" panose="020B0604020202020204" pitchFamily="34" charset="0"/>
              </a:rPr>
              <a:pPr/>
              <a:t>3</a:t>
            </a:fld>
            <a:endParaRPr lang="en-US" altLang="en-US" sz="1400" b="0">
              <a:latin typeface="Arial" panose="020B0604020202020204" pitchFamily="34" charset="0"/>
            </a:endParaRPr>
          </a:p>
        </p:txBody>
      </p:sp>
      <p:sp>
        <p:nvSpPr>
          <p:cNvPr id="15363" name="Rectangle 2"/>
          <p:cNvSpPr>
            <a:spLocks noGrp="1" noChangeArrowheads="1"/>
          </p:cNvSpPr>
          <p:nvPr>
            <p:ph type="body" idx="1"/>
          </p:nvPr>
        </p:nvSpPr>
        <p:spPr>
          <a:xfrm>
            <a:off x="193675" y="1981200"/>
            <a:ext cx="8820150" cy="4648200"/>
          </a:xfrm>
        </p:spPr>
        <p:txBody>
          <a:bodyPr/>
          <a:lstStyle/>
          <a:p>
            <a:pPr marL="0" indent="0" algn="ctr">
              <a:buFontTx/>
              <a:buNone/>
            </a:pPr>
            <a:endParaRPr lang="en-US" altLang="en-US" sz="100" dirty="0" smtClean="0"/>
          </a:p>
          <a:p>
            <a:pPr marL="0" indent="0" algn="ctr">
              <a:spcBef>
                <a:spcPct val="0"/>
              </a:spcBef>
              <a:buFontTx/>
              <a:buNone/>
            </a:pPr>
            <a:r>
              <a:rPr lang="en-US" altLang="en-US" b="1" dirty="0" smtClean="0"/>
              <a:t>Milo Schield, Augsburg College</a:t>
            </a:r>
          </a:p>
          <a:p>
            <a:pPr marL="0" indent="0" algn="ctr">
              <a:buFontTx/>
              <a:buNone/>
            </a:pPr>
            <a:r>
              <a:rPr lang="en-US" altLang="en-US" sz="2800" b="1" i="1" smtClean="0"/>
              <a:t>Elected Member</a:t>
            </a:r>
            <a:r>
              <a:rPr lang="en-US" altLang="en-US" sz="2800" b="1" i="1" dirty="0" smtClean="0"/>
              <a:t>: International Statistical Institute</a:t>
            </a:r>
          </a:p>
          <a:p>
            <a:pPr marL="0" indent="0" algn="ctr">
              <a:buFontTx/>
              <a:buNone/>
            </a:pPr>
            <a:r>
              <a:rPr lang="en-US" altLang="en-US" sz="2800" b="1" i="1" dirty="0" smtClean="0"/>
              <a:t>US Rep: International Statistical Literacy Project</a:t>
            </a:r>
          </a:p>
          <a:p>
            <a:pPr marL="0" indent="0" algn="ctr">
              <a:buFontTx/>
              <a:buNone/>
            </a:pPr>
            <a:r>
              <a:rPr lang="en-US" altLang="en-US" sz="2800" b="1" i="1" dirty="0" smtClean="0"/>
              <a:t>VP. National Numeracy Network</a:t>
            </a:r>
          </a:p>
          <a:p>
            <a:pPr marL="0" indent="0" algn="ctr">
              <a:buFontTx/>
              <a:buNone/>
            </a:pPr>
            <a:endParaRPr lang="en-US" altLang="en-US" sz="2000" b="1" i="1" dirty="0" smtClean="0"/>
          </a:p>
          <a:p>
            <a:pPr marL="0" indent="0" algn="ctr">
              <a:buFontTx/>
              <a:buNone/>
            </a:pPr>
            <a:r>
              <a:rPr lang="en-US" altLang="en-US" sz="2800" b="1" i="1" dirty="0" smtClean="0"/>
              <a:t>CME Presentation in Toronto</a:t>
            </a:r>
            <a:br>
              <a:rPr lang="en-US" altLang="en-US" sz="2800" b="1" i="1" dirty="0" smtClean="0"/>
            </a:br>
            <a:r>
              <a:rPr lang="en-US" altLang="en-US" sz="2800" b="1" i="1" dirty="0" smtClean="0"/>
              <a:t>Fields Institute</a:t>
            </a:r>
          </a:p>
          <a:p>
            <a:pPr marL="0" indent="0" algn="ctr">
              <a:buFontTx/>
              <a:buNone/>
            </a:pPr>
            <a:r>
              <a:rPr lang="en-US" altLang="en-US" b="1" i="1" dirty="0" smtClean="0"/>
              <a:t>April 29, 2016</a:t>
            </a:r>
            <a:endParaRPr lang="en-US" altLang="en-US" sz="2800" b="1" i="1" dirty="0" smtClean="0"/>
          </a:p>
          <a:p>
            <a:pPr marL="0" indent="0" algn="ctr">
              <a:buFontTx/>
              <a:buNone/>
            </a:pPr>
            <a:r>
              <a:rPr lang="en-US" altLang="en-US" sz="2800" b="1" i="1" dirty="0" smtClean="0"/>
              <a:t>www.StatLit.org/pdf/2017-Schield-CME-Slides.pdf</a:t>
            </a:r>
          </a:p>
        </p:txBody>
      </p:sp>
      <p:sp>
        <p:nvSpPr>
          <p:cNvPr id="15364" name="Rectangle 3"/>
          <p:cNvSpPr>
            <a:spLocks noGrp="1" noChangeArrowheads="1"/>
          </p:cNvSpPr>
          <p:nvPr>
            <p:ph type="title"/>
          </p:nvPr>
        </p:nvSpPr>
        <p:spPr>
          <a:xfrm>
            <a:off x="269875" y="457200"/>
            <a:ext cx="8542338" cy="1066800"/>
          </a:xfrm>
        </p:spPr>
        <p:txBody>
          <a:bodyPr/>
          <a:lstStyle/>
          <a:p>
            <a:pPr>
              <a:lnSpc>
                <a:spcPct val="95000"/>
              </a:lnSpc>
            </a:pPr>
            <a:r>
              <a:rPr lang="en-US" altLang="en-US" b="0" dirty="0" smtClean="0">
                <a:latin typeface="Rockwell Extra Bold" panose="02060903040505020403" pitchFamily="18" charset="0"/>
              </a:rPr>
              <a:t>Statistical Literacy 2017</a:t>
            </a:r>
            <a:endParaRPr lang="en-US" altLang="en-US" sz="3200" b="0" i="1" dirty="0" smtClean="0"/>
          </a:p>
        </p:txBody>
      </p:sp>
    </p:spTree>
  </p:cSld>
  <p:clrMapOvr>
    <a:masterClrMapping/>
  </p:clrMapOvr>
  <p:transition spd="slow">
    <p:pull dir="l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noGrp="1"/>
          </p:cNvSpPr>
          <p:nvPr/>
        </p:nvSpPr>
        <p:spPr bwMode="auto">
          <a:xfrm>
            <a:off x="7815263" y="147638"/>
            <a:ext cx="609600" cy="339725"/>
          </a:xfrm>
          <a:prstGeom prst="rect">
            <a:avLst/>
          </a:prstGeom>
          <a:noFill/>
          <a:ln>
            <a:miter lim="800000"/>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1600">
                <a:solidFill>
                  <a:schemeClr val="tx1"/>
                </a:solidFill>
                <a:latin typeface="Times New Roman" panose="02020603050405020304" pitchFamily="18" charset="0"/>
              </a:defRPr>
            </a:lvl9pPr>
          </a:lstStyle>
          <a:p>
            <a:pPr algn="ctr">
              <a:spcBef>
                <a:spcPct val="0"/>
              </a:spcBef>
            </a:pPr>
            <a:fld id="{1FCEDF53-F1FC-49AC-86FB-72956AA8CBEC}" type="slidenum">
              <a:rPr lang="en-US" altLang="en-US" sz="1400" b="1">
                <a:latin typeface="Arial" panose="020B0604020202020204" pitchFamily="34" charset="0"/>
              </a:rPr>
              <a:pPr algn="ctr">
                <a:spcBef>
                  <a:spcPct val="0"/>
                </a:spcBef>
              </a:pPr>
              <a:t>30</a:t>
            </a:fld>
            <a:endParaRPr lang="en-US" altLang="en-US" sz="1400">
              <a:latin typeface="Arial" panose="020B0604020202020204" pitchFamily="34" charset="0"/>
            </a:endParaRPr>
          </a:p>
        </p:txBody>
      </p:sp>
      <p:sp>
        <p:nvSpPr>
          <p:cNvPr id="21507" name="Rectangle 2"/>
          <p:cNvSpPr>
            <a:spLocks noGrp="1" noChangeArrowheads="1"/>
          </p:cNvSpPr>
          <p:nvPr>
            <p:ph type="title" idx="4294967295"/>
          </p:nvPr>
        </p:nvSpPr>
        <p:spPr>
          <a:xfrm>
            <a:off x="663575" y="457200"/>
            <a:ext cx="7920038" cy="1066800"/>
          </a:xfrm>
        </p:spPr>
        <p:txBody>
          <a:bodyPr/>
          <a:lstStyle/>
          <a:p>
            <a:r>
              <a:rPr lang="en-US" altLang="en-US" sz="4000" b="0" smtClean="0">
                <a:latin typeface="Rockwell Extra Bold" panose="02060903040505020403" pitchFamily="18" charset="0"/>
              </a:rPr>
              <a:t>Small Change in Syntax;</a:t>
            </a:r>
            <a:br>
              <a:rPr lang="en-US" altLang="en-US" sz="4000" b="0" smtClean="0">
                <a:latin typeface="Rockwell Extra Bold" panose="02060903040505020403" pitchFamily="18" charset="0"/>
              </a:rPr>
            </a:br>
            <a:r>
              <a:rPr lang="en-US" altLang="en-US" sz="4000" b="0" smtClean="0">
                <a:latin typeface="Rockwell Extra Bold" panose="02060903040505020403" pitchFamily="18" charset="0"/>
              </a:rPr>
              <a:t>Big Change in Semantics</a:t>
            </a:r>
          </a:p>
        </p:txBody>
      </p:sp>
      <p:sp>
        <p:nvSpPr>
          <p:cNvPr id="21508" name="Rectangle 3"/>
          <p:cNvSpPr>
            <a:spLocks noGrp="1" noChangeArrowheads="1"/>
          </p:cNvSpPr>
          <p:nvPr>
            <p:ph type="body" idx="4294967295"/>
          </p:nvPr>
        </p:nvSpPr>
        <p:spPr/>
        <p:txBody>
          <a:bodyPr/>
          <a:lstStyle/>
          <a:p>
            <a:pPr marL="0" indent="0">
              <a:lnSpc>
                <a:spcPct val="85000"/>
              </a:lnSpc>
              <a:spcBef>
                <a:spcPct val="40000"/>
              </a:spcBef>
              <a:buFontTx/>
              <a:buNone/>
            </a:pPr>
            <a:endParaRPr lang="en-US" altLang="en-US" sz="600" smtClean="0"/>
          </a:p>
          <a:p>
            <a:pPr marL="0" indent="0" algn="ctr">
              <a:lnSpc>
                <a:spcPct val="110000"/>
              </a:lnSpc>
              <a:spcBef>
                <a:spcPct val="0"/>
              </a:spcBef>
              <a:buFont typeface="Wingdings" panose="05000000000000000000" pitchFamily="2" charset="2"/>
              <a:buNone/>
            </a:pPr>
            <a:r>
              <a:rPr lang="en-US" altLang="en-US" smtClean="0"/>
              <a:t>.</a:t>
            </a:r>
          </a:p>
        </p:txBody>
      </p:sp>
      <p:pic>
        <p:nvPicPr>
          <p:cNvPr id="2150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66900"/>
            <a:ext cx="7134225"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1822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6763" y="1876425"/>
            <a:ext cx="2027237" cy="430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182279"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3709" y="3734873"/>
            <a:ext cx="3358260" cy="3061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2" name="Text Box 8"/>
          <p:cNvSpPr txBox="1">
            <a:spLocks noChangeArrowheads="1"/>
          </p:cNvSpPr>
          <p:nvPr/>
        </p:nvSpPr>
        <p:spPr bwMode="auto">
          <a:xfrm>
            <a:off x="0" y="6521450"/>
            <a:ext cx="18002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1600">
                <a:solidFill>
                  <a:schemeClr val="tx1"/>
                </a:solidFill>
                <a:latin typeface="Times New Roman" panose="02020603050405020304" pitchFamily="18" charset="0"/>
              </a:defRPr>
            </a:lvl9pPr>
          </a:lstStyle>
          <a:p>
            <a:r>
              <a:rPr lang="en-US" altLang="en-US" sz="1200"/>
              <a:t>Edison 2009/09/26</a:t>
            </a:r>
          </a:p>
        </p:txBody>
      </p:sp>
    </p:spTree>
    <p:extLst>
      <p:ext uri="{BB962C8B-B14F-4D97-AF65-F5344CB8AC3E}">
        <p14:creationId xmlns:p14="http://schemas.microsoft.com/office/powerpoint/2010/main" val="147523427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22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82279"/>
                                        </p:tgtEl>
                                        <p:attrNameLst>
                                          <p:attrName>style.visibility</p:attrName>
                                        </p:attrNameLst>
                                      </p:cBhvr>
                                      <p:to>
                                        <p:strVal val="visible"/>
                                      </p:to>
                                    </p:set>
                                    <p:animEffect transition="in" filter="fade">
                                      <p:cBhvr>
                                        <p:cTn id="11" dur="500"/>
                                        <p:tgtEl>
                                          <p:spTgt spid="1822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fld id="{FCF8397F-D330-4807-8B9C-08F768CDD57A}" type="slidenum">
              <a:rPr lang="en-US" altLang="en-US" sz="1400">
                <a:latin typeface="Arial" panose="020B0604020202020204" pitchFamily="34" charset="0"/>
              </a:rPr>
              <a:pPr/>
              <a:t>31</a:t>
            </a:fld>
            <a:endParaRPr lang="en-US" altLang="en-US" sz="1400" b="0">
              <a:latin typeface="Arial" panose="020B0604020202020204" pitchFamily="34" charset="0"/>
            </a:endParaRPr>
          </a:p>
        </p:txBody>
      </p:sp>
      <p:sp>
        <p:nvSpPr>
          <p:cNvPr id="16387" name="Rectangle 2"/>
          <p:cNvSpPr>
            <a:spLocks noGrp="1" noChangeArrowheads="1"/>
          </p:cNvSpPr>
          <p:nvPr>
            <p:ph type="title"/>
          </p:nvPr>
        </p:nvSpPr>
        <p:spPr/>
        <p:txBody>
          <a:bodyPr/>
          <a:lstStyle/>
          <a:p>
            <a:r>
              <a:rPr lang="en-US" altLang="en-US" sz="3200" b="0" dirty="0" smtClean="0">
                <a:latin typeface="Rockwell Extra Bold" panose="02060903040505020403" pitchFamily="18" charset="0"/>
              </a:rPr>
              <a:t>Confounding: Mixed-Fruit vs. Apples-Apples Comparison</a:t>
            </a:r>
          </a:p>
        </p:txBody>
      </p:sp>
      <p:sp>
        <p:nvSpPr>
          <p:cNvPr id="16388" name="Rectangle 3"/>
          <p:cNvSpPr>
            <a:spLocks noGrp="1" noChangeArrowheads="1"/>
          </p:cNvSpPr>
          <p:nvPr>
            <p:ph type="body" sz="half" idx="1"/>
          </p:nvPr>
        </p:nvSpPr>
        <p:spPr>
          <a:xfrm>
            <a:off x="273050" y="1789113"/>
            <a:ext cx="8591550" cy="4840287"/>
          </a:xfrm>
        </p:spPr>
        <p:txBody>
          <a:bodyPr/>
          <a:lstStyle/>
          <a:p>
            <a:pPr marL="0" indent="0" algn="ctr">
              <a:spcBef>
                <a:spcPts val="1800"/>
              </a:spcBef>
              <a:buNone/>
            </a:pPr>
            <a:r>
              <a:rPr lang="en-US" altLang="en-US" sz="2800" b="1" dirty="0" smtClean="0"/>
              <a:t>.</a:t>
            </a:r>
          </a:p>
        </p:txBody>
      </p:sp>
      <p:sp>
        <p:nvSpPr>
          <p:cNvPr id="16389" name="Rectangle 4"/>
          <p:cNvSpPr>
            <a:spLocks noChangeArrowheads="1"/>
          </p:cNvSpPr>
          <p:nvPr/>
        </p:nvSpPr>
        <p:spPr bwMode="auto">
          <a:xfrm>
            <a:off x="0" y="33623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endParaRPr lang="en-US" altLang="en-US" sz="2400"/>
          </a:p>
        </p:txBody>
      </p:sp>
      <p:pic>
        <p:nvPicPr>
          <p:cNvPr id="4" name="Picture 3"/>
          <p:cNvPicPr>
            <a:picLocks noChangeAspect="1"/>
          </p:cNvPicPr>
          <p:nvPr/>
        </p:nvPicPr>
        <p:blipFill>
          <a:blip r:embed="rId3"/>
          <a:stretch>
            <a:fillRect/>
          </a:stretch>
        </p:blipFill>
        <p:spPr>
          <a:xfrm>
            <a:off x="426584" y="4209256"/>
            <a:ext cx="8284481" cy="2286005"/>
          </a:xfrm>
          <a:prstGeom prst="rect">
            <a:avLst/>
          </a:prstGeom>
        </p:spPr>
      </p:pic>
      <p:pic>
        <p:nvPicPr>
          <p:cNvPr id="7" name="Picture 6"/>
          <p:cNvPicPr>
            <a:picLocks noChangeAspect="1"/>
          </p:cNvPicPr>
          <p:nvPr/>
        </p:nvPicPr>
        <p:blipFill>
          <a:blip r:embed="rId4"/>
          <a:stretch>
            <a:fillRect/>
          </a:stretch>
        </p:blipFill>
        <p:spPr>
          <a:xfrm>
            <a:off x="506520" y="1727300"/>
            <a:ext cx="8151813" cy="2285225"/>
          </a:xfrm>
          <a:prstGeom prst="rect">
            <a:avLst/>
          </a:prstGeom>
        </p:spPr>
      </p:pic>
      <p:sp>
        <p:nvSpPr>
          <p:cNvPr id="2" name="TextBox 1"/>
          <p:cNvSpPr txBox="1"/>
          <p:nvPr/>
        </p:nvSpPr>
        <p:spPr>
          <a:xfrm>
            <a:off x="5379396" y="2977779"/>
            <a:ext cx="1429966" cy="634020"/>
          </a:xfrm>
          <a:prstGeom prst="rect">
            <a:avLst/>
          </a:prstGeom>
          <a:noFill/>
        </p:spPr>
        <p:txBody>
          <a:bodyPr wrap="square" rtlCol="0">
            <a:spAutoFit/>
          </a:bodyPr>
          <a:lstStyle/>
          <a:p>
            <a:r>
              <a:rPr lang="en-US" sz="4400" b="1" dirty="0" smtClean="0"/>
              <a:t>27#</a:t>
            </a:r>
            <a:endParaRPr lang="en-US" sz="4400" b="1" dirty="0"/>
          </a:p>
        </p:txBody>
      </p:sp>
      <p:sp>
        <p:nvSpPr>
          <p:cNvPr id="9" name="TextBox 8"/>
          <p:cNvSpPr txBox="1"/>
          <p:nvPr/>
        </p:nvSpPr>
        <p:spPr>
          <a:xfrm>
            <a:off x="7690830" y="5474545"/>
            <a:ext cx="1109135" cy="634020"/>
          </a:xfrm>
          <a:prstGeom prst="rect">
            <a:avLst/>
          </a:prstGeom>
          <a:noFill/>
        </p:spPr>
        <p:txBody>
          <a:bodyPr wrap="square" rtlCol="0">
            <a:spAutoFit/>
          </a:bodyPr>
          <a:lstStyle/>
          <a:p>
            <a:r>
              <a:rPr lang="en-US" sz="4400" b="1" dirty="0" smtClean="0"/>
              <a:t>14#</a:t>
            </a:r>
            <a:endParaRPr lang="en-US" sz="4400" b="1" dirty="0"/>
          </a:p>
        </p:txBody>
      </p:sp>
      <p:sp>
        <p:nvSpPr>
          <p:cNvPr id="10" name="TextBox 9"/>
          <p:cNvSpPr txBox="1"/>
          <p:nvPr/>
        </p:nvSpPr>
        <p:spPr>
          <a:xfrm>
            <a:off x="5379396" y="5157535"/>
            <a:ext cx="1109135" cy="634020"/>
          </a:xfrm>
          <a:prstGeom prst="rect">
            <a:avLst/>
          </a:prstGeom>
          <a:noFill/>
        </p:spPr>
        <p:txBody>
          <a:bodyPr wrap="square" rtlCol="0">
            <a:spAutoFit/>
          </a:bodyPr>
          <a:lstStyle/>
          <a:p>
            <a:r>
              <a:rPr lang="en-US" sz="4400" b="1" dirty="0" smtClean="0"/>
              <a:t>13#</a:t>
            </a:r>
            <a:endParaRPr lang="en-US" sz="4400" b="1" dirty="0"/>
          </a:p>
        </p:txBody>
      </p:sp>
    </p:spTree>
    <p:extLst>
      <p:ext uri="{BB962C8B-B14F-4D97-AF65-F5344CB8AC3E}">
        <p14:creationId xmlns:p14="http://schemas.microsoft.com/office/powerpoint/2010/main" val="3756566306"/>
      </p:ext>
    </p:extLst>
  </p:cSld>
  <p:clrMapOvr>
    <a:masterClrMapping/>
  </p:clrMapOvr>
  <p:transition spd="slow">
    <p:pull dir="ld"/>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Slide Number Placeholder 1"/>
          <p:cNvSpPr txBox="1">
            <a:spLocks noGrp="1"/>
          </p:cNvSpPr>
          <p:nvPr/>
        </p:nvSpPr>
        <p:spPr bwMode="auto">
          <a:xfrm>
            <a:off x="7815263" y="147638"/>
            <a:ext cx="609600" cy="339725"/>
          </a:xfrm>
          <a:prstGeom prst="rect">
            <a:avLst/>
          </a:prstGeom>
          <a:noFill/>
          <a:ln>
            <a:miter lim="800000"/>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1600">
                <a:solidFill>
                  <a:schemeClr val="tx1"/>
                </a:solidFill>
                <a:latin typeface="Times New Roman" panose="02020603050405020304" pitchFamily="18" charset="0"/>
              </a:defRPr>
            </a:lvl9pPr>
          </a:lstStyle>
          <a:p>
            <a:fld id="{F1AFFC73-70D2-43F3-B37A-D74441143CAE}" type="slidenum">
              <a:rPr lang="en-US" altLang="en-US" sz="1400" b="1">
                <a:latin typeface="Arial" panose="020B0604020202020204" pitchFamily="34" charset="0"/>
              </a:rPr>
              <a:pPr/>
              <a:t>32</a:t>
            </a:fld>
            <a:endParaRPr lang="en-US" altLang="en-US" sz="1400">
              <a:latin typeface="Arial" panose="020B0604020202020204" pitchFamily="34" charset="0"/>
            </a:endParaRPr>
          </a:p>
        </p:txBody>
      </p:sp>
      <p:sp>
        <p:nvSpPr>
          <p:cNvPr id="24579" name="Rectangle 2"/>
          <p:cNvSpPr>
            <a:spLocks noGrp="1" noChangeArrowheads="1"/>
          </p:cNvSpPr>
          <p:nvPr>
            <p:ph type="title" idx="4294967295"/>
          </p:nvPr>
        </p:nvSpPr>
        <p:spPr/>
        <p:txBody>
          <a:bodyPr/>
          <a:lstStyle/>
          <a:p>
            <a:r>
              <a:rPr lang="en-US" altLang="en-US" sz="3200" smtClean="0"/>
              <a:t>Size of a statistic depends</a:t>
            </a:r>
            <a:br>
              <a:rPr lang="en-US" altLang="en-US" sz="3200" smtClean="0"/>
            </a:br>
            <a:r>
              <a:rPr lang="en-US" altLang="en-US" sz="3200" smtClean="0"/>
              <a:t> on what is “taken into account”</a:t>
            </a:r>
          </a:p>
        </p:txBody>
      </p:sp>
      <p:sp>
        <p:nvSpPr>
          <p:cNvPr id="24580" name="Rectangle 3"/>
          <p:cNvSpPr>
            <a:spLocks noGrp="1" noChangeArrowheads="1"/>
          </p:cNvSpPr>
          <p:nvPr>
            <p:ph type="body" idx="4294967295"/>
          </p:nvPr>
        </p:nvSpPr>
        <p:spPr>
          <a:xfrm>
            <a:off x="228600" y="1860550"/>
            <a:ext cx="8408988" cy="4806950"/>
          </a:xfrm>
        </p:spPr>
        <p:txBody>
          <a:bodyPr/>
          <a:lstStyle/>
          <a:p>
            <a:pPr marL="457200" indent="-457200" algn="ctr">
              <a:lnSpc>
                <a:spcPct val="110000"/>
              </a:lnSpc>
              <a:buFontTx/>
              <a:buNone/>
            </a:pPr>
            <a:endParaRPr lang="en-US" altLang="en-US" smtClean="0"/>
          </a:p>
        </p:txBody>
      </p:sp>
      <p:sp>
        <p:nvSpPr>
          <p:cNvPr id="24581" name="Rectangle 5"/>
          <p:cNvSpPr>
            <a:spLocks noChangeArrowheads="1"/>
          </p:cNvSpPr>
          <p:nvPr/>
        </p:nvSpPr>
        <p:spPr bwMode="auto">
          <a:xfrm>
            <a:off x="1338263" y="2655888"/>
            <a:ext cx="100012"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1600">
                <a:solidFill>
                  <a:schemeClr val="tx1"/>
                </a:solidFill>
                <a:latin typeface="Times New Roman" panose="02020603050405020304" pitchFamily="18" charset="0"/>
              </a:defRPr>
            </a:lvl9pPr>
          </a:lstStyle>
          <a:p>
            <a:endParaRPr lang="en-US" altLang="en-US"/>
          </a:p>
        </p:txBody>
      </p:sp>
      <p:sp>
        <p:nvSpPr>
          <p:cNvPr id="24582" name="Rectangle 6"/>
          <p:cNvSpPr>
            <a:spLocks noChangeArrowheads="1"/>
          </p:cNvSpPr>
          <p:nvPr/>
        </p:nvSpPr>
        <p:spPr bwMode="auto">
          <a:xfrm>
            <a:off x="1338263" y="2655888"/>
            <a:ext cx="73342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1600">
                <a:solidFill>
                  <a:schemeClr val="tx1"/>
                </a:solidFill>
                <a:latin typeface="Times New Roman" panose="02020603050405020304" pitchFamily="18" charset="0"/>
              </a:defRPr>
            </a:lvl9pPr>
          </a:lstStyle>
          <a:p>
            <a:endParaRPr lang="en-US" altLang="en-US"/>
          </a:p>
        </p:txBody>
      </p:sp>
      <p:sp>
        <p:nvSpPr>
          <p:cNvPr id="24583" name="Rectangle 7"/>
          <p:cNvSpPr>
            <a:spLocks noChangeArrowheads="1"/>
          </p:cNvSpPr>
          <p:nvPr/>
        </p:nvSpPr>
        <p:spPr bwMode="auto">
          <a:xfrm>
            <a:off x="2397125" y="2652713"/>
            <a:ext cx="7397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1600">
                <a:solidFill>
                  <a:schemeClr val="tx1"/>
                </a:solidFill>
                <a:latin typeface="Times New Roman" panose="02020603050405020304" pitchFamily="18" charset="0"/>
              </a:defRPr>
            </a:lvl9pPr>
          </a:lstStyle>
          <a:p>
            <a:endParaRPr lang="en-US" altLang="en-US"/>
          </a:p>
        </p:txBody>
      </p:sp>
      <p:pic>
        <p:nvPicPr>
          <p:cNvPr id="24584"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400"/>
            <a:ext cx="9144000"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5709637"/>
      </p:ext>
    </p:extLst>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p:cNvSpPr txBox="1">
            <a:spLocks noGrp="1"/>
          </p:cNvSpPr>
          <p:nvPr/>
        </p:nvSpPr>
        <p:spPr bwMode="auto">
          <a:xfrm>
            <a:off x="7815263" y="147638"/>
            <a:ext cx="609600" cy="339725"/>
          </a:xfrm>
          <a:prstGeom prst="rect">
            <a:avLst/>
          </a:prstGeom>
          <a:noFill/>
          <a:ln>
            <a:miter lim="800000"/>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1600">
                <a:solidFill>
                  <a:schemeClr val="tx1"/>
                </a:solidFill>
                <a:latin typeface="Times New Roman" panose="02020603050405020304" pitchFamily="18" charset="0"/>
              </a:defRPr>
            </a:lvl9pPr>
          </a:lstStyle>
          <a:p>
            <a:pPr algn="ctr">
              <a:spcBef>
                <a:spcPct val="0"/>
              </a:spcBef>
            </a:pPr>
            <a:fld id="{F6C2350A-C95B-42CF-A691-F97347FCE8AF}" type="slidenum">
              <a:rPr lang="en-US" altLang="en-US" sz="1400" b="1">
                <a:latin typeface="Arial" panose="020B0604020202020204" pitchFamily="34" charset="0"/>
              </a:rPr>
              <a:pPr algn="ctr">
                <a:spcBef>
                  <a:spcPct val="0"/>
                </a:spcBef>
              </a:pPr>
              <a:t>33</a:t>
            </a:fld>
            <a:endParaRPr lang="en-US" altLang="en-US" sz="1400">
              <a:latin typeface="Arial" panose="020B0604020202020204" pitchFamily="34" charset="0"/>
            </a:endParaRPr>
          </a:p>
        </p:txBody>
      </p:sp>
      <p:sp>
        <p:nvSpPr>
          <p:cNvPr id="25603" name="Rectangle 2"/>
          <p:cNvSpPr>
            <a:spLocks noGrp="1" noChangeArrowheads="1"/>
          </p:cNvSpPr>
          <p:nvPr>
            <p:ph type="title" idx="4294967295"/>
          </p:nvPr>
        </p:nvSpPr>
        <p:spPr>
          <a:xfrm>
            <a:off x="663575" y="457200"/>
            <a:ext cx="7742238" cy="855663"/>
          </a:xfrm>
        </p:spPr>
        <p:txBody>
          <a:bodyPr/>
          <a:lstStyle/>
          <a:p>
            <a:r>
              <a:rPr lang="en-US" altLang="en-US" b="0" smtClean="0">
                <a:latin typeface="Rockwell Extra Bold" panose="02060903040505020403" pitchFamily="18" charset="0"/>
              </a:rPr>
              <a:t>US SAT-VERBAL SCORES</a:t>
            </a:r>
          </a:p>
        </p:txBody>
      </p:sp>
      <p:sp>
        <p:nvSpPr>
          <p:cNvPr id="25604" name="Rectangle 4"/>
          <p:cNvSpPr>
            <a:spLocks noChangeArrowheads="1"/>
          </p:cNvSpPr>
          <p:nvPr/>
        </p:nvSpPr>
        <p:spPr bwMode="auto">
          <a:xfrm>
            <a:off x="0" y="33623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1600">
                <a:solidFill>
                  <a:schemeClr val="tx1"/>
                </a:solidFill>
                <a:latin typeface="Times New Roman" panose="02020603050405020304" pitchFamily="18" charset="0"/>
              </a:defRPr>
            </a:lvl9pPr>
          </a:lstStyle>
          <a:p>
            <a:pPr>
              <a:spcBef>
                <a:spcPct val="0"/>
              </a:spcBef>
            </a:pPr>
            <a:endParaRPr lang="en-US" altLang="en-US" sz="2400"/>
          </a:p>
        </p:txBody>
      </p:sp>
      <p:sp>
        <p:nvSpPr>
          <p:cNvPr id="25605" name="Text Box 165"/>
          <p:cNvSpPr txBox="1">
            <a:spLocks noChangeArrowheads="1"/>
          </p:cNvSpPr>
          <p:nvPr/>
        </p:nvSpPr>
        <p:spPr bwMode="auto">
          <a:xfrm>
            <a:off x="5249863" y="2286000"/>
            <a:ext cx="3190875" cy="3255963"/>
          </a:xfrm>
          <a:prstGeom prst="rect">
            <a:avLst/>
          </a:prstGeom>
          <a:solidFill>
            <a:schemeClr val="bg1"/>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1600">
                <a:solidFill>
                  <a:schemeClr val="tx1"/>
                </a:solidFill>
                <a:latin typeface="Times New Roman" panose="02020603050405020304" pitchFamily="18" charset="0"/>
              </a:defRPr>
            </a:lvl9pPr>
          </a:lstStyle>
          <a:p>
            <a:endParaRPr lang="en-US" altLang="en-US" sz="1800"/>
          </a:p>
          <a:p>
            <a:endParaRPr lang="en-US" altLang="en-US" sz="1800"/>
          </a:p>
          <a:p>
            <a:endParaRPr lang="en-US" altLang="en-US" sz="1800"/>
          </a:p>
          <a:p>
            <a:endParaRPr lang="en-US" altLang="en-US" sz="1800"/>
          </a:p>
          <a:p>
            <a:endParaRPr lang="en-US" altLang="en-US" sz="1800"/>
          </a:p>
          <a:p>
            <a:endParaRPr lang="en-US" altLang="en-US" sz="1800"/>
          </a:p>
          <a:p>
            <a:endParaRPr lang="en-US" altLang="en-US" sz="1800"/>
          </a:p>
          <a:p>
            <a:endParaRPr lang="en-US" altLang="en-US" sz="1800"/>
          </a:p>
        </p:txBody>
      </p:sp>
      <p:sp>
        <p:nvSpPr>
          <p:cNvPr id="25606" name="Text Box 167"/>
          <p:cNvSpPr txBox="1">
            <a:spLocks noChangeArrowheads="1"/>
          </p:cNvSpPr>
          <p:nvPr/>
        </p:nvSpPr>
        <p:spPr bwMode="auto">
          <a:xfrm>
            <a:off x="2970213" y="2670175"/>
            <a:ext cx="1900237" cy="3255963"/>
          </a:xfrm>
          <a:prstGeom prst="rect">
            <a:avLst/>
          </a:prstGeom>
          <a:solidFill>
            <a:schemeClr val="bg1"/>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1600">
                <a:solidFill>
                  <a:schemeClr val="tx1"/>
                </a:solidFill>
                <a:latin typeface="Times New Roman" panose="02020603050405020304" pitchFamily="18" charset="0"/>
              </a:defRPr>
            </a:lvl9pPr>
          </a:lstStyle>
          <a:p>
            <a:endParaRPr lang="en-US" altLang="en-US" sz="1800"/>
          </a:p>
          <a:p>
            <a:endParaRPr lang="en-US" altLang="en-US" sz="1800"/>
          </a:p>
          <a:p>
            <a:endParaRPr lang="en-US" altLang="en-US" sz="1800"/>
          </a:p>
          <a:p>
            <a:endParaRPr lang="en-US" altLang="en-US" sz="1800"/>
          </a:p>
          <a:p>
            <a:endParaRPr lang="en-US" altLang="en-US" sz="1800"/>
          </a:p>
          <a:p>
            <a:endParaRPr lang="en-US" altLang="en-US" sz="1800"/>
          </a:p>
          <a:p>
            <a:endParaRPr lang="en-US" altLang="en-US" sz="1800"/>
          </a:p>
          <a:p>
            <a:endParaRPr lang="en-US" altLang="en-US" sz="1800"/>
          </a:p>
        </p:txBody>
      </p:sp>
      <p:pic>
        <p:nvPicPr>
          <p:cNvPr id="25607" name="Picture 16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88" y="2009775"/>
            <a:ext cx="6399212"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pic>
      <p:pic>
        <p:nvPicPr>
          <p:cNvPr id="110761" name="Picture 1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5250" y="2005013"/>
            <a:ext cx="2544763" cy="402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pic>
      <p:pic>
        <p:nvPicPr>
          <p:cNvPr id="110762" name="Picture 17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00" y="3217863"/>
            <a:ext cx="6407150"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pic>
    </p:spTree>
    <p:extLst>
      <p:ext uri="{BB962C8B-B14F-4D97-AF65-F5344CB8AC3E}">
        <p14:creationId xmlns:p14="http://schemas.microsoft.com/office/powerpoint/2010/main" val="229444683"/>
      </p:ext>
    </p:extLst>
  </p:cSld>
  <p:clrMapOvr>
    <a:masterClrMapping/>
  </p:clrMapOvr>
  <p:transition spd="slow">
    <p:pull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076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07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74177" y="1807804"/>
            <a:ext cx="8686464" cy="4905976"/>
          </a:xfrm>
          <a:prstGeom prst="rect">
            <a:avLst/>
          </a:prstGeom>
        </p:spPr>
      </p:pic>
      <p:sp>
        <p:nvSpPr>
          <p:cNvPr id="4" name="Slide Number Placeholder 4"/>
          <p:cNvSpPr txBox="1">
            <a:spLocks noGrp="1"/>
          </p:cNvSpPr>
          <p:nvPr/>
        </p:nvSpPr>
        <p:spPr bwMode="auto">
          <a:xfrm>
            <a:off x="7815263" y="147638"/>
            <a:ext cx="609600" cy="339725"/>
          </a:xfrm>
          <a:prstGeom prst="rect">
            <a:avLst/>
          </a:prstGeom>
          <a:noFill/>
          <a:ln>
            <a:miter lim="800000"/>
            <a:headEnd/>
            <a:tailEnd/>
          </a:ln>
        </p:spPr>
        <p: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ctr"/>
            <a:fld id="{C5F33951-526A-4A6E-8769-27475D849853}" type="slidenum">
              <a:rPr lang="en-US" altLang="en-US" sz="1400" b="1">
                <a:latin typeface="Arial" panose="020B0604020202020204" pitchFamily="34" charset="0"/>
              </a:rPr>
              <a:pPr algn="ctr"/>
              <a:t>34</a:t>
            </a:fld>
            <a:endParaRPr lang="en-US" altLang="en-US" sz="1400">
              <a:latin typeface="Arial" panose="020B0604020202020204" pitchFamily="34" charset="0"/>
            </a:endParaRPr>
          </a:p>
        </p:txBody>
      </p:sp>
      <p:sp>
        <p:nvSpPr>
          <p:cNvPr id="22531" name="Rectangle 2"/>
          <p:cNvSpPr>
            <a:spLocks noGrp="1" noChangeArrowheads="1"/>
          </p:cNvSpPr>
          <p:nvPr>
            <p:ph type="title" idx="4294967295"/>
          </p:nvPr>
        </p:nvSpPr>
        <p:spPr>
          <a:xfrm>
            <a:off x="663575" y="457200"/>
            <a:ext cx="8018463" cy="1066800"/>
          </a:xfrm>
        </p:spPr>
        <p:txBody>
          <a:bodyPr/>
          <a:lstStyle/>
          <a:p>
            <a:r>
              <a:rPr lang="en-US" altLang="en-US" sz="3200" b="0" dirty="0" smtClean="0">
                <a:latin typeface="Rockwell Extra Bold" panose="02060903040505020403" pitchFamily="18" charset="0"/>
              </a:rPr>
              <a:t>Study design can inhibit </a:t>
            </a:r>
            <a:br>
              <a:rPr lang="en-US" altLang="en-US" sz="3200" b="0" dirty="0" smtClean="0">
                <a:latin typeface="Rockwell Extra Bold" panose="02060903040505020403" pitchFamily="18" charset="0"/>
              </a:rPr>
            </a:br>
            <a:r>
              <a:rPr lang="en-US" altLang="en-US" sz="3200" b="0" dirty="0" smtClean="0">
                <a:latin typeface="Rockwell Extra Bold" panose="02060903040505020403" pitchFamily="18" charset="0"/>
              </a:rPr>
              <a:t>certain kinds of confounders</a:t>
            </a:r>
          </a:p>
        </p:txBody>
      </p:sp>
      <p:sp>
        <p:nvSpPr>
          <p:cNvPr id="22532" name="Rectangle 3"/>
          <p:cNvSpPr>
            <a:spLocks noGrp="1" noChangeArrowheads="1"/>
          </p:cNvSpPr>
          <p:nvPr>
            <p:ph type="body" sz="half" idx="4294967295"/>
          </p:nvPr>
        </p:nvSpPr>
        <p:spPr>
          <a:xfrm>
            <a:off x="400050" y="1885950"/>
            <a:ext cx="8296275" cy="4648200"/>
          </a:xfrm>
        </p:spPr>
        <p:txBody>
          <a:bodyPr/>
          <a:lstStyle/>
          <a:p>
            <a:pPr marL="533400" indent="-533400" algn="ctr" defTabSz="454025">
              <a:buFontTx/>
              <a:buNone/>
              <a:tabLst>
                <a:tab pos="914400" algn="l"/>
              </a:tabLst>
            </a:pPr>
            <a:r>
              <a:rPr lang="en-US" altLang="en-US" dirty="0" smtClean="0">
                <a:sym typeface="Wingdings" panose="05000000000000000000" pitchFamily="2" charset="2"/>
              </a:rPr>
              <a:t>.</a:t>
            </a:r>
          </a:p>
        </p:txBody>
      </p:sp>
      <p:sp>
        <p:nvSpPr>
          <p:cNvPr id="2" name="Oval 1"/>
          <p:cNvSpPr/>
          <p:nvPr/>
        </p:nvSpPr>
        <p:spPr bwMode="auto">
          <a:xfrm>
            <a:off x="400050" y="5113938"/>
            <a:ext cx="8177279" cy="1625600"/>
          </a:xfrm>
          <a:prstGeom prst="ellipse">
            <a:avLst/>
          </a:prstGeom>
          <a:noFill/>
          <a:ln w="508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8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730038649"/>
      </p:ext>
    </p:extLst>
  </p:cSld>
  <p:clrMapOvr>
    <a:masterClrMapping/>
  </p:clrMapOvr>
  <p:transition spd="slow">
    <p:pull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fld id="{FCF8397F-D330-4807-8B9C-08F768CDD57A}" type="slidenum">
              <a:rPr lang="en-US" altLang="en-US" sz="1400">
                <a:latin typeface="Arial" panose="020B0604020202020204" pitchFamily="34" charset="0"/>
              </a:rPr>
              <a:pPr/>
              <a:t>35</a:t>
            </a:fld>
            <a:endParaRPr lang="en-US" altLang="en-US" sz="1400" b="0">
              <a:latin typeface="Arial" panose="020B0604020202020204" pitchFamily="34" charset="0"/>
            </a:endParaRPr>
          </a:p>
        </p:txBody>
      </p:sp>
      <p:sp>
        <p:nvSpPr>
          <p:cNvPr id="16387" name="Rectangle 2"/>
          <p:cNvSpPr>
            <a:spLocks noGrp="1" noChangeArrowheads="1"/>
          </p:cNvSpPr>
          <p:nvPr>
            <p:ph type="title"/>
          </p:nvPr>
        </p:nvSpPr>
        <p:spPr>
          <a:xfrm>
            <a:off x="447472" y="457200"/>
            <a:ext cx="8210145" cy="1066800"/>
          </a:xfrm>
        </p:spPr>
        <p:txBody>
          <a:bodyPr/>
          <a:lstStyle/>
          <a:p>
            <a:r>
              <a:rPr lang="en-US" altLang="en-US" sz="3200" b="0" dirty="0" smtClean="0">
                <a:latin typeface="Rockwell Extra Bold" panose="02060903040505020403" pitchFamily="18" charset="0"/>
              </a:rPr>
              <a:t>Assembly: What to control for:</a:t>
            </a:r>
            <a:br>
              <a:rPr lang="en-US" altLang="en-US" sz="3200" b="0" dirty="0" smtClean="0">
                <a:latin typeface="Rockwell Extra Bold" panose="02060903040505020403" pitchFamily="18" charset="0"/>
              </a:rPr>
            </a:br>
            <a:r>
              <a:rPr lang="en-US" altLang="en-US" sz="3200" b="0" dirty="0" smtClean="0">
                <a:latin typeface="Rockwell Extra Bold" panose="02060903040505020403" pitchFamily="18" charset="0"/>
              </a:rPr>
              <a:t>United</a:t>
            </a:r>
            <a:r>
              <a:rPr lang="en-US" altLang="en-US" sz="3200" b="0" dirty="0">
                <a:latin typeface="Rockwell Extra Bold" panose="02060903040505020403" pitchFamily="18" charset="0"/>
              </a:rPr>
              <a:t> </a:t>
            </a:r>
            <a:r>
              <a:rPr lang="en-US" altLang="en-US" sz="3200" b="0" dirty="0" smtClean="0">
                <a:latin typeface="Rockwell Extra Bold" panose="02060903040505020403" pitchFamily="18" charset="0"/>
              </a:rPr>
              <a:t>has </a:t>
            </a:r>
            <a:r>
              <a:rPr lang="en-US" altLang="en-US" sz="3200" b="0" u="sng" dirty="0" smtClean="0">
                <a:latin typeface="Rockwell Extra Bold" panose="02060903040505020403" pitchFamily="18" charset="0"/>
              </a:rPr>
              <a:t>Worst Pet Record</a:t>
            </a:r>
            <a:endParaRPr lang="en-US" altLang="en-US" sz="3200" b="0" dirty="0" smtClean="0">
              <a:latin typeface="Rockwell Extra Bold" panose="02060903040505020403" pitchFamily="18" charset="0"/>
            </a:endParaRPr>
          </a:p>
        </p:txBody>
      </p:sp>
      <p:sp>
        <p:nvSpPr>
          <p:cNvPr id="16388" name="Rectangle 3"/>
          <p:cNvSpPr>
            <a:spLocks noGrp="1" noChangeArrowheads="1"/>
          </p:cNvSpPr>
          <p:nvPr>
            <p:ph type="body" sz="half" idx="1"/>
          </p:nvPr>
        </p:nvSpPr>
        <p:spPr>
          <a:xfrm>
            <a:off x="273050" y="1789113"/>
            <a:ext cx="3060085" cy="4840287"/>
          </a:xfrm>
        </p:spPr>
        <p:txBody>
          <a:bodyPr/>
          <a:lstStyle/>
          <a:p>
            <a:pPr marL="0" indent="0">
              <a:spcBef>
                <a:spcPts val="1800"/>
              </a:spcBef>
              <a:buNone/>
            </a:pPr>
            <a:r>
              <a:rPr lang="en-US" dirty="0" smtClean="0"/>
              <a:t>Nine pets died while being transported </a:t>
            </a:r>
            <a:br>
              <a:rPr lang="en-US" dirty="0" smtClean="0"/>
            </a:br>
            <a:r>
              <a:rPr lang="en-US" dirty="0" smtClean="0"/>
              <a:t>by United  </a:t>
            </a:r>
            <a:br>
              <a:rPr lang="en-US" dirty="0" smtClean="0"/>
            </a:br>
            <a:r>
              <a:rPr lang="en-US" dirty="0" smtClean="0"/>
              <a:t>while another </a:t>
            </a:r>
            <a:br>
              <a:rPr lang="en-US" dirty="0" smtClean="0"/>
            </a:br>
            <a:r>
              <a:rPr lang="en-US" dirty="0" smtClean="0"/>
              <a:t>14 were injured last year.</a:t>
            </a:r>
          </a:p>
          <a:p>
            <a:pPr marL="0" indent="0">
              <a:spcBef>
                <a:spcPts val="1800"/>
              </a:spcBef>
              <a:buNone/>
            </a:pPr>
            <a:r>
              <a:rPr lang="en-US" dirty="0" smtClean="0"/>
              <a:t>Most of any </a:t>
            </a:r>
            <a:br>
              <a:rPr lang="en-US" dirty="0" smtClean="0"/>
            </a:br>
            <a:r>
              <a:rPr lang="en-US" dirty="0" smtClean="0"/>
              <a:t>US airline…</a:t>
            </a:r>
          </a:p>
          <a:p>
            <a:pPr marL="0" indent="0" algn="ctr">
              <a:spcBef>
                <a:spcPts val="1800"/>
              </a:spcBef>
              <a:buNone/>
            </a:pPr>
            <a:r>
              <a:rPr lang="en-US" dirty="0" smtClean="0"/>
              <a:t>.</a:t>
            </a:r>
            <a:endParaRPr lang="en-US" sz="2400" dirty="0" smtClean="0"/>
          </a:p>
        </p:txBody>
      </p:sp>
      <p:sp>
        <p:nvSpPr>
          <p:cNvPr id="16389" name="Rectangle 4"/>
          <p:cNvSpPr>
            <a:spLocks noChangeArrowheads="1"/>
          </p:cNvSpPr>
          <p:nvPr/>
        </p:nvSpPr>
        <p:spPr bwMode="auto">
          <a:xfrm>
            <a:off x="0" y="33623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endParaRPr lang="en-US" altLang="en-US" sz="2400"/>
          </a:p>
        </p:txBody>
      </p:sp>
      <p:sp>
        <p:nvSpPr>
          <p:cNvPr id="6" name="TextBox 5"/>
          <p:cNvSpPr txBox="1"/>
          <p:nvPr/>
        </p:nvSpPr>
        <p:spPr>
          <a:xfrm>
            <a:off x="-2769" y="147638"/>
            <a:ext cx="660805" cy="486287"/>
          </a:xfrm>
          <a:prstGeom prst="rect">
            <a:avLst/>
          </a:prstGeom>
          <a:noFill/>
        </p:spPr>
        <p:txBody>
          <a:bodyPr wrap="square" rtlCol="0">
            <a:spAutoFit/>
          </a:bodyPr>
          <a:lstStyle/>
          <a:p>
            <a:r>
              <a:rPr lang="en-US" sz="3200" dirty="0" smtClean="0"/>
              <a:t>3a</a:t>
            </a:r>
            <a:endParaRPr lang="en-US" sz="3200" dirty="0"/>
          </a:p>
        </p:txBody>
      </p:sp>
      <p:pic>
        <p:nvPicPr>
          <p:cNvPr id="12" name="Picture 11"/>
          <p:cNvPicPr>
            <a:picLocks noChangeAspect="1"/>
          </p:cNvPicPr>
          <p:nvPr/>
        </p:nvPicPr>
        <p:blipFill>
          <a:blip r:embed="rId3"/>
          <a:stretch>
            <a:fillRect/>
          </a:stretch>
        </p:blipFill>
        <p:spPr>
          <a:xfrm>
            <a:off x="3455522" y="1774571"/>
            <a:ext cx="5438988" cy="4795837"/>
          </a:xfrm>
          <a:prstGeom prst="rect">
            <a:avLst/>
          </a:prstGeom>
        </p:spPr>
      </p:pic>
    </p:spTree>
    <p:extLst>
      <p:ext uri="{BB962C8B-B14F-4D97-AF65-F5344CB8AC3E}">
        <p14:creationId xmlns:p14="http://schemas.microsoft.com/office/powerpoint/2010/main" val="1117123728"/>
      </p:ext>
    </p:extLst>
  </p:cSld>
  <p:clrMapOvr>
    <a:masterClrMapping/>
  </p:clrMapOvr>
  <p:transition spd="slow">
    <p:pull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Slide Number Placeholder 3"/>
          <p:cNvSpPr txBox="1">
            <a:spLocks noGrp="1"/>
          </p:cNvSpPr>
          <p:nvPr/>
        </p:nvSpPr>
        <p:spPr bwMode="auto">
          <a:xfrm>
            <a:off x="7815263" y="147638"/>
            <a:ext cx="609600" cy="339725"/>
          </a:xfrm>
          <a:prstGeom prst="rect">
            <a:avLst/>
          </a:prstGeom>
          <a:noFill/>
          <a:ln>
            <a:miter lim="800000"/>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1600">
                <a:solidFill>
                  <a:schemeClr val="tx1"/>
                </a:solidFill>
                <a:latin typeface="Times New Roman" panose="02020603050405020304" pitchFamily="18" charset="0"/>
              </a:defRPr>
            </a:lvl9pPr>
          </a:lstStyle>
          <a:p>
            <a:pPr algn="ctr">
              <a:spcBef>
                <a:spcPct val="0"/>
              </a:spcBef>
            </a:pPr>
            <a:fld id="{678C3FF9-F0B8-45E0-BA21-4BE82C8D3476}" type="slidenum">
              <a:rPr lang="en-US" altLang="en-US" sz="1400" b="1">
                <a:latin typeface="Arial" panose="020B0604020202020204" pitchFamily="34" charset="0"/>
              </a:rPr>
              <a:pPr algn="ctr">
                <a:spcBef>
                  <a:spcPct val="0"/>
                </a:spcBef>
              </a:pPr>
              <a:t>36</a:t>
            </a:fld>
            <a:endParaRPr lang="en-US" altLang="en-US" sz="1400">
              <a:latin typeface="Arial" panose="020B0604020202020204" pitchFamily="34" charset="0"/>
            </a:endParaRPr>
          </a:p>
        </p:txBody>
      </p:sp>
      <p:sp>
        <p:nvSpPr>
          <p:cNvPr id="28675" name="Rectangle 2"/>
          <p:cNvSpPr>
            <a:spLocks noGrp="1" noChangeArrowheads="1"/>
          </p:cNvSpPr>
          <p:nvPr>
            <p:ph type="title" idx="4294967295"/>
          </p:nvPr>
        </p:nvSpPr>
        <p:spPr>
          <a:xfrm>
            <a:off x="663575" y="457200"/>
            <a:ext cx="7920038" cy="1066800"/>
          </a:xfrm>
        </p:spPr>
        <p:txBody>
          <a:bodyPr/>
          <a:lstStyle/>
          <a:p>
            <a:r>
              <a:rPr lang="en-US" altLang="en-US" sz="4800" b="0" smtClean="0">
                <a:latin typeface="Rockwell Extra Bold" panose="02060903040505020403" pitchFamily="18" charset="0"/>
              </a:rPr>
              <a:t>A</a:t>
            </a:r>
            <a:r>
              <a:rPr lang="en-US" altLang="en-US" sz="4000" b="0" smtClean="0">
                <a:latin typeface="Rockwell Extra Bold" panose="02060903040505020403" pitchFamily="18" charset="0"/>
              </a:rPr>
              <a:t>ssembly: </a:t>
            </a:r>
            <a:br>
              <a:rPr lang="en-US" altLang="en-US" sz="4000" b="0" smtClean="0">
                <a:latin typeface="Rockwell Extra Bold" panose="02060903040505020403" pitchFamily="18" charset="0"/>
              </a:rPr>
            </a:br>
            <a:r>
              <a:rPr lang="en-US" altLang="en-US" sz="4000" b="0" smtClean="0">
                <a:latin typeface="Rockwell Extra Bold" panose="02060903040505020403" pitchFamily="18" charset="0"/>
              </a:rPr>
              <a:t>Making small things big</a:t>
            </a:r>
          </a:p>
        </p:txBody>
      </p:sp>
      <p:sp>
        <p:nvSpPr>
          <p:cNvPr id="188420" name="Rectangle 3"/>
          <p:cNvSpPr>
            <a:spLocks noGrp="1" noChangeArrowheads="1"/>
          </p:cNvSpPr>
          <p:nvPr>
            <p:ph type="body" idx="4294967295"/>
          </p:nvPr>
        </p:nvSpPr>
        <p:spPr>
          <a:xfrm>
            <a:off x="609600" y="1838325"/>
            <a:ext cx="8001000" cy="4791075"/>
          </a:xfrm>
        </p:spPr>
        <p:txBody>
          <a:bodyPr/>
          <a:lstStyle/>
          <a:p>
            <a:pPr marL="0" indent="0">
              <a:lnSpc>
                <a:spcPct val="85000"/>
              </a:lnSpc>
              <a:spcBef>
                <a:spcPct val="40000"/>
              </a:spcBef>
              <a:buFontTx/>
              <a:buNone/>
            </a:pPr>
            <a:r>
              <a:rPr lang="en-US" altLang="en-US" smtClean="0"/>
              <a:t>7 nanograms per gram = 7 parts in a billion</a:t>
            </a:r>
          </a:p>
        </p:txBody>
      </p:sp>
      <p:pic>
        <p:nvPicPr>
          <p:cNvPr id="2867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25700"/>
            <a:ext cx="9144000" cy="443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Text Box 6"/>
          <p:cNvSpPr txBox="1">
            <a:spLocks noChangeArrowheads="1"/>
          </p:cNvSpPr>
          <p:nvPr/>
        </p:nvSpPr>
        <p:spPr bwMode="auto">
          <a:xfrm>
            <a:off x="6657975" y="6553200"/>
            <a:ext cx="2486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1600">
                <a:solidFill>
                  <a:schemeClr val="tx1"/>
                </a:solidFill>
                <a:latin typeface="Times New Roman" panose="02020603050405020304" pitchFamily="18" charset="0"/>
              </a:defRPr>
            </a:lvl9pPr>
          </a:lstStyle>
          <a:p>
            <a:pPr algn="r"/>
            <a:r>
              <a:rPr lang="en-US" altLang="en-US" sz="1400"/>
              <a:t>4/2010 National Geographic</a:t>
            </a:r>
          </a:p>
        </p:txBody>
      </p:sp>
    </p:spTree>
    <p:extLst>
      <p:ext uri="{BB962C8B-B14F-4D97-AF65-F5344CB8AC3E}">
        <p14:creationId xmlns:p14="http://schemas.microsoft.com/office/powerpoint/2010/main" val="2017223535"/>
      </p:ext>
    </p:extLst>
  </p:cSld>
  <p:clrMapOvr>
    <a:masterClrMapping/>
  </p:clrMapOvr>
  <p:transition spd="slow">
    <p:pull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842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Slide Number Placeholder 1"/>
          <p:cNvSpPr txBox="1">
            <a:spLocks noGrp="1"/>
          </p:cNvSpPr>
          <p:nvPr/>
        </p:nvSpPr>
        <p:spPr bwMode="auto">
          <a:xfrm>
            <a:off x="7815263" y="147638"/>
            <a:ext cx="609600" cy="339725"/>
          </a:xfrm>
          <a:prstGeom prst="rect">
            <a:avLst/>
          </a:prstGeom>
          <a:noFill/>
          <a:ln>
            <a:miter lim="800000"/>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1600">
                <a:solidFill>
                  <a:schemeClr val="tx1"/>
                </a:solidFill>
                <a:latin typeface="Times New Roman" panose="02020603050405020304" pitchFamily="18" charset="0"/>
              </a:defRPr>
            </a:lvl9pPr>
          </a:lstStyle>
          <a:p>
            <a:fld id="{C209DD4D-22CC-4FE5-B730-0226FD12D435}" type="slidenum">
              <a:rPr lang="en-US" altLang="en-US" sz="1400" b="1">
                <a:latin typeface="Arial" panose="020B0604020202020204" pitchFamily="34" charset="0"/>
              </a:rPr>
              <a:pPr/>
              <a:t>37</a:t>
            </a:fld>
            <a:endParaRPr lang="en-US" altLang="en-US" sz="1400">
              <a:latin typeface="Arial" panose="020B0604020202020204" pitchFamily="34" charset="0"/>
            </a:endParaRPr>
          </a:p>
        </p:txBody>
      </p:sp>
      <p:sp>
        <p:nvSpPr>
          <p:cNvPr id="31747" name="Rectangle 2"/>
          <p:cNvSpPr>
            <a:spLocks noGrp="1" noChangeArrowheads="1"/>
          </p:cNvSpPr>
          <p:nvPr>
            <p:ph type="title" idx="4294967295"/>
          </p:nvPr>
        </p:nvSpPr>
        <p:spPr/>
        <p:txBody>
          <a:bodyPr/>
          <a:lstStyle/>
          <a:p>
            <a:r>
              <a:rPr lang="en-US" altLang="en-US" smtClean="0"/>
              <a:t>Randomness: Coincidence?</a:t>
            </a:r>
          </a:p>
        </p:txBody>
      </p:sp>
      <p:sp>
        <p:nvSpPr>
          <p:cNvPr id="31748" name="Rectangle 3"/>
          <p:cNvSpPr>
            <a:spLocks noGrp="1" noChangeArrowheads="1"/>
          </p:cNvSpPr>
          <p:nvPr>
            <p:ph type="body" idx="4294967295"/>
          </p:nvPr>
        </p:nvSpPr>
        <p:spPr>
          <a:xfrm>
            <a:off x="295275" y="1981200"/>
            <a:ext cx="8848725" cy="4648200"/>
          </a:xfrm>
        </p:spPr>
        <p:txBody>
          <a:bodyPr/>
          <a:lstStyle/>
          <a:p>
            <a:pPr marL="685800" indent="-685800">
              <a:lnSpc>
                <a:spcPct val="110000"/>
              </a:lnSpc>
              <a:buFontTx/>
              <a:buNone/>
            </a:pPr>
            <a:r>
              <a:rPr lang="en-US" altLang="en-US" smtClean="0"/>
              <a:t>.</a:t>
            </a:r>
          </a:p>
          <a:p>
            <a:pPr marL="685800" indent="-685800">
              <a:lnSpc>
                <a:spcPct val="110000"/>
              </a:lnSpc>
              <a:buFontTx/>
              <a:buNone/>
            </a:pPr>
            <a:endParaRPr lang="en-US" altLang="en-US" smtClean="0"/>
          </a:p>
        </p:txBody>
      </p:sp>
      <p:pic>
        <p:nvPicPr>
          <p:cNvPr id="31749" name="Picture 1" descr="G:\00New2011Xmas\Pics\Coincidence-royalwedd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68475"/>
            <a:ext cx="4340225" cy="508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39" name="Picture 3" descr="G:\00New2011Xmas\Pics\Coincidence-P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4838" y="1970088"/>
            <a:ext cx="4729162" cy="198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1" name="Picture 5" descr="G:\00New2011Xmas\Pics\Coincidence-Mom-Wow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3413" y="4017963"/>
            <a:ext cx="4700587" cy="284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096355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233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423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Slide Number Placeholder 1"/>
          <p:cNvSpPr txBox="1">
            <a:spLocks noGrp="1"/>
          </p:cNvSpPr>
          <p:nvPr/>
        </p:nvSpPr>
        <p:spPr bwMode="auto">
          <a:xfrm>
            <a:off x="7815263" y="147638"/>
            <a:ext cx="609600" cy="339725"/>
          </a:xfrm>
          <a:prstGeom prst="rect">
            <a:avLst/>
          </a:prstGeom>
          <a:noFill/>
          <a:ln>
            <a:miter lim="800000"/>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1600">
                <a:solidFill>
                  <a:schemeClr val="tx1"/>
                </a:solidFill>
                <a:latin typeface="Times New Roman" panose="02020603050405020304" pitchFamily="18" charset="0"/>
              </a:defRPr>
            </a:lvl9pPr>
          </a:lstStyle>
          <a:p>
            <a:fld id="{CA218FF5-8933-4BE3-8C07-1381E03B8D17}" type="slidenum">
              <a:rPr lang="en-US" altLang="en-US" sz="1400" b="1">
                <a:latin typeface="Arial" panose="020B0604020202020204" pitchFamily="34" charset="0"/>
              </a:rPr>
              <a:pPr/>
              <a:t>38</a:t>
            </a:fld>
            <a:endParaRPr lang="en-US" altLang="en-US" sz="1400">
              <a:latin typeface="Arial" panose="020B0604020202020204" pitchFamily="34" charset="0"/>
            </a:endParaRPr>
          </a:p>
        </p:txBody>
      </p:sp>
      <p:sp>
        <p:nvSpPr>
          <p:cNvPr id="36867" name="Rectangle 2"/>
          <p:cNvSpPr>
            <a:spLocks noGrp="1" noChangeArrowheads="1"/>
          </p:cNvSpPr>
          <p:nvPr>
            <p:ph type="title" idx="4294967295"/>
          </p:nvPr>
        </p:nvSpPr>
        <p:spPr/>
        <p:txBody>
          <a:bodyPr/>
          <a:lstStyle/>
          <a:p>
            <a:r>
              <a:rPr lang="en-US" altLang="en-US" sz="4800" smtClean="0"/>
              <a:t>E</a:t>
            </a:r>
            <a:r>
              <a:rPr lang="en-US" altLang="en-US" sz="3200" smtClean="0"/>
              <a:t>rror/Bias</a:t>
            </a:r>
            <a:br>
              <a:rPr lang="en-US" altLang="en-US" sz="3200" smtClean="0"/>
            </a:br>
            <a:endParaRPr lang="en-US" altLang="en-US" sz="3200" smtClean="0"/>
          </a:p>
        </p:txBody>
      </p:sp>
      <p:sp>
        <p:nvSpPr>
          <p:cNvPr id="36868" name="Rectangle 3"/>
          <p:cNvSpPr>
            <a:spLocks noGrp="1" noChangeArrowheads="1"/>
          </p:cNvSpPr>
          <p:nvPr>
            <p:ph type="body" idx="4294967295"/>
          </p:nvPr>
        </p:nvSpPr>
        <p:spPr>
          <a:xfrm>
            <a:off x="295275" y="1822450"/>
            <a:ext cx="8408988" cy="4806950"/>
          </a:xfrm>
        </p:spPr>
        <p:txBody>
          <a:bodyPr/>
          <a:lstStyle/>
          <a:p>
            <a:pPr marL="457200" indent="-457200">
              <a:lnSpc>
                <a:spcPct val="110000"/>
              </a:lnSpc>
              <a:buFontTx/>
              <a:buNone/>
            </a:pPr>
            <a:r>
              <a:rPr lang="en-US" altLang="en-US" smtClean="0"/>
              <a:t>A recent survey shows that most Republicans surveyed prefer Obama as President. </a:t>
            </a:r>
          </a:p>
          <a:p>
            <a:pPr marL="457200" indent="-457200">
              <a:buFontTx/>
              <a:buNone/>
            </a:pPr>
            <a:r>
              <a:rPr lang="en-US" altLang="en-US" smtClean="0"/>
              <a:t>Question: Who would you prefer as President?</a:t>
            </a:r>
          </a:p>
          <a:p>
            <a:pPr marL="457200" indent="-457200"/>
            <a:r>
              <a:rPr lang="en-US" altLang="en-US" smtClean="0"/>
              <a:t>Barack Obama</a:t>
            </a:r>
          </a:p>
        </p:txBody>
      </p:sp>
      <p:sp>
        <p:nvSpPr>
          <p:cNvPr id="210950" name="Text Box 6"/>
          <p:cNvSpPr txBox="1">
            <a:spLocks noChangeArrowheads="1"/>
          </p:cNvSpPr>
          <p:nvPr/>
        </p:nvSpPr>
        <p:spPr bwMode="auto">
          <a:xfrm>
            <a:off x="285750" y="4162425"/>
            <a:ext cx="8229600" cy="174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marL="457200" indent="-457200">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1600">
                <a:solidFill>
                  <a:schemeClr val="tx1"/>
                </a:solidFill>
                <a:latin typeface="Times New Roman" panose="02020603050405020304" pitchFamily="18" charset="0"/>
              </a:defRPr>
            </a:lvl9pPr>
          </a:lstStyle>
          <a:p>
            <a:pPr>
              <a:buFontTx/>
              <a:buChar char="•"/>
            </a:pPr>
            <a:r>
              <a:rPr lang="en-US" altLang="en-US" sz="3200"/>
              <a:t>The captain of the Italian linear that crashed</a:t>
            </a:r>
          </a:p>
          <a:p>
            <a:pPr>
              <a:spcBef>
                <a:spcPct val="20000"/>
              </a:spcBef>
              <a:buFontTx/>
              <a:buChar char="•"/>
            </a:pPr>
            <a:r>
              <a:rPr lang="en-US" altLang="en-US" sz="3200"/>
              <a:t>Charlie Sheehan</a:t>
            </a:r>
          </a:p>
          <a:p>
            <a:pPr>
              <a:spcBef>
                <a:spcPct val="20000"/>
              </a:spcBef>
              <a:buFontTx/>
              <a:buChar char="•"/>
            </a:pPr>
            <a:r>
              <a:rPr lang="en-US" altLang="en-US" sz="3200"/>
              <a:t>Lady Gaga</a:t>
            </a:r>
          </a:p>
        </p:txBody>
      </p:sp>
    </p:spTree>
    <p:extLst>
      <p:ext uri="{BB962C8B-B14F-4D97-AF65-F5344CB8AC3E}">
        <p14:creationId xmlns:p14="http://schemas.microsoft.com/office/powerpoint/2010/main" val="98350804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09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5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fld id="{FCF8397F-D330-4807-8B9C-08F768CDD57A}" type="slidenum">
              <a:rPr lang="en-US" altLang="en-US" sz="1400">
                <a:latin typeface="Arial" panose="020B0604020202020204" pitchFamily="34" charset="0"/>
              </a:rPr>
              <a:pPr/>
              <a:t>39</a:t>
            </a:fld>
            <a:endParaRPr lang="en-US" altLang="en-US" sz="1400" b="0">
              <a:latin typeface="Arial" panose="020B0604020202020204" pitchFamily="34" charset="0"/>
            </a:endParaRPr>
          </a:p>
        </p:txBody>
      </p:sp>
      <p:sp>
        <p:nvSpPr>
          <p:cNvPr id="16387" name="Rectangle 2"/>
          <p:cNvSpPr>
            <a:spLocks noGrp="1" noChangeArrowheads="1"/>
          </p:cNvSpPr>
          <p:nvPr>
            <p:ph type="title"/>
          </p:nvPr>
        </p:nvSpPr>
        <p:spPr>
          <a:xfrm>
            <a:off x="447472" y="457200"/>
            <a:ext cx="8210145" cy="1066800"/>
          </a:xfrm>
        </p:spPr>
        <p:txBody>
          <a:bodyPr/>
          <a:lstStyle/>
          <a:p>
            <a:r>
              <a:rPr lang="en-US" altLang="en-US" sz="3200" b="0" dirty="0" smtClean="0">
                <a:latin typeface="Rockwell Extra Bold" panose="02060903040505020403" pitchFamily="18" charset="0"/>
              </a:rPr>
              <a:t>What is Impeding </a:t>
            </a:r>
            <a:br>
              <a:rPr lang="en-US" altLang="en-US" sz="3200" b="0" dirty="0" smtClean="0">
                <a:latin typeface="Rockwell Extra Bold" panose="02060903040505020403" pitchFamily="18" charset="0"/>
              </a:rPr>
            </a:br>
            <a:r>
              <a:rPr lang="en-US" altLang="en-US" sz="3200" b="0" dirty="0" smtClean="0">
                <a:latin typeface="Rockwell Extra Bold" panose="02060903040505020403" pitchFamily="18" charset="0"/>
              </a:rPr>
              <a:t>Statistical Literacy</a:t>
            </a:r>
          </a:p>
        </p:txBody>
      </p:sp>
      <p:sp>
        <p:nvSpPr>
          <p:cNvPr id="16388" name="Rectangle 3"/>
          <p:cNvSpPr>
            <a:spLocks noGrp="1" noChangeArrowheads="1"/>
          </p:cNvSpPr>
          <p:nvPr>
            <p:ph type="body" sz="half" idx="1"/>
          </p:nvPr>
        </p:nvSpPr>
        <p:spPr>
          <a:xfrm>
            <a:off x="256974" y="1833562"/>
            <a:ext cx="8591140" cy="4840287"/>
          </a:xfrm>
        </p:spPr>
        <p:txBody>
          <a:bodyPr/>
          <a:lstStyle/>
          <a:p>
            <a:pPr marL="0" indent="0">
              <a:spcBef>
                <a:spcPts val="1800"/>
              </a:spcBef>
              <a:buNone/>
            </a:pPr>
            <a:r>
              <a:rPr lang="en-US" dirty="0" smtClean="0"/>
              <a:t>Math is the most privileged discipline in academia.</a:t>
            </a:r>
          </a:p>
          <a:p>
            <a:pPr marL="0" indent="0">
              <a:spcBef>
                <a:spcPts val="1800"/>
              </a:spcBef>
              <a:buNone/>
            </a:pPr>
            <a:r>
              <a:rPr lang="en-US" dirty="0" smtClean="0"/>
              <a:t>Math and statistics have successfully resisted all attempts to support statistical literacy. </a:t>
            </a:r>
          </a:p>
          <a:p>
            <a:pPr marL="0" indent="0">
              <a:spcBef>
                <a:spcPts val="1800"/>
              </a:spcBef>
              <a:buNone/>
            </a:pPr>
            <a:r>
              <a:rPr lang="en-US" dirty="0" smtClean="0"/>
              <a:t>This resistance is not a commission: a statement denying the need for statistical literacy.</a:t>
            </a:r>
          </a:p>
          <a:p>
            <a:pPr marL="0" indent="0">
              <a:spcBef>
                <a:spcPts val="1800"/>
              </a:spcBef>
              <a:buNone/>
            </a:pPr>
            <a:r>
              <a:rPr lang="en-US" dirty="0" smtClean="0"/>
              <a:t>This resistance is an omission: a total silence on whether math is responsible for deciding what various groups of students need.  </a:t>
            </a:r>
          </a:p>
          <a:p>
            <a:pPr marL="0" indent="0" algn="ctr">
              <a:spcBef>
                <a:spcPts val="1800"/>
              </a:spcBef>
              <a:buNone/>
            </a:pPr>
            <a:endParaRPr lang="en-US" dirty="0" smtClean="0"/>
          </a:p>
        </p:txBody>
      </p:sp>
      <p:sp>
        <p:nvSpPr>
          <p:cNvPr id="16389" name="Rectangle 4"/>
          <p:cNvSpPr>
            <a:spLocks noChangeArrowheads="1"/>
          </p:cNvSpPr>
          <p:nvPr/>
        </p:nvSpPr>
        <p:spPr bwMode="auto">
          <a:xfrm>
            <a:off x="0" y="33623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endParaRPr lang="en-US" altLang="en-US" sz="2400"/>
          </a:p>
        </p:txBody>
      </p:sp>
      <p:sp>
        <p:nvSpPr>
          <p:cNvPr id="6" name="TextBox 5"/>
          <p:cNvSpPr txBox="1"/>
          <p:nvPr/>
        </p:nvSpPr>
        <p:spPr>
          <a:xfrm>
            <a:off x="-2769" y="147638"/>
            <a:ext cx="660805" cy="486287"/>
          </a:xfrm>
          <a:prstGeom prst="rect">
            <a:avLst/>
          </a:prstGeom>
          <a:noFill/>
        </p:spPr>
        <p:txBody>
          <a:bodyPr wrap="square" rtlCol="0">
            <a:spAutoFit/>
          </a:bodyPr>
          <a:lstStyle/>
          <a:p>
            <a:r>
              <a:rPr lang="en-US" sz="3200" dirty="0"/>
              <a:t>4</a:t>
            </a:r>
            <a:r>
              <a:rPr lang="en-US" sz="3200" dirty="0" smtClean="0"/>
              <a:t>a</a:t>
            </a:r>
            <a:endParaRPr lang="en-US" sz="3200" dirty="0"/>
          </a:p>
        </p:txBody>
      </p:sp>
    </p:spTree>
    <p:extLst>
      <p:ext uri="{BB962C8B-B14F-4D97-AF65-F5344CB8AC3E}">
        <p14:creationId xmlns:p14="http://schemas.microsoft.com/office/powerpoint/2010/main" val="2297377877"/>
      </p:ext>
    </p:extLst>
  </p:cSld>
  <p:clrMapOvr>
    <a:masterClrMapping/>
  </p:clrMapOvr>
  <p:transition spd="slow">
    <p:pull dir="l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fld id="{CEAEC3C0-0CBF-4A82-A518-05600C80B24B}" type="slidenum">
              <a:rPr lang="en-US" altLang="en-US" sz="1400">
                <a:latin typeface="Arial" panose="020B0604020202020204" pitchFamily="34" charset="0"/>
              </a:rPr>
              <a:pPr/>
              <a:t>4</a:t>
            </a:fld>
            <a:endParaRPr lang="en-US" altLang="en-US" sz="1400" b="0">
              <a:latin typeface="Arial" panose="020B0604020202020204" pitchFamily="34" charset="0"/>
            </a:endParaRPr>
          </a:p>
        </p:txBody>
      </p:sp>
      <p:sp>
        <p:nvSpPr>
          <p:cNvPr id="15363" name="Rectangle 2"/>
          <p:cNvSpPr>
            <a:spLocks noGrp="1" noChangeArrowheads="1"/>
          </p:cNvSpPr>
          <p:nvPr>
            <p:ph type="body" idx="1"/>
          </p:nvPr>
        </p:nvSpPr>
        <p:spPr>
          <a:xfrm>
            <a:off x="161925" y="1833562"/>
            <a:ext cx="8820150" cy="4648200"/>
          </a:xfrm>
        </p:spPr>
        <p:txBody>
          <a:bodyPr/>
          <a:lstStyle/>
          <a:p>
            <a:pPr marL="0" indent="0">
              <a:spcBef>
                <a:spcPts val="1800"/>
              </a:spcBef>
              <a:buNone/>
            </a:pPr>
            <a:r>
              <a:rPr lang="en-US" sz="2800" dirty="0" smtClean="0"/>
              <a:t>“We teach</a:t>
            </a:r>
            <a:r>
              <a:rPr lang="en-US" sz="2800" dirty="0"/>
              <a:t> the </a:t>
            </a:r>
            <a:r>
              <a:rPr lang="en-US" sz="2800" b="1" dirty="0"/>
              <a:t>wrong </a:t>
            </a:r>
            <a:r>
              <a:rPr lang="en-US" sz="2800" b="1" dirty="0" smtClean="0"/>
              <a:t>stuff</a:t>
            </a:r>
            <a:r>
              <a:rPr lang="en-US" sz="2800" dirty="0"/>
              <a:t>;</a:t>
            </a:r>
            <a:r>
              <a:rPr lang="en-US" sz="2800" dirty="0" smtClean="0"/>
              <a:t> </a:t>
            </a:r>
            <a:r>
              <a:rPr lang="en-US" sz="2800" dirty="0"/>
              <a:t>We teach it the </a:t>
            </a:r>
            <a:r>
              <a:rPr lang="en-US" sz="2800" b="1" dirty="0"/>
              <a:t>wrong way</a:t>
            </a:r>
            <a:r>
              <a:rPr lang="en-US" sz="2800" dirty="0"/>
              <a:t>; We teach it in the </a:t>
            </a:r>
            <a:r>
              <a:rPr lang="en-US" sz="2800" b="1" dirty="0"/>
              <a:t>wrong </a:t>
            </a:r>
            <a:r>
              <a:rPr lang="en-US" sz="2800" b="1" dirty="0" smtClean="0"/>
              <a:t>order</a:t>
            </a:r>
            <a:r>
              <a:rPr lang="en-US" sz="2800" dirty="0" smtClean="0"/>
              <a:t>.”  Richard de Veaux </a:t>
            </a:r>
          </a:p>
          <a:p>
            <a:pPr marL="0" indent="0">
              <a:spcBef>
                <a:spcPts val="1800"/>
              </a:spcBef>
              <a:buNone/>
            </a:pPr>
            <a:r>
              <a:rPr lang="en-US" dirty="0" smtClean="0"/>
              <a:t> </a:t>
            </a:r>
          </a:p>
          <a:p>
            <a:pPr marL="0" indent="0">
              <a:spcBef>
                <a:spcPts val="0"/>
              </a:spcBef>
              <a:buNone/>
            </a:pPr>
            <a:endParaRPr lang="en-US" sz="2800" dirty="0"/>
          </a:p>
          <a:p>
            <a:pPr marL="0" indent="0">
              <a:spcBef>
                <a:spcPts val="1800"/>
              </a:spcBef>
              <a:buNone/>
            </a:pPr>
            <a:endParaRPr lang="en-US" sz="2800" dirty="0"/>
          </a:p>
        </p:txBody>
      </p:sp>
      <p:sp>
        <p:nvSpPr>
          <p:cNvPr id="15364" name="Rectangle 3"/>
          <p:cNvSpPr>
            <a:spLocks noGrp="1" noChangeArrowheads="1"/>
          </p:cNvSpPr>
          <p:nvPr>
            <p:ph type="title"/>
          </p:nvPr>
        </p:nvSpPr>
        <p:spPr>
          <a:xfrm>
            <a:off x="269875" y="457200"/>
            <a:ext cx="8542338" cy="1066800"/>
          </a:xfrm>
        </p:spPr>
        <p:txBody>
          <a:bodyPr/>
          <a:lstStyle/>
          <a:p>
            <a:pPr>
              <a:lnSpc>
                <a:spcPct val="95000"/>
              </a:lnSpc>
            </a:pPr>
            <a:r>
              <a:rPr lang="en-US" altLang="en-US" b="0" dirty="0" smtClean="0">
                <a:latin typeface="Rockwell Extra Bold" panose="02060903040505020403" pitchFamily="18" charset="0"/>
              </a:rPr>
              <a:t>Statistical Literacy 2017:</a:t>
            </a:r>
            <a:br>
              <a:rPr lang="en-US" altLang="en-US" b="0" dirty="0" smtClean="0">
                <a:latin typeface="Rockwell Extra Bold" panose="02060903040505020403" pitchFamily="18" charset="0"/>
              </a:rPr>
            </a:br>
            <a:r>
              <a:rPr lang="en-US" altLang="en-US" b="0" dirty="0" smtClean="0">
                <a:latin typeface="Rockwell Extra Bold" panose="02060903040505020403" pitchFamily="18" charset="0"/>
              </a:rPr>
              <a:t>Overview</a:t>
            </a:r>
            <a:endParaRPr lang="en-US" altLang="en-US" sz="3200" b="0" i="1" dirty="0" smtClean="0"/>
          </a:p>
        </p:txBody>
      </p:sp>
      <p:sp>
        <p:nvSpPr>
          <p:cNvPr id="2" name="TextBox 1"/>
          <p:cNvSpPr txBox="1"/>
          <p:nvPr/>
        </p:nvSpPr>
        <p:spPr>
          <a:xfrm>
            <a:off x="404813" y="3265497"/>
            <a:ext cx="8020050" cy="3293209"/>
          </a:xfrm>
          <a:prstGeom prst="rect">
            <a:avLst/>
          </a:prstGeom>
          <a:noFill/>
        </p:spPr>
        <p:txBody>
          <a:bodyPr wrap="square" rtlCol="0">
            <a:spAutoFit/>
          </a:bodyPr>
          <a:lstStyle/>
          <a:p>
            <a:pPr marL="0" indent="0">
              <a:spcBef>
                <a:spcPts val="1800"/>
              </a:spcBef>
              <a:spcAft>
                <a:spcPts val="600"/>
              </a:spcAft>
              <a:buNone/>
            </a:pPr>
            <a:r>
              <a:rPr lang="en-US" sz="3200" dirty="0"/>
              <a:t>Statistical </a:t>
            </a:r>
            <a:r>
              <a:rPr lang="en-US" sz="3200" dirty="0" smtClean="0"/>
              <a:t>Literacy 2017:</a:t>
            </a:r>
          </a:p>
          <a:p>
            <a:pPr marL="514350" indent="-514350">
              <a:spcBef>
                <a:spcPts val="1800"/>
              </a:spcBef>
              <a:spcAft>
                <a:spcPts val="600"/>
              </a:spcAft>
              <a:buAutoNum type="arabicPeriod"/>
            </a:pPr>
            <a:r>
              <a:rPr lang="en-US" sz="3200" dirty="0" smtClean="0"/>
              <a:t>What is it – in general?</a:t>
            </a:r>
          </a:p>
          <a:p>
            <a:pPr marL="514350" indent="-514350">
              <a:spcBef>
                <a:spcPts val="1800"/>
              </a:spcBef>
              <a:spcAft>
                <a:spcPts val="600"/>
              </a:spcAft>
              <a:buAutoNum type="arabicPeriod"/>
            </a:pPr>
            <a:r>
              <a:rPr lang="en-US" sz="3200" dirty="0" smtClean="0"/>
              <a:t>Who </a:t>
            </a:r>
            <a:r>
              <a:rPr lang="en-US" sz="3200" dirty="0"/>
              <a:t>needs </a:t>
            </a:r>
            <a:r>
              <a:rPr lang="en-US" sz="3200" dirty="0" smtClean="0"/>
              <a:t>it?</a:t>
            </a:r>
          </a:p>
          <a:p>
            <a:pPr marL="0" indent="0">
              <a:spcBef>
                <a:spcPts val="1800"/>
              </a:spcBef>
              <a:spcAft>
                <a:spcPts val="600"/>
              </a:spcAft>
              <a:buNone/>
            </a:pPr>
            <a:r>
              <a:rPr lang="en-US" sz="3200" dirty="0" smtClean="0"/>
              <a:t>3.  What </a:t>
            </a:r>
            <a:r>
              <a:rPr lang="en-US" sz="3200" dirty="0"/>
              <a:t>is </a:t>
            </a:r>
            <a:r>
              <a:rPr lang="en-US" sz="3200" dirty="0" smtClean="0"/>
              <a:t>it – in particular?</a:t>
            </a:r>
          </a:p>
          <a:p>
            <a:pPr marL="0" indent="0">
              <a:spcBef>
                <a:spcPts val="1800"/>
              </a:spcBef>
              <a:buNone/>
            </a:pPr>
            <a:r>
              <a:rPr lang="en-US" sz="3200" dirty="0"/>
              <a:t>4</a:t>
            </a:r>
            <a:r>
              <a:rPr lang="en-US" sz="3200" dirty="0" smtClean="0"/>
              <a:t>. Who can implement it?</a:t>
            </a:r>
            <a:endParaRPr lang="en-US" sz="2800" dirty="0"/>
          </a:p>
        </p:txBody>
      </p:sp>
    </p:spTree>
    <p:extLst>
      <p:ext uri="{BB962C8B-B14F-4D97-AF65-F5344CB8AC3E}">
        <p14:creationId xmlns:p14="http://schemas.microsoft.com/office/powerpoint/2010/main" val="2562803457"/>
      </p:ext>
    </p:extLst>
  </p:cSld>
  <p:clrMapOvr>
    <a:masterClrMapping/>
  </p:clrMapOvr>
  <p:transition spd="slow">
    <p:pull dir="ld"/>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fld id="{FCF8397F-D330-4807-8B9C-08F768CDD57A}" type="slidenum">
              <a:rPr lang="en-US" altLang="en-US" sz="1400">
                <a:latin typeface="Arial" panose="020B0604020202020204" pitchFamily="34" charset="0"/>
              </a:rPr>
              <a:pPr/>
              <a:t>40</a:t>
            </a:fld>
            <a:endParaRPr lang="en-US" altLang="en-US" sz="1400" b="0">
              <a:latin typeface="Arial" panose="020B0604020202020204" pitchFamily="34" charset="0"/>
            </a:endParaRPr>
          </a:p>
        </p:txBody>
      </p:sp>
      <p:sp>
        <p:nvSpPr>
          <p:cNvPr id="16387" name="Rectangle 2"/>
          <p:cNvSpPr>
            <a:spLocks noGrp="1" noChangeArrowheads="1"/>
          </p:cNvSpPr>
          <p:nvPr>
            <p:ph type="title"/>
          </p:nvPr>
        </p:nvSpPr>
        <p:spPr>
          <a:xfrm>
            <a:off x="447472" y="457200"/>
            <a:ext cx="8210145" cy="1066800"/>
          </a:xfrm>
        </p:spPr>
        <p:txBody>
          <a:bodyPr/>
          <a:lstStyle/>
          <a:p>
            <a:r>
              <a:rPr lang="en-US" altLang="en-US" sz="3200" b="0" dirty="0" smtClean="0">
                <a:latin typeface="Rockwell Extra Bold" panose="02060903040505020403" pitchFamily="18" charset="0"/>
              </a:rPr>
              <a:t>The Challenge</a:t>
            </a:r>
          </a:p>
        </p:txBody>
      </p:sp>
      <p:sp>
        <p:nvSpPr>
          <p:cNvPr id="16388" name="Rectangle 3"/>
          <p:cNvSpPr>
            <a:spLocks noGrp="1" noChangeArrowheads="1"/>
          </p:cNvSpPr>
          <p:nvPr>
            <p:ph type="body" sz="half" idx="1"/>
          </p:nvPr>
        </p:nvSpPr>
        <p:spPr>
          <a:xfrm>
            <a:off x="273050" y="1789113"/>
            <a:ext cx="8591550" cy="4840287"/>
          </a:xfrm>
        </p:spPr>
        <p:txBody>
          <a:bodyPr/>
          <a:lstStyle/>
          <a:p>
            <a:pPr marL="0" indent="0" algn="ctr">
              <a:spcBef>
                <a:spcPts val="1800"/>
              </a:spcBef>
              <a:buNone/>
            </a:pPr>
            <a:r>
              <a:rPr lang="en-US" dirty="0"/>
              <a:t>"Quantitative Literacy (</a:t>
            </a:r>
            <a:r>
              <a:rPr lang="en-US" dirty="0" err="1"/>
              <a:t>QL</a:t>
            </a:r>
            <a:r>
              <a:rPr lang="en-US" dirty="0"/>
              <a:t>), the ability to use numbers and data analysis in everyday life, is everybody's orphan.  </a:t>
            </a:r>
            <a:endParaRPr lang="en-US" dirty="0" smtClean="0"/>
          </a:p>
          <a:p>
            <a:pPr marL="0" indent="0" algn="ctr">
              <a:spcBef>
                <a:spcPts val="1800"/>
              </a:spcBef>
              <a:buNone/>
            </a:pPr>
            <a:r>
              <a:rPr lang="en-US" dirty="0" smtClean="0"/>
              <a:t>Despite </a:t>
            </a:r>
            <a:r>
              <a:rPr lang="en-US" dirty="0"/>
              <a:t>every person's need for </a:t>
            </a:r>
            <a:r>
              <a:rPr lang="en-US" dirty="0" err="1"/>
              <a:t>QL</a:t>
            </a:r>
            <a:r>
              <a:rPr lang="en-US" dirty="0"/>
              <a:t>, in the discipline-dominated K-16 education system in the United States, there is neither an academic home nor an administrative promoter for this critical competency."  </a:t>
            </a:r>
            <a:r>
              <a:rPr lang="en-US" i="1" dirty="0" smtClean="0"/>
              <a:t>Quantitative Literacy: Why Numeracy Matters.</a:t>
            </a:r>
            <a:r>
              <a:rPr lang="en-US" dirty="0" smtClean="0"/>
              <a:t>  p</a:t>
            </a:r>
            <a:r>
              <a:rPr lang="en-US" dirty="0"/>
              <a:t>. 153  Bernard Madison</a:t>
            </a:r>
          </a:p>
        </p:txBody>
      </p:sp>
      <p:sp>
        <p:nvSpPr>
          <p:cNvPr id="16389" name="Rectangle 4"/>
          <p:cNvSpPr>
            <a:spLocks noChangeArrowheads="1"/>
          </p:cNvSpPr>
          <p:nvPr/>
        </p:nvSpPr>
        <p:spPr bwMode="auto">
          <a:xfrm>
            <a:off x="0" y="33623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endParaRPr lang="en-US" altLang="en-US" sz="2400"/>
          </a:p>
        </p:txBody>
      </p:sp>
      <p:sp>
        <p:nvSpPr>
          <p:cNvPr id="6" name="TextBox 5"/>
          <p:cNvSpPr txBox="1"/>
          <p:nvPr/>
        </p:nvSpPr>
        <p:spPr>
          <a:xfrm>
            <a:off x="-2769" y="147638"/>
            <a:ext cx="660805" cy="486287"/>
          </a:xfrm>
          <a:prstGeom prst="rect">
            <a:avLst/>
          </a:prstGeom>
          <a:noFill/>
        </p:spPr>
        <p:txBody>
          <a:bodyPr wrap="square" rtlCol="0">
            <a:spAutoFit/>
          </a:bodyPr>
          <a:lstStyle/>
          <a:p>
            <a:r>
              <a:rPr lang="en-US" sz="3200" dirty="0" smtClean="0"/>
              <a:t>4b</a:t>
            </a:r>
            <a:endParaRPr lang="en-US" sz="32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5263" y="147638"/>
            <a:ext cx="1104900" cy="1447800"/>
          </a:xfrm>
          <a:prstGeom prst="rect">
            <a:avLst/>
          </a:prstGeom>
        </p:spPr>
      </p:pic>
    </p:spTree>
    <p:extLst>
      <p:ext uri="{BB962C8B-B14F-4D97-AF65-F5344CB8AC3E}">
        <p14:creationId xmlns:p14="http://schemas.microsoft.com/office/powerpoint/2010/main" val="933041184"/>
      </p:ext>
    </p:extLst>
  </p:cSld>
  <p:clrMapOvr>
    <a:masterClrMapping/>
  </p:clrMapOvr>
  <p:transition spd="slow">
    <p:pull dir="ld"/>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fld id="{FCF8397F-D330-4807-8B9C-08F768CDD57A}" type="slidenum">
              <a:rPr lang="en-US" altLang="en-US" sz="1400">
                <a:latin typeface="Arial" panose="020B0604020202020204" pitchFamily="34" charset="0"/>
              </a:rPr>
              <a:pPr/>
              <a:t>41</a:t>
            </a:fld>
            <a:endParaRPr lang="en-US" altLang="en-US" sz="1400" b="0">
              <a:latin typeface="Arial" panose="020B0604020202020204" pitchFamily="34" charset="0"/>
            </a:endParaRPr>
          </a:p>
        </p:txBody>
      </p:sp>
      <p:sp>
        <p:nvSpPr>
          <p:cNvPr id="16387" name="Rectangle 2"/>
          <p:cNvSpPr>
            <a:spLocks noGrp="1" noChangeArrowheads="1"/>
          </p:cNvSpPr>
          <p:nvPr>
            <p:ph type="title"/>
          </p:nvPr>
        </p:nvSpPr>
        <p:spPr>
          <a:xfrm>
            <a:off x="447472" y="457200"/>
            <a:ext cx="8210145" cy="1066800"/>
          </a:xfrm>
        </p:spPr>
        <p:txBody>
          <a:bodyPr/>
          <a:lstStyle/>
          <a:p>
            <a:r>
              <a:rPr lang="en-US" altLang="en-US" sz="3200" b="0" dirty="0" smtClean="0">
                <a:latin typeface="Rockwell Extra Bold" panose="02060903040505020403" pitchFamily="18" charset="0"/>
              </a:rPr>
              <a:t>Statistical Literacy Support</a:t>
            </a:r>
            <a:br>
              <a:rPr lang="en-US" altLang="en-US" sz="3200" b="0" dirty="0" smtClean="0">
                <a:latin typeface="Rockwell Extra Bold" panose="02060903040505020403" pitchFamily="18" charset="0"/>
              </a:rPr>
            </a:br>
            <a:r>
              <a:rPr lang="en-US" altLang="en-US" sz="3200" b="0" dirty="0" smtClean="0">
                <a:latin typeface="Rockwell Extra Bold" panose="02060903040505020403" pitchFamily="18" charset="0"/>
              </a:rPr>
              <a:t>by NCTM Past President</a:t>
            </a:r>
          </a:p>
        </p:txBody>
      </p:sp>
      <p:sp>
        <p:nvSpPr>
          <p:cNvPr id="16388" name="Rectangle 3"/>
          <p:cNvSpPr>
            <a:spLocks noGrp="1" noChangeArrowheads="1"/>
          </p:cNvSpPr>
          <p:nvPr>
            <p:ph type="body" sz="half" idx="1"/>
          </p:nvPr>
        </p:nvSpPr>
        <p:spPr>
          <a:xfrm>
            <a:off x="273050" y="1789113"/>
            <a:ext cx="8591550" cy="4840287"/>
          </a:xfrm>
        </p:spPr>
        <p:txBody>
          <a:bodyPr/>
          <a:lstStyle/>
          <a:p>
            <a:pPr marL="0" indent="0">
              <a:buNone/>
            </a:pPr>
            <a:r>
              <a:rPr lang="en-US" dirty="0" smtClean="0"/>
              <a:t>“Statistical </a:t>
            </a:r>
            <a:r>
              <a:rPr lang="en-US" dirty="0"/>
              <a:t>literacy has risen to the top of </a:t>
            </a:r>
            <a:r>
              <a:rPr lang="en-US" dirty="0" smtClean="0"/>
              <a:t/>
            </a:r>
            <a:br>
              <a:rPr lang="en-US" dirty="0" smtClean="0"/>
            </a:br>
            <a:r>
              <a:rPr lang="en-US" dirty="0" smtClean="0"/>
              <a:t>my </a:t>
            </a:r>
            <a:r>
              <a:rPr lang="en-US" dirty="0"/>
              <a:t>advocacy list, right alongside numeracy</a:t>
            </a:r>
            <a:r>
              <a:rPr lang="en-US" dirty="0" smtClean="0"/>
              <a:t>,</a:t>
            </a:r>
            <a:br>
              <a:rPr lang="en-US" dirty="0" smtClean="0"/>
            </a:br>
            <a:r>
              <a:rPr lang="en-US" dirty="0" smtClean="0"/>
              <a:t> </a:t>
            </a:r>
            <a:r>
              <a:rPr lang="en-US" dirty="0"/>
              <a:t>and perhaps even ahead of “algebra for all.” </a:t>
            </a:r>
            <a:endParaRPr lang="en-US" dirty="0" smtClean="0"/>
          </a:p>
          <a:p>
            <a:pPr marL="0" indent="0">
              <a:buNone/>
            </a:pPr>
            <a:r>
              <a:rPr lang="en-US" dirty="0" smtClean="0"/>
              <a:t>By </a:t>
            </a:r>
            <a:r>
              <a:rPr lang="en-US" dirty="0"/>
              <a:t>statistical literacy, I mean ... developing </a:t>
            </a:r>
            <a:r>
              <a:rPr lang="en-US" dirty="0" smtClean="0"/>
              <a:t/>
            </a:r>
            <a:br>
              <a:rPr lang="en-US" dirty="0" smtClean="0"/>
            </a:br>
            <a:r>
              <a:rPr lang="en-US" dirty="0" smtClean="0"/>
              <a:t>the </a:t>
            </a:r>
            <a:r>
              <a:rPr lang="en-US" dirty="0"/>
              <a:t>ability to reason in the presence of, or </a:t>
            </a:r>
            <a:r>
              <a:rPr lang="en-US" dirty="0" smtClean="0"/>
              <a:t/>
            </a:r>
            <a:br>
              <a:rPr lang="en-US" dirty="0" smtClean="0"/>
            </a:br>
            <a:r>
              <a:rPr lang="en-US" dirty="0" smtClean="0"/>
              <a:t>under </a:t>
            </a:r>
            <a:r>
              <a:rPr lang="en-US" dirty="0"/>
              <a:t>conditions of uncertainty. ... the facility to read and interpret statistical information and make informed inferences</a:t>
            </a:r>
            <a:r>
              <a:rPr lang="en-US" dirty="0" smtClean="0"/>
              <a:t>....“   J. Michael Shaughnessy</a:t>
            </a:r>
            <a:endParaRPr lang="en-US" dirty="0"/>
          </a:p>
          <a:p>
            <a:pPr marL="0" indent="0" algn="ctr">
              <a:spcBef>
                <a:spcPts val="1800"/>
              </a:spcBef>
              <a:buNone/>
            </a:pPr>
            <a:r>
              <a:rPr lang="en-US" sz="2400" dirty="0" smtClean="0"/>
              <a:t>www.statlit.org/pdf/2010Shaughnessy-StatisticsForAll-NCTM.pdf</a:t>
            </a:r>
            <a:endParaRPr lang="en-US" sz="2400" dirty="0"/>
          </a:p>
        </p:txBody>
      </p:sp>
      <p:sp>
        <p:nvSpPr>
          <p:cNvPr id="16389" name="Rectangle 4"/>
          <p:cNvSpPr>
            <a:spLocks noChangeArrowheads="1"/>
          </p:cNvSpPr>
          <p:nvPr/>
        </p:nvSpPr>
        <p:spPr bwMode="auto">
          <a:xfrm>
            <a:off x="0" y="33623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endParaRPr lang="en-US" altLang="en-US" sz="2400"/>
          </a:p>
        </p:txBody>
      </p:sp>
      <p:sp>
        <p:nvSpPr>
          <p:cNvPr id="6" name="TextBox 5"/>
          <p:cNvSpPr txBox="1"/>
          <p:nvPr/>
        </p:nvSpPr>
        <p:spPr>
          <a:xfrm>
            <a:off x="-2769" y="147638"/>
            <a:ext cx="660805" cy="486287"/>
          </a:xfrm>
          <a:prstGeom prst="rect">
            <a:avLst/>
          </a:prstGeom>
          <a:noFill/>
        </p:spPr>
        <p:txBody>
          <a:bodyPr wrap="square" rtlCol="0">
            <a:spAutoFit/>
          </a:bodyPr>
          <a:lstStyle/>
          <a:p>
            <a:r>
              <a:rPr lang="en-US" sz="3200" dirty="0" smtClean="0"/>
              <a:t>4b</a:t>
            </a:r>
            <a:endParaRPr lang="en-US" sz="3200" dirty="0"/>
          </a:p>
        </p:txBody>
      </p:sp>
      <p:pic>
        <p:nvPicPr>
          <p:cNvPr id="4" name="Picture 3"/>
          <p:cNvPicPr>
            <a:picLocks noChangeAspect="1"/>
          </p:cNvPicPr>
          <p:nvPr/>
        </p:nvPicPr>
        <p:blipFill>
          <a:blip r:embed="rId3"/>
          <a:stretch>
            <a:fillRect/>
          </a:stretch>
        </p:blipFill>
        <p:spPr>
          <a:xfrm>
            <a:off x="7708901" y="1789113"/>
            <a:ext cx="1203266" cy="1868487"/>
          </a:xfrm>
          <a:prstGeom prst="rect">
            <a:avLst/>
          </a:prstGeom>
        </p:spPr>
      </p:pic>
    </p:spTree>
    <p:extLst>
      <p:ext uri="{BB962C8B-B14F-4D97-AF65-F5344CB8AC3E}">
        <p14:creationId xmlns:p14="http://schemas.microsoft.com/office/powerpoint/2010/main" val="2846204369"/>
      </p:ext>
    </p:extLst>
  </p:cSld>
  <p:clrMapOvr>
    <a:masterClrMapping/>
  </p:clrMapOvr>
  <p:transition spd="slow">
    <p:pull dir="ld"/>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fld id="{FCF8397F-D330-4807-8B9C-08F768CDD57A}" type="slidenum">
              <a:rPr lang="en-US" altLang="en-US" sz="1400">
                <a:latin typeface="Arial" panose="020B0604020202020204" pitchFamily="34" charset="0"/>
              </a:rPr>
              <a:pPr/>
              <a:t>42</a:t>
            </a:fld>
            <a:endParaRPr lang="en-US" altLang="en-US" sz="1400" b="0">
              <a:latin typeface="Arial" panose="020B0604020202020204" pitchFamily="34" charset="0"/>
            </a:endParaRPr>
          </a:p>
        </p:txBody>
      </p:sp>
      <p:sp>
        <p:nvSpPr>
          <p:cNvPr id="16387" name="Rectangle 2"/>
          <p:cNvSpPr>
            <a:spLocks noGrp="1" noChangeArrowheads="1"/>
          </p:cNvSpPr>
          <p:nvPr>
            <p:ph type="title"/>
          </p:nvPr>
        </p:nvSpPr>
        <p:spPr>
          <a:xfrm>
            <a:off x="447472" y="457200"/>
            <a:ext cx="8210145" cy="1066800"/>
          </a:xfrm>
        </p:spPr>
        <p:txBody>
          <a:bodyPr/>
          <a:lstStyle/>
          <a:p>
            <a:r>
              <a:rPr lang="en-US" altLang="en-US" sz="3200" b="0" dirty="0" smtClean="0">
                <a:latin typeface="Rockwell Extra Bold" panose="02060903040505020403" pitchFamily="18" charset="0"/>
              </a:rPr>
              <a:t>Tension: Statistics </a:t>
            </a:r>
            <a:br>
              <a:rPr lang="en-US" altLang="en-US" sz="3200" b="0" dirty="0" smtClean="0">
                <a:latin typeface="Rockwell Extra Bold" panose="02060903040505020403" pitchFamily="18" charset="0"/>
              </a:rPr>
            </a:br>
            <a:r>
              <a:rPr lang="en-US" altLang="en-US" sz="3200" b="0" dirty="0" smtClean="0">
                <a:latin typeface="Rockwell Extra Bold" panose="02060903040505020403" pitchFamily="18" charset="0"/>
              </a:rPr>
              <a:t>vs. Stat Literacy</a:t>
            </a:r>
          </a:p>
        </p:txBody>
      </p:sp>
      <p:sp>
        <p:nvSpPr>
          <p:cNvPr id="16388" name="Rectangle 3"/>
          <p:cNvSpPr>
            <a:spLocks noGrp="1" noChangeArrowheads="1"/>
          </p:cNvSpPr>
          <p:nvPr>
            <p:ph type="body" sz="half" idx="1"/>
          </p:nvPr>
        </p:nvSpPr>
        <p:spPr>
          <a:xfrm>
            <a:off x="273050" y="1789113"/>
            <a:ext cx="8591550" cy="4840287"/>
          </a:xfrm>
        </p:spPr>
        <p:txBody>
          <a:bodyPr/>
          <a:lstStyle/>
          <a:p>
            <a:pPr marL="0" indent="0" algn="ctr">
              <a:spcBef>
                <a:spcPts val="1800"/>
              </a:spcBef>
              <a:buNone/>
            </a:pPr>
            <a:r>
              <a:rPr lang="en-US" dirty="0"/>
              <a:t>what most statisticians actually </a:t>
            </a:r>
            <a:r>
              <a:rPr lang="en-US" dirty="0" smtClean="0"/>
              <a:t>practice </a:t>
            </a:r>
            <a:r>
              <a:rPr lang="en-US" dirty="0"/>
              <a:t>is typically more than the average person needs to be an informed citizen, intelligent consumer or skilled worker. </a:t>
            </a:r>
            <a:endParaRPr lang="en-US" dirty="0" smtClean="0"/>
          </a:p>
          <a:p>
            <a:pPr marL="0" indent="0" algn="ctr">
              <a:spcBef>
                <a:spcPts val="1800"/>
              </a:spcBef>
              <a:buNone/>
            </a:pPr>
            <a:r>
              <a:rPr lang="en-US" dirty="0" smtClean="0"/>
              <a:t>What </a:t>
            </a:r>
            <a:r>
              <a:rPr lang="en-US" dirty="0"/>
              <a:t>everyone needs is typically called statistical thinking or statistical literacy, a crucial component of quantitative literacy." </a:t>
            </a:r>
            <a:r>
              <a:rPr lang="en-US" dirty="0" smtClean="0"/>
              <a:t/>
            </a:r>
            <a:br>
              <a:rPr lang="en-US" dirty="0" smtClean="0"/>
            </a:br>
            <a:r>
              <a:rPr lang="en-US" sz="2400" dirty="0" smtClean="0"/>
              <a:t>Lynn Steen (2004). </a:t>
            </a:r>
            <a:r>
              <a:rPr lang="en-US" sz="2400" i="1" dirty="0" smtClean="0"/>
              <a:t>Achieving Quantitative Literacy</a:t>
            </a:r>
            <a:r>
              <a:rPr lang="en-US" sz="2400" dirty="0" smtClean="0"/>
              <a:t> p</a:t>
            </a:r>
            <a:r>
              <a:rPr lang="en-US" sz="2400" dirty="0"/>
              <a:t>. </a:t>
            </a:r>
            <a:r>
              <a:rPr lang="en-US" sz="2400" dirty="0" smtClean="0"/>
              <a:t>43</a:t>
            </a:r>
            <a:endParaRPr lang="en-US" sz="2400" dirty="0"/>
          </a:p>
        </p:txBody>
      </p:sp>
      <p:sp>
        <p:nvSpPr>
          <p:cNvPr id="16389" name="Rectangle 4"/>
          <p:cNvSpPr>
            <a:spLocks noChangeArrowheads="1"/>
          </p:cNvSpPr>
          <p:nvPr/>
        </p:nvSpPr>
        <p:spPr bwMode="auto">
          <a:xfrm>
            <a:off x="0" y="33623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endParaRPr lang="en-US" altLang="en-US" sz="2400"/>
          </a:p>
        </p:txBody>
      </p:sp>
      <p:sp>
        <p:nvSpPr>
          <p:cNvPr id="6" name="TextBox 5"/>
          <p:cNvSpPr txBox="1"/>
          <p:nvPr/>
        </p:nvSpPr>
        <p:spPr>
          <a:xfrm>
            <a:off x="-2769" y="147638"/>
            <a:ext cx="660805" cy="486287"/>
          </a:xfrm>
          <a:prstGeom prst="rect">
            <a:avLst/>
          </a:prstGeom>
          <a:noFill/>
        </p:spPr>
        <p:txBody>
          <a:bodyPr wrap="square" rtlCol="0">
            <a:spAutoFit/>
          </a:bodyPr>
          <a:lstStyle/>
          <a:p>
            <a:r>
              <a:rPr lang="en-US" sz="3200" dirty="0" smtClean="0"/>
              <a:t>3a</a:t>
            </a:r>
            <a:endParaRPr lang="en-US" sz="32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579" y="86933"/>
            <a:ext cx="1140377" cy="176240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5773" y="57807"/>
            <a:ext cx="1273745" cy="1838573"/>
          </a:xfrm>
          <a:prstGeom prst="rect">
            <a:avLst/>
          </a:prstGeom>
        </p:spPr>
      </p:pic>
    </p:spTree>
    <p:extLst>
      <p:ext uri="{BB962C8B-B14F-4D97-AF65-F5344CB8AC3E}">
        <p14:creationId xmlns:p14="http://schemas.microsoft.com/office/powerpoint/2010/main" val="3039675618"/>
      </p:ext>
    </p:extLst>
  </p:cSld>
  <p:clrMapOvr>
    <a:masterClrMapping/>
  </p:clrMapOvr>
  <p:transition spd="slow">
    <p:pull dir="ld"/>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txBox="1">
            <a:spLocks noGrp="1"/>
          </p:cNvSpPr>
          <p:nvPr/>
        </p:nvSpPr>
        <p:spPr bwMode="auto">
          <a:xfrm>
            <a:off x="7815263" y="147638"/>
            <a:ext cx="609600" cy="339725"/>
          </a:xfrm>
          <a:prstGeom prst="rect">
            <a:avLst/>
          </a:prstGeom>
          <a:noFill/>
          <a:ln>
            <a:miter lim="800000"/>
            <a:headEnd/>
            <a:tailEnd/>
          </a:ln>
        </p:spPr>
        <p: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ctr">
              <a:lnSpc>
                <a:spcPct val="100000"/>
              </a:lnSpc>
              <a:spcBef>
                <a:spcPct val="0"/>
              </a:spcBef>
            </a:pPr>
            <a:fld id="{6CF4F80A-FDA3-4339-8411-021C9D62A353}" type="slidenum">
              <a:rPr lang="en-US" altLang="en-US" sz="1400" b="1">
                <a:latin typeface="Arial" panose="020B0604020202020204" pitchFamily="34" charset="0"/>
              </a:rPr>
              <a:pPr algn="ctr">
                <a:lnSpc>
                  <a:spcPct val="100000"/>
                </a:lnSpc>
                <a:spcBef>
                  <a:spcPct val="0"/>
                </a:spcBef>
              </a:pPr>
              <a:t>43</a:t>
            </a:fld>
            <a:endParaRPr lang="en-US" altLang="en-US" sz="1400">
              <a:latin typeface="Arial" panose="020B0604020202020204" pitchFamily="34" charset="0"/>
            </a:endParaRPr>
          </a:p>
        </p:txBody>
      </p:sp>
      <p:sp>
        <p:nvSpPr>
          <p:cNvPr id="23555" name="Rectangle 2"/>
          <p:cNvSpPr>
            <a:spLocks noGrp="1" noChangeArrowheads="1"/>
          </p:cNvSpPr>
          <p:nvPr>
            <p:ph type="title" idx="4294967295"/>
          </p:nvPr>
        </p:nvSpPr>
        <p:spPr>
          <a:xfrm>
            <a:off x="431800" y="457200"/>
            <a:ext cx="8115300" cy="1066800"/>
          </a:xfrm>
        </p:spPr>
        <p:txBody>
          <a:bodyPr/>
          <a:lstStyle/>
          <a:p>
            <a:r>
              <a:rPr lang="en-US" altLang="en-US" sz="3200" b="0" dirty="0" smtClean="0">
                <a:latin typeface="Rockwell Extra Bold" panose="02060903040505020403" pitchFamily="18" charset="0"/>
              </a:rPr>
              <a:t>What Needs to be done?</a:t>
            </a:r>
            <a:r>
              <a:rPr lang="en-US" altLang="en-US" sz="3200" b="0" dirty="0">
                <a:latin typeface="Rockwell Extra Bold" panose="02060903040505020403" pitchFamily="18" charset="0"/>
              </a:rPr>
              <a:t/>
            </a:r>
            <a:br>
              <a:rPr lang="en-US" altLang="en-US" sz="3200" b="0" dirty="0">
                <a:latin typeface="Rockwell Extra Bold" panose="02060903040505020403" pitchFamily="18" charset="0"/>
              </a:rPr>
            </a:br>
            <a:r>
              <a:rPr lang="en-US" altLang="en-US" sz="3200" b="0" dirty="0" smtClean="0">
                <a:latin typeface="Rockwell Extra Bold" panose="02060903040505020403" pitchFamily="18" charset="0"/>
              </a:rPr>
              <a:t>Support!</a:t>
            </a:r>
          </a:p>
        </p:txBody>
      </p:sp>
      <p:sp>
        <p:nvSpPr>
          <p:cNvPr id="23556" name="Rectangle 3"/>
          <p:cNvSpPr>
            <a:spLocks noGrp="1" noChangeArrowheads="1"/>
          </p:cNvSpPr>
          <p:nvPr>
            <p:ph type="body" sz="half" idx="4294967295"/>
          </p:nvPr>
        </p:nvSpPr>
        <p:spPr>
          <a:xfrm>
            <a:off x="522288" y="1833562"/>
            <a:ext cx="8361362" cy="4523695"/>
          </a:xfrm>
        </p:spPr>
        <p:txBody>
          <a:bodyPr/>
          <a:lstStyle/>
          <a:p>
            <a:pPr marL="0" indent="0" defTabSz="454025">
              <a:spcBef>
                <a:spcPct val="50000"/>
              </a:spcBef>
              <a:buNone/>
            </a:pPr>
            <a:r>
              <a:rPr lang="en-US" altLang="en-US" dirty="0" smtClean="0"/>
              <a:t>Mathematics Canada has a unique opportunity to become a world leader in supporting statistical literacy in grades 10-18. </a:t>
            </a:r>
          </a:p>
          <a:p>
            <a:pPr marL="0" indent="0" defTabSz="454025">
              <a:spcBef>
                <a:spcPct val="50000"/>
              </a:spcBef>
              <a:buNone/>
            </a:pPr>
            <a:r>
              <a:rPr lang="en-US" altLang="en-US" dirty="0" smtClean="0"/>
              <a:t>The need is obvious, the tools are available.  There is support from the American Statistical Association for multivariate thinking. </a:t>
            </a:r>
          </a:p>
          <a:p>
            <a:pPr marL="0" indent="0" defTabSz="454025">
              <a:spcBef>
                <a:spcPct val="50000"/>
              </a:spcBef>
              <a:buNone/>
            </a:pPr>
            <a:r>
              <a:rPr lang="en-US" altLang="en-US" dirty="0" smtClean="0"/>
              <a:t>Lynn Steen (MAA past president) and J</a:t>
            </a:r>
            <a:r>
              <a:rPr lang="en-US" altLang="en-US" dirty="0"/>
              <a:t>. Michael </a:t>
            </a:r>
            <a:r>
              <a:rPr lang="en-US" altLang="en-US" dirty="0" smtClean="0"/>
              <a:t>Shaughnessy (NCTM past president) support it. </a:t>
            </a:r>
          </a:p>
          <a:p>
            <a:pPr marL="0" indent="0" defTabSz="454025">
              <a:spcBef>
                <a:spcPct val="50000"/>
              </a:spcBef>
              <a:buNone/>
            </a:pPr>
            <a:endParaRPr lang="en-US" altLang="en-US" dirty="0"/>
          </a:p>
          <a:p>
            <a:pPr marL="0" indent="0" defTabSz="454025">
              <a:spcBef>
                <a:spcPct val="50000"/>
              </a:spcBef>
              <a:buNone/>
            </a:pPr>
            <a:endParaRPr lang="en-US" altLang="en-US" dirty="0" smtClean="0"/>
          </a:p>
        </p:txBody>
      </p:sp>
      <p:sp>
        <p:nvSpPr>
          <p:cNvPr id="23557" name="Rectangle 4"/>
          <p:cNvSpPr>
            <a:spLocks noChangeArrowheads="1"/>
          </p:cNvSpPr>
          <p:nvPr/>
        </p:nvSpPr>
        <p:spPr bwMode="auto">
          <a:xfrm>
            <a:off x="0" y="336232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endParaRPr lang="en-US" altLang="en-US" sz="2400"/>
          </a:p>
        </p:txBody>
      </p:sp>
      <p:sp>
        <p:nvSpPr>
          <p:cNvPr id="3" name="Slide Number Placeholder 2"/>
          <p:cNvSpPr>
            <a:spLocks noGrp="1"/>
          </p:cNvSpPr>
          <p:nvPr>
            <p:ph type="sldNum" sz="quarter" idx="10"/>
          </p:nvPr>
        </p:nvSpPr>
        <p:spPr/>
        <p:txBody>
          <a:bodyPr/>
          <a:lstStyle/>
          <a:p>
            <a:fld id="{0A66DEC6-9B32-40D5-8444-0835B81D8266}" type="slidenum">
              <a:rPr lang="en-US" altLang="en-US" smtClean="0"/>
              <a:pPr/>
              <a:t>43</a:t>
            </a:fld>
            <a:endParaRPr lang="en-US" altLang="en-US" b="0"/>
          </a:p>
        </p:txBody>
      </p:sp>
      <p:sp>
        <p:nvSpPr>
          <p:cNvPr id="7" name="TextBox 6"/>
          <p:cNvSpPr txBox="1"/>
          <p:nvPr/>
        </p:nvSpPr>
        <p:spPr>
          <a:xfrm>
            <a:off x="-2769" y="147638"/>
            <a:ext cx="660805" cy="486287"/>
          </a:xfrm>
          <a:prstGeom prst="rect">
            <a:avLst/>
          </a:prstGeom>
          <a:noFill/>
        </p:spPr>
        <p:txBody>
          <a:bodyPr wrap="square" rtlCol="0">
            <a:spAutoFit/>
          </a:bodyPr>
          <a:lstStyle/>
          <a:p>
            <a:r>
              <a:rPr lang="en-US" sz="3200" dirty="0" smtClean="0"/>
              <a:t>4c</a:t>
            </a:r>
            <a:endParaRPr lang="en-US" sz="3200" dirty="0"/>
          </a:p>
        </p:txBody>
      </p:sp>
    </p:spTree>
    <p:extLst>
      <p:ext uri="{BB962C8B-B14F-4D97-AF65-F5344CB8AC3E}">
        <p14:creationId xmlns:p14="http://schemas.microsoft.com/office/powerpoint/2010/main" val="471249776"/>
      </p:ext>
    </p:extLst>
  </p:cSld>
  <p:clrMapOvr>
    <a:masterClrMapping/>
  </p:clrMapOvr>
  <p:transition spd="slow">
    <p:pull dir="ld"/>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txBox="1">
            <a:spLocks noGrp="1"/>
          </p:cNvSpPr>
          <p:nvPr/>
        </p:nvSpPr>
        <p:spPr bwMode="auto">
          <a:xfrm>
            <a:off x="7815263" y="147638"/>
            <a:ext cx="609600" cy="339725"/>
          </a:xfrm>
          <a:prstGeom prst="rect">
            <a:avLst/>
          </a:prstGeom>
          <a:noFill/>
          <a:ln>
            <a:miter lim="800000"/>
            <a:headEnd/>
            <a:tailEnd/>
          </a:ln>
        </p:spPr>
        <p: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ctr">
              <a:lnSpc>
                <a:spcPct val="100000"/>
              </a:lnSpc>
              <a:spcBef>
                <a:spcPct val="0"/>
              </a:spcBef>
            </a:pPr>
            <a:fld id="{6CF4F80A-FDA3-4339-8411-021C9D62A353}" type="slidenum">
              <a:rPr lang="en-US" altLang="en-US" sz="1400" b="1">
                <a:latin typeface="Arial" panose="020B0604020202020204" pitchFamily="34" charset="0"/>
              </a:rPr>
              <a:pPr algn="ctr">
                <a:lnSpc>
                  <a:spcPct val="100000"/>
                </a:lnSpc>
                <a:spcBef>
                  <a:spcPct val="0"/>
                </a:spcBef>
              </a:pPr>
              <a:t>44</a:t>
            </a:fld>
            <a:endParaRPr lang="en-US" altLang="en-US" sz="1400">
              <a:latin typeface="Arial" panose="020B0604020202020204" pitchFamily="34" charset="0"/>
            </a:endParaRPr>
          </a:p>
        </p:txBody>
      </p:sp>
      <p:sp>
        <p:nvSpPr>
          <p:cNvPr id="23555" name="Rectangle 2"/>
          <p:cNvSpPr>
            <a:spLocks noGrp="1" noChangeArrowheads="1"/>
          </p:cNvSpPr>
          <p:nvPr>
            <p:ph type="title" idx="4294967295"/>
          </p:nvPr>
        </p:nvSpPr>
        <p:spPr>
          <a:xfrm>
            <a:off x="431800" y="457200"/>
            <a:ext cx="8115300" cy="1066800"/>
          </a:xfrm>
        </p:spPr>
        <p:txBody>
          <a:bodyPr/>
          <a:lstStyle/>
          <a:p>
            <a:pPr marL="0" indent="0" defTabSz="454025">
              <a:spcBef>
                <a:spcPct val="50000"/>
              </a:spcBef>
            </a:pPr>
            <a:r>
              <a:rPr lang="en-US" altLang="en-US" sz="3200" dirty="0"/>
              <a:t>Mathematics is </a:t>
            </a:r>
            <a:r>
              <a:rPr lang="en-US" altLang="en-US" sz="3200" dirty="0" smtClean="0"/>
              <a:t>a </a:t>
            </a:r>
            <a:br>
              <a:rPr lang="en-US" altLang="en-US" sz="3200" dirty="0" smtClean="0"/>
            </a:br>
            <a:r>
              <a:rPr lang="en-US" altLang="en-US" sz="3200" dirty="0" smtClean="0"/>
              <a:t>highly privileged</a:t>
            </a:r>
            <a:r>
              <a:rPr lang="en-US" altLang="en-US" sz="3200" dirty="0"/>
              <a:t> </a:t>
            </a:r>
            <a:r>
              <a:rPr lang="en-US" altLang="en-US" sz="3200" dirty="0" smtClean="0"/>
              <a:t>discipline</a:t>
            </a:r>
            <a:endParaRPr lang="en-US" altLang="en-US" sz="3200" dirty="0"/>
          </a:p>
        </p:txBody>
      </p:sp>
      <p:sp>
        <p:nvSpPr>
          <p:cNvPr id="23556" name="Rectangle 3"/>
          <p:cNvSpPr>
            <a:spLocks noGrp="1" noChangeArrowheads="1"/>
          </p:cNvSpPr>
          <p:nvPr>
            <p:ph type="body" sz="half" idx="4294967295"/>
          </p:nvPr>
        </p:nvSpPr>
        <p:spPr>
          <a:xfrm>
            <a:off x="522288" y="1833562"/>
            <a:ext cx="8361362" cy="4523695"/>
          </a:xfrm>
        </p:spPr>
        <p:txBody>
          <a:bodyPr/>
          <a:lstStyle/>
          <a:p>
            <a:pPr marL="0" indent="0" defTabSz="454025">
              <a:spcBef>
                <a:spcPct val="50000"/>
              </a:spcBef>
              <a:buNone/>
            </a:pPr>
            <a:r>
              <a:rPr lang="en-US" altLang="en-US" dirty="0" smtClean="0"/>
              <a:t>Mathematics controls all of the quantitative courses taken in K-12.</a:t>
            </a:r>
          </a:p>
          <a:p>
            <a:pPr marL="0" indent="0" defTabSz="454025">
              <a:spcBef>
                <a:spcPct val="50000"/>
              </a:spcBef>
              <a:buNone/>
            </a:pPr>
            <a:r>
              <a:rPr lang="en-US" altLang="en-US" dirty="0" smtClean="0"/>
              <a:t>Mathematics decides whether to offer algebra in 8</a:t>
            </a:r>
            <a:r>
              <a:rPr lang="en-US" altLang="en-US" baseline="30000" dirty="0" smtClean="0"/>
              <a:t>th</a:t>
            </a:r>
            <a:r>
              <a:rPr lang="en-US" altLang="en-US" dirty="0" smtClean="0"/>
              <a:t> grade or 9</a:t>
            </a:r>
            <a:r>
              <a:rPr lang="en-US" altLang="en-US" baseline="30000" dirty="0" smtClean="0"/>
              <a:t>th</a:t>
            </a:r>
            <a:r>
              <a:rPr lang="en-US" altLang="en-US" dirty="0" smtClean="0"/>
              <a:t> grade. </a:t>
            </a:r>
          </a:p>
          <a:p>
            <a:pPr marL="0" indent="0" defTabSz="454025">
              <a:spcBef>
                <a:spcPct val="50000"/>
              </a:spcBef>
              <a:buNone/>
            </a:pPr>
            <a:r>
              <a:rPr lang="en-US" altLang="en-US" dirty="0" smtClean="0"/>
              <a:t>Mathematics decides what courses should be taken by students in non-quantitative majors.</a:t>
            </a:r>
          </a:p>
          <a:p>
            <a:pPr marL="0" indent="0" defTabSz="454025">
              <a:spcBef>
                <a:spcPct val="50000"/>
              </a:spcBef>
              <a:buNone/>
            </a:pPr>
            <a:r>
              <a:rPr lang="en-US" altLang="en-US" dirty="0" smtClean="0"/>
              <a:t>No discipline has as much power as Mathematics.</a:t>
            </a:r>
          </a:p>
          <a:p>
            <a:pPr marL="0" indent="0" defTabSz="454025">
              <a:spcBef>
                <a:spcPct val="50000"/>
              </a:spcBef>
              <a:buNone/>
            </a:pPr>
            <a:endParaRPr lang="en-US" altLang="en-US" dirty="0"/>
          </a:p>
          <a:p>
            <a:pPr marL="0" indent="0" defTabSz="454025">
              <a:spcBef>
                <a:spcPct val="50000"/>
              </a:spcBef>
              <a:buNone/>
            </a:pPr>
            <a:endParaRPr lang="en-US" altLang="en-US" dirty="0" smtClean="0"/>
          </a:p>
        </p:txBody>
      </p:sp>
      <p:sp>
        <p:nvSpPr>
          <p:cNvPr id="23557" name="Rectangle 4"/>
          <p:cNvSpPr>
            <a:spLocks noChangeArrowheads="1"/>
          </p:cNvSpPr>
          <p:nvPr/>
        </p:nvSpPr>
        <p:spPr bwMode="auto">
          <a:xfrm>
            <a:off x="0" y="336232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endParaRPr lang="en-US" altLang="en-US" sz="2400"/>
          </a:p>
        </p:txBody>
      </p:sp>
      <p:sp>
        <p:nvSpPr>
          <p:cNvPr id="3" name="Slide Number Placeholder 2"/>
          <p:cNvSpPr>
            <a:spLocks noGrp="1"/>
          </p:cNvSpPr>
          <p:nvPr>
            <p:ph type="sldNum" sz="quarter" idx="10"/>
          </p:nvPr>
        </p:nvSpPr>
        <p:spPr/>
        <p:txBody>
          <a:bodyPr/>
          <a:lstStyle/>
          <a:p>
            <a:fld id="{0A66DEC6-9B32-40D5-8444-0835B81D8266}" type="slidenum">
              <a:rPr lang="en-US" altLang="en-US" smtClean="0"/>
              <a:pPr/>
              <a:t>44</a:t>
            </a:fld>
            <a:endParaRPr lang="en-US" altLang="en-US" b="0"/>
          </a:p>
        </p:txBody>
      </p:sp>
    </p:spTree>
    <p:extLst>
      <p:ext uri="{BB962C8B-B14F-4D97-AF65-F5344CB8AC3E}">
        <p14:creationId xmlns:p14="http://schemas.microsoft.com/office/powerpoint/2010/main" val="2711926082"/>
      </p:ext>
    </p:extLst>
  </p:cSld>
  <p:clrMapOvr>
    <a:masterClrMapping/>
  </p:clrMapOvr>
  <p:transition spd="slow">
    <p:pull dir="ld"/>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txBox="1">
            <a:spLocks noGrp="1"/>
          </p:cNvSpPr>
          <p:nvPr/>
        </p:nvSpPr>
        <p:spPr bwMode="auto">
          <a:xfrm>
            <a:off x="7815263" y="147638"/>
            <a:ext cx="609600" cy="339725"/>
          </a:xfrm>
          <a:prstGeom prst="rect">
            <a:avLst/>
          </a:prstGeom>
          <a:noFill/>
          <a:ln>
            <a:miter lim="800000"/>
            <a:headEnd/>
            <a:tailEnd/>
          </a:ln>
        </p:spPr>
        <p: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ctr">
              <a:lnSpc>
                <a:spcPct val="100000"/>
              </a:lnSpc>
              <a:spcBef>
                <a:spcPct val="0"/>
              </a:spcBef>
            </a:pPr>
            <a:fld id="{6CF4F80A-FDA3-4339-8411-021C9D62A353}" type="slidenum">
              <a:rPr lang="en-US" altLang="en-US" sz="1400" b="1">
                <a:latin typeface="Arial" panose="020B0604020202020204" pitchFamily="34" charset="0"/>
              </a:rPr>
              <a:pPr algn="ctr">
                <a:lnSpc>
                  <a:spcPct val="100000"/>
                </a:lnSpc>
                <a:spcBef>
                  <a:spcPct val="0"/>
                </a:spcBef>
              </a:pPr>
              <a:t>45</a:t>
            </a:fld>
            <a:endParaRPr lang="en-US" altLang="en-US" sz="1400">
              <a:latin typeface="Arial" panose="020B0604020202020204" pitchFamily="34" charset="0"/>
            </a:endParaRPr>
          </a:p>
        </p:txBody>
      </p:sp>
      <p:sp>
        <p:nvSpPr>
          <p:cNvPr id="23555" name="Rectangle 2"/>
          <p:cNvSpPr>
            <a:spLocks noGrp="1" noChangeArrowheads="1"/>
          </p:cNvSpPr>
          <p:nvPr>
            <p:ph type="title" idx="4294967295"/>
          </p:nvPr>
        </p:nvSpPr>
        <p:spPr>
          <a:xfrm>
            <a:off x="431800" y="457200"/>
            <a:ext cx="8115300" cy="1066800"/>
          </a:xfrm>
        </p:spPr>
        <p:txBody>
          <a:bodyPr/>
          <a:lstStyle/>
          <a:p>
            <a:pPr marL="0" indent="0" defTabSz="454025">
              <a:spcBef>
                <a:spcPct val="50000"/>
              </a:spcBef>
            </a:pPr>
            <a:r>
              <a:rPr lang="en-US" altLang="en-US" sz="3200" dirty="0"/>
              <a:t>Mathematics </a:t>
            </a:r>
            <a:r>
              <a:rPr lang="en-US" altLang="en-US" sz="3200" dirty="0" smtClean="0"/>
              <a:t>has great responsibility</a:t>
            </a:r>
            <a:endParaRPr lang="en-US" altLang="en-US" sz="3200" dirty="0"/>
          </a:p>
        </p:txBody>
      </p:sp>
      <p:sp>
        <p:nvSpPr>
          <p:cNvPr id="23556" name="Rectangle 3"/>
          <p:cNvSpPr>
            <a:spLocks noGrp="1" noChangeArrowheads="1"/>
          </p:cNvSpPr>
          <p:nvPr>
            <p:ph type="body" sz="half" idx="4294967295"/>
          </p:nvPr>
        </p:nvSpPr>
        <p:spPr>
          <a:xfrm>
            <a:off x="522288" y="1833562"/>
            <a:ext cx="8361362" cy="4523695"/>
          </a:xfrm>
        </p:spPr>
        <p:txBody>
          <a:bodyPr/>
          <a:lstStyle/>
          <a:p>
            <a:pPr marL="0" indent="0" defTabSz="454025">
              <a:spcBef>
                <a:spcPct val="50000"/>
              </a:spcBef>
              <a:buNone/>
            </a:pPr>
            <a:r>
              <a:rPr lang="en-US" altLang="en-US" i="1" dirty="0"/>
              <a:t>W</a:t>
            </a:r>
            <a:r>
              <a:rPr lang="en-US" altLang="en-US" i="1" dirty="0" smtClean="0"/>
              <a:t>ith </a:t>
            </a:r>
            <a:r>
              <a:rPr lang="en-US" altLang="en-US" i="1" dirty="0"/>
              <a:t>great power comes great responsibility!  </a:t>
            </a:r>
          </a:p>
          <a:p>
            <a:pPr marL="0" indent="0" defTabSz="454025">
              <a:spcBef>
                <a:spcPct val="50000"/>
              </a:spcBef>
              <a:buNone/>
            </a:pPr>
            <a:r>
              <a:rPr lang="en-US" altLang="en-US" dirty="0" smtClean="0"/>
              <a:t>Mathematics often polls other disciplines to see what they want for their students.  </a:t>
            </a:r>
          </a:p>
          <a:p>
            <a:pPr marL="0" indent="0" defTabSz="454025">
              <a:spcBef>
                <a:spcPct val="50000"/>
              </a:spcBef>
              <a:buNone/>
            </a:pPr>
            <a:r>
              <a:rPr lang="en-US" altLang="en-US" dirty="0" smtClean="0"/>
              <a:t>Problem: Most other disciplines don’t know what mathematics their students should</a:t>
            </a:r>
            <a:endParaRPr lang="en-US" altLang="en-US" dirty="0"/>
          </a:p>
          <a:p>
            <a:pPr marL="0" indent="0" defTabSz="454025">
              <a:spcBef>
                <a:spcPct val="50000"/>
              </a:spcBef>
              <a:buNone/>
            </a:pPr>
            <a:endParaRPr lang="en-US" altLang="en-US" dirty="0" smtClean="0"/>
          </a:p>
        </p:txBody>
      </p:sp>
      <p:sp>
        <p:nvSpPr>
          <p:cNvPr id="23557" name="Rectangle 4"/>
          <p:cNvSpPr>
            <a:spLocks noChangeArrowheads="1"/>
          </p:cNvSpPr>
          <p:nvPr/>
        </p:nvSpPr>
        <p:spPr bwMode="auto">
          <a:xfrm>
            <a:off x="0" y="336232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endParaRPr lang="en-US" altLang="en-US" sz="2400"/>
          </a:p>
        </p:txBody>
      </p:sp>
      <p:sp>
        <p:nvSpPr>
          <p:cNvPr id="3" name="Slide Number Placeholder 2"/>
          <p:cNvSpPr>
            <a:spLocks noGrp="1"/>
          </p:cNvSpPr>
          <p:nvPr>
            <p:ph type="sldNum" sz="quarter" idx="10"/>
          </p:nvPr>
        </p:nvSpPr>
        <p:spPr/>
        <p:txBody>
          <a:bodyPr/>
          <a:lstStyle/>
          <a:p>
            <a:fld id="{0A66DEC6-9B32-40D5-8444-0835B81D8266}" type="slidenum">
              <a:rPr lang="en-US" altLang="en-US" smtClean="0"/>
              <a:pPr/>
              <a:t>45</a:t>
            </a:fld>
            <a:endParaRPr lang="en-US" altLang="en-US" b="0"/>
          </a:p>
        </p:txBody>
      </p:sp>
      <p:sp>
        <p:nvSpPr>
          <p:cNvPr id="8" name="TextBox 7"/>
          <p:cNvSpPr txBox="1"/>
          <p:nvPr/>
        </p:nvSpPr>
        <p:spPr>
          <a:xfrm>
            <a:off x="522288" y="5167554"/>
            <a:ext cx="8451850" cy="1077218"/>
          </a:xfrm>
          <a:prstGeom prst="rect">
            <a:avLst/>
          </a:prstGeom>
          <a:noFill/>
        </p:spPr>
        <p:txBody>
          <a:bodyPr wrap="square" rtlCol="0">
            <a:spAutoFit/>
          </a:bodyPr>
          <a:lstStyle/>
          <a:p>
            <a:pPr>
              <a:lnSpc>
                <a:spcPct val="100000"/>
              </a:lnSpc>
            </a:pPr>
            <a:r>
              <a:rPr lang="en-US" altLang="en-US" sz="3200" i="1" dirty="0" smtClean="0"/>
              <a:t>Mathematics must take the lead.  Mathematics must identify what students in all disciplines need.</a:t>
            </a:r>
          </a:p>
        </p:txBody>
      </p:sp>
    </p:spTree>
    <p:extLst>
      <p:ext uri="{BB962C8B-B14F-4D97-AF65-F5344CB8AC3E}">
        <p14:creationId xmlns:p14="http://schemas.microsoft.com/office/powerpoint/2010/main" val="1994792246"/>
      </p:ext>
    </p:extLst>
  </p:cSld>
  <p:clrMapOvr>
    <a:masterClrMapping/>
  </p:clrMapOvr>
  <p:transition spd="slow">
    <p:pull dir="ld"/>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txBox="1">
            <a:spLocks noGrp="1"/>
          </p:cNvSpPr>
          <p:nvPr/>
        </p:nvSpPr>
        <p:spPr bwMode="auto">
          <a:xfrm>
            <a:off x="7815263" y="147638"/>
            <a:ext cx="609600" cy="339725"/>
          </a:xfrm>
          <a:prstGeom prst="rect">
            <a:avLst/>
          </a:prstGeom>
          <a:noFill/>
          <a:ln>
            <a:miter lim="800000"/>
            <a:headEnd/>
            <a:tailEnd/>
          </a:ln>
        </p:spPr>
        <p: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ctr">
              <a:lnSpc>
                <a:spcPct val="100000"/>
              </a:lnSpc>
              <a:spcBef>
                <a:spcPct val="0"/>
              </a:spcBef>
            </a:pPr>
            <a:fld id="{6CF4F80A-FDA3-4339-8411-021C9D62A353}" type="slidenum">
              <a:rPr lang="en-US" altLang="en-US" sz="1400" b="1">
                <a:latin typeface="Arial" panose="020B0604020202020204" pitchFamily="34" charset="0"/>
              </a:rPr>
              <a:pPr algn="ctr">
                <a:lnSpc>
                  <a:spcPct val="100000"/>
                </a:lnSpc>
                <a:spcBef>
                  <a:spcPct val="0"/>
                </a:spcBef>
              </a:pPr>
              <a:t>46</a:t>
            </a:fld>
            <a:endParaRPr lang="en-US" altLang="en-US" sz="1400">
              <a:latin typeface="Arial" panose="020B0604020202020204" pitchFamily="34" charset="0"/>
            </a:endParaRPr>
          </a:p>
        </p:txBody>
      </p:sp>
      <p:sp>
        <p:nvSpPr>
          <p:cNvPr id="23555" name="Rectangle 2"/>
          <p:cNvSpPr>
            <a:spLocks noGrp="1" noChangeArrowheads="1"/>
          </p:cNvSpPr>
          <p:nvPr>
            <p:ph type="title" idx="4294967295"/>
          </p:nvPr>
        </p:nvSpPr>
        <p:spPr>
          <a:xfrm>
            <a:off x="431800" y="457200"/>
            <a:ext cx="8115300" cy="1066800"/>
          </a:xfrm>
        </p:spPr>
        <p:txBody>
          <a:bodyPr/>
          <a:lstStyle/>
          <a:p>
            <a:pPr marL="0" indent="0" defTabSz="454025">
              <a:spcBef>
                <a:spcPct val="50000"/>
              </a:spcBef>
            </a:pPr>
            <a:r>
              <a:rPr lang="en-US" altLang="en-US" sz="3200" dirty="0"/>
              <a:t>Mathematics </a:t>
            </a:r>
            <a:r>
              <a:rPr lang="en-US" altLang="en-US" sz="3200" dirty="0" smtClean="0"/>
              <a:t>opportunities</a:t>
            </a:r>
            <a:endParaRPr lang="en-US" altLang="en-US" sz="3200" dirty="0"/>
          </a:p>
        </p:txBody>
      </p:sp>
      <p:sp>
        <p:nvSpPr>
          <p:cNvPr id="23556" name="Rectangle 3"/>
          <p:cNvSpPr>
            <a:spLocks noGrp="1" noChangeArrowheads="1"/>
          </p:cNvSpPr>
          <p:nvPr>
            <p:ph type="body" sz="half" idx="4294967295"/>
          </p:nvPr>
        </p:nvSpPr>
        <p:spPr>
          <a:xfrm>
            <a:off x="522287" y="1833562"/>
            <a:ext cx="8282499" cy="4523695"/>
          </a:xfrm>
        </p:spPr>
        <p:txBody>
          <a:bodyPr/>
          <a:lstStyle/>
          <a:p>
            <a:pPr marL="0" indent="0" defTabSz="454025">
              <a:spcBef>
                <a:spcPct val="50000"/>
              </a:spcBef>
              <a:buNone/>
            </a:pPr>
            <a:r>
              <a:rPr lang="en-US" altLang="en-US" dirty="0"/>
              <a:t>R</a:t>
            </a:r>
            <a:r>
              <a:rPr lang="en-US" altLang="en-US" dirty="0" smtClean="0"/>
              <a:t>eview the literature to see what students need to know about statistics.</a:t>
            </a:r>
          </a:p>
          <a:p>
            <a:pPr marL="0" indent="0" defTabSz="454025">
              <a:spcBef>
                <a:spcPct val="50000"/>
              </a:spcBef>
              <a:buNone/>
            </a:pPr>
            <a:r>
              <a:rPr lang="en-US" altLang="en-US" dirty="0"/>
              <a:t>Identify the math needed by all college </a:t>
            </a:r>
            <a:r>
              <a:rPr lang="en-US" altLang="en-US" dirty="0" smtClean="0"/>
              <a:t>graduates</a:t>
            </a:r>
          </a:p>
          <a:p>
            <a:pPr marL="0" indent="0" defTabSz="454025">
              <a:spcBef>
                <a:spcPct val="50000"/>
              </a:spcBef>
              <a:buNone/>
            </a:pPr>
            <a:r>
              <a:rPr lang="en-US" altLang="en-US" dirty="0" smtClean="0"/>
              <a:t>Join with American statisticians (ASA) in supporting a multivariate focus on observational studies with a strong emphasis on confounding. </a:t>
            </a:r>
          </a:p>
          <a:p>
            <a:pPr marL="0" indent="0" defTabSz="454025">
              <a:spcBef>
                <a:spcPct val="50000"/>
              </a:spcBef>
              <a:buNone/>
            </a:pPr>
            <a:r>
              <a:rPr lang="en-US" altLang="en-US" dirty="0" smtClean="0"/>
              <a:t>Support the </a:t>
            </a:r>
            <a:r>
              <a:rPr lang="en-US" altLang="en-US" i="1" dirty="0" smtClean="0"/>
              <a:t>National Numeracy Network.</a:t>
            </a:r>
          </a:p>
        </p:txBody>
      </p:sp>
      <p:sp>
        <p:nvSpPr>
          <p:cNvPr id="23557" name="Rectangle 4"/>
          <p:cNvSpPr>
            <a:spLocks noChangeArrowheads="1"/>
          </p:cNvSpPr>
          <p:nvPr/>
        </p:nvSpPr>
        <p:spPr bwMode="auto">
          <a:xfrm>
            <a:off x="0" y="336232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endParaRPr lang="en-US" altLang="en-US" sz="2400"/>
          </a:p>
        </p:txBody>
      </p:sp>
      <p:sp>
        <p:nvSpPr>
          <p:cNvPr id="3" name="Slide Number Placeholder 2"/>
          <p:cNvSpPr>
            <a:spLocks noGrp="1"/>
          </p:cNvSpPr>
          <p:nvPr>
            <p:ph type="sldNum" sz="quarter" idx="10"/>
          </p:nvPr>
        </p:nvSpPr>
        <p:spPr/>
        <p:txBody>
          <a:bodyPr/>
          <a:lstStyle/>
          <a:p>
            <a:fld id="{0A66DEC6-9B32-40D5-8444-0835B81D8266}" type="slidenum">
              <a:rPr lang="en-US" altLang="en-US" smtClean="0"/>
              <a:pPr/>
              <a:t>46</a:t>
            </a:fld>
            <a:endParaRPr lang="en-US" altLang="en-US" b="0"/>
          </a:p>
        </p:txBody>
      </p:sp>
    </p:spTree>
    <p:extLst>
      <p:ext uri="{BB962C8B-B14F-4D97-AF65-F5344CB8AC3E}">
        <p14:creationId xmlns:p14="http://schemas.microsoft.com/office/powerpoint/2010/main" val="3651420341"/>
      </p:ext>
    </p:extLst>
  </p:cSld>
  <p:clrMapOvr>
    <a:masterClrMapping/>
  </p:clrMapOvr>
  <p:transition spd="slow">
    <p:pull dir="ld"/>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txBox="1">
            <a:spLocks noGrp="1"/>
          </p:cNvSpPr>
          <p:nvPr/>
        </p:nvSpPr>
        <p:spPr bwMode="auto">
          <a:xfrm>
            <a:off x="7815263" y="147638"/>
            <a:ext cx="609600" cy="339725"/>
          </a:xfrm>
          <a:prstGeom prst="rect">
            <a:avLst/>
          </a:prstGeom>
          <a:noFill/>
          <a:ln>
            <a:miter lim="800000"/>
            <a:headEnd/>
            <a:tailEnd/>
          </a:ln>
        </p:spPr>
        <p: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gn="ctr">
              <a:lnSpc>
                <a:spcPct val="100000"/>
              </a:lnSpc>
              <a:spcBef>
                <a:spcPct val="0"/>
              </a:spcBef>
            </a:pPr>
            <a:fld id="{6CF4F80A-FDA3-4339-8411-021C9D62A353}" type="slidenum">
              <a:rPr lang="en-US" altLang="en-US" sz="1400" b="1">
                <a:latin typeface="Arial" panose="020B0604020202020204" pitchFamily="34" charset="0"/>
              </a:rPr>
              <a:pPr algn="ctr">
                <a:lnSpc>
                  <a:spcPct val="100000"/>
                </a:lnSpc>
                <a:spcBef>
                  <a:spcPct val="0"/>
                </a:spcBef>
              </a:pPr>
              <a:t>47</a:t>
            </a:fld>
            <a:endParaRPr lang="en-US" altLang="en-US" sz="1400">
              <a:latin typeface="Arial" panose="020B0604020202020204" pitchFamily="34" charset="0"/>
            </a:endParaRPr>
          </a:p>
        </p:txBody>
      </p:sp>
      <p:sp>
        <p:nvSpPr>
          <p:cNvPr id="23555" name="Rectangle 2"/>
          <p:cNvSpPr>
            <a:spLocks noGrp="1" noChangeArrowheads="1"/>
          </p:cNvSpPr>
          <p:nvPr>
            <p:ph type="title" idx="4294967295"/>
          </p:nvPr>
        </p:nvSpPr>
        <p:spPr>
          <a:xfrm>
            <a:off x="431800" y="457200"/>
            <a:ext cx="8115300" cy="1066800"/>
          </a:xfrm>
        </p:spPr>
        <p:txBody>
          <a:bodyPr/>
          <a:lstStyle/>
          <a:p>
            <a:r>
              <a:rPr lang="en-US" altLang="en-US" sz="3200" b="0" dirty="0" smtClean="0">
                <a:latin typeface="Rockwell Extra Bold" panose="02060903040505020403" pitchFamily="18" charset="0"/>
              </a:rPr>
              <a:t>References</a:t>
            </a:r>
          </a:p>
        </p:txBody>
      </p:sp>
      <p:sp>
        <p:nvSpPr>
          <p:cNvPr id="23556" name="Rectangle 3"/>
          <p:cNvSpPr>
            <a:spLocks noGrp="1" noChangeArrowheads="1"/>
          </p:cNvSpPr>
          <p:nvPr>
            <p:ph type="body" sz="half" idx="4294967295"/>
          </p:nvPr>
        </p:nvSpPr>
        <p:spPr>
          <a:xfrm>
            <a:off x="184150" y="1833562"/>
            <a:ext cx="8807450" cy="4603750"/>
          </a:xfrm>
        </p:spPr>
        <p:txBody>
          <a:bodyPr/>
          <a:lstStyle/>
          <a:p>
            <a:pPr defTabSz="454025">
              <a:spcBef>
                <a:spcPts val="0"/>
              </a:spcBef>
              <a:spcAft>
                <a:spcPts val="0"/>
              </a:spcAft>
              <a:buNone/>
            </a:pPr>
            <a:r>
              <a:rPr lang="en-US" altLang="en-US" sz="2200" dirty="0"/>
              <a:t>Business Insider (2014). http://www.businessinsider.com/heres-the-average-sat-score-for-every-college-major-2014-10</a:t>
            </a:r>
          </a:p>
          <a:p>
            <a:pPr defTabSz="454025">
              <a:spcBef>
                <a:spcPts val="0"/>
              </a:spcBef>
              <a:spcAft>
                <a:spcPts val="0"/>
              </a:spcAft>
              <a:buNone/>
            </a:pPr>
            <a:r>
              <a:rPr lang="en-US" altLang="en-US" sz="2200" dirty="0" smtClean="0"/>
              <a:t>De </a:t>
            </a:r>
            <a:r>
              <a:rPr lang="en-US" altLang="en-US" sz="2200" dirty="0" smtClean="0"/>
              <a:t>Veaux, D. (2015</a:t>
            </a:r>
            <a:r>
              <a:rPr lang="en-US" altLang="en-US" sz="2200" dirty="0"/>
              <a:t>). </a:t>
            </a:r>
            <a:r>
              <a:rPr lang="en-US" altLang="en-US" sz="2200" dirty="0" smtClean="0"/>
              <a:t>Introductory Statistics </a:t>
            </a:r>
            <a:r>
              <a:rPr lang="en-US" altLang="en-US" sz="2200" dirty="0"/>
              <a:t>in </a:t>
            </a:r>
            <a:r>
              <a:rPr lang="en-US" altLang="en-US" sz="2200" dirty="0" smtClean="0"/>
              <a:t>the 21st Century. USCOTS slides</a:t>
            </a:r>
          </a:p>
          <a:p>
            <a:pPr>
              <a:spcBef>
                <a:spcPts val="0"/>
              </a:spcBef>
              <a:spcAft>
                <a:spcPts val="0"/>
              </a:spcAft>
              <a:buNone/>
            </a:pPr>
            <a:r>
              <a:rPr lang="en-US" sz="2200" dirty="0" smtClean="0"/>
              <a:t>Schield</a:t>
            </a:r>
            <a:r>
              <a:rPr lang="en-US" sz="2200" dirty="0"/>
              <a:t>, M. (2015).  Statistical Inference for Managers.  ASA www.statlit.org/pdf/2015-Schield-ASA.pdf</a:t>
            </a:r>
          </a:p>
          <a:p>
            <a:pPr>
              <a:spcBef>
                <a:spcPts val="0"/>
              </a:spcBef>
              <a:spcAft>
                <a:spcPts val="0"/>
              </a:spcAft>
              <a:buNone/>
            </a:pPr>
            <a:r>
              <a:rPr lang="en-US" sz="2200" dirty="0"/>
              <a:t>Schield, M. (2014).  Two Big Ideas for Teaching Big Data: ECOTS. www.statlit.org/pdf/2014-Schield-ECOTS.pdf</a:t>
            </a:r>
          </a:p>
          <a:p>
            <a:pPr>
              <a:spcBef>
                <a:spcPts val="0"/>
              </a:spcBef>
              <a:spcAft>
                <a:spcPts val="0"/>
              </a:spcAft>
              <a:buNone/>
            </a:pPr>
            <a:r>
              <a:rPr lang="en-US" altLang="en-US" sz="2200" dirty="0"/>
              <a:t>Schield, M. (2013). R</a:t>
            </a:r>
            <a:r>
              <a:rPr lang="en-US" sz="2200" dirty="0"/>
              <a:t>einventing Business Statistics.   </a:t>
            </a:r>
            <a:r>
              <a:rPr lang="en-US" sz="2200" dirty="0" err="1"/>
              <a:t>MBAA</a:t>
            </a:r>
            <a:r>
              <a:rPr lang="en-US" sz="2200" dirty="0"/>
              <a:t>. </a:t>
            </a:r>
            <a:br>
              <a:rPr lang="en-US" sz="2200" dirty="0"/>
            </a:br>
            <a:r>
              <a:rPr lang="en-US" sz="2200" dirty="0"/>
              <a:t>www.StatLit.org/pdf/2013-Schield-MBAA.pdf</a:t>
            </a:r>
          </a:p>
          <a:p>
            <a:pPr defTabSz="454025">
              <a:spcBef>
                <a:spcPts val="0"/>
              </a:spcBef>
              <a:spcAft>
                <a:spcPts val="1200"/>
              </a:spcAft>
              <a:buNone/>
            </a:pPr>
            <a:r>
              <a:rPr lang="en-US" altLang="en-US" sz="2200" dirty="0" smtClean="0"/>
              <a:t>Tintle</a:t>
            </a:r>
            <a:r>
              <a:rPr lang="en-US" altLang="en-US" sz="2200" dirty="0"/>
              <a:t>, Chance, Cobb, Rossman, Roy, Swanson &amp; </a:t>
            </a:r>
            <a:r>
              <a:rPr lang="en-US" altLang="en-US" sz="2200" dirty="0" err="1"/>
              <a:t>VanderStoep</a:t>
            </a:r>
            <a:r>
              <a:rPr lang="en-US" altLang="en-US" sz="2200" dirty="0"/>
              <a:t> (2014)  Challenging the state of the art in post-introductory statistics. </a:t>
            </a:r>
            <a:r>
              <a:rPr lang="en-US" altLang="en-US" sz="2200" dirty="0" smtClean="0"/>
              <a:t>http</a:t>
            </a:r>
            <a:r>
              <a:rPr lang="en-US" altLang="en-US" sz="2200" dirty="0"/>
              <a:t>://2013.isiproceedings.org/Files/IPS032-P1-S.pdf</a:t>
            </a:r>
            <a:endParaRPr lang="en-US" altLang="en-US" sz="2200" dirty="0" smtClean="0"/>
          </a:p>
        </p:txBody>
      </p:sp>
      <p:sp>
        <p:nvSpPr>
          <p:cNvPr id="23557" name="Rectangle 4"/>
          <p:cNvSpPr>
            <a:spLocks noChangeArrowheads="1"/>
          </p:cNvSpPr>
          <p:nvPr/>
        </p:nvSpPr>
        <p:spPr bwMode="auto">
          <a:xfrm>
            <a:off x="0" y="336232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endParaRPr lang="en-US" altLang="en-US" sz="2400"/>
          </a:p>
        </p:txBody>
      </p:sp>
      <p:sp>
        <p:nvSpPr>
          <p:cNvPr id="4" name="Slide Number Placeholder 3"/>
          <p:cNvSpPr>
            <a:spLocks noGrp="1"/>
          </p:cNvSpPr>
          <p:nvPr>
            <p:ph type="sldNum" sz="quarter" idx="10"/>
          </p:nvPr>
        </p:nvSpPr>
        <p:spPr/>
        <p:txBody>
          <a:bodyPr/>
          <a:lstStyle/>
          <a:p>
            <a:fld id="{0A66DEC6-9B32-40D5-8444-0835B81D8266}" type="slidenum">
              <a:rPr lang="en-US" altLang="en-US" smtClean="0"/>
              <a:pPr/>
              <a:t>47</a:t>
            </a:fld>
            <a:endParaRPr lang="en-US" altLang="en-US" b="0"/>
          </a:p>
        </p:txBody>
      </p:sp>
    </p:spTree>
    <p:extLst>
      <p:ext uri="{BB962C8B-B14F-4D97-AF65-F5344CB8AC3E}">
        <p14:creationId xmlns:p14="http://schemas.microsoft.com/office/powerpoint/2010/main" val="1352751897"/>
      </p:ext>
    </p:extLst>
  </p:cSld>
  <p:clrMapOvr>
    <a:masterClrMapping/>
  </p:clrMapOvr>
  <p:transition spd="slow">
    <p:pull dir="l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fld id="{FCF8397F-D330-4807-8B9C-08F768CDD57A}" type="slidenum">
              <a:rPr lang="en-US" altLang="en-US" sz="1400">
                <a:latin typeface="Arial" panose="020B0604020202020204" pitchFamily="34" charset="0"/>
              </a:rPr>
              <a:pPr/>
              <a:t>5</a:t>
            </a:fld>
            <a:endParaRPr lang="en-US" altLang="en-US" sz="1400" b="0">
              <a:latin typeface="Arial" panose="020B0604020202020204" pitchFamily="34" charset="0"/>
            </a:endParaRPr>
          </a:p>
        </p:txBody>
      </p:sp>
      <p:sp>
        <p:nvSpPr>
          <p:cNvPr id="16387" name="Rectangle 2"/>
          <p:cNvSpPr>
            <a:spLocks noGrp="1" noChangeArrowheads="1"/>
          </p:cNvSpPr>
          <p:nvPr>
            <p:ph type="title"/>
          </p:nvPr>
        </p:nvSpPr>
        <p:spPr/>
        <p:txBody>
          <a:bodyPr/>
          <a:lstStyle/>
          <a:p>
            <a:r>
              <a:rPr lang="en-US" altLang="en-US" sz="3200" b="0" dirty="0" smtClean="0">
                <a:latin typeface="Rockwell Extra Bold" panose="02060903040505020403" pitchFamily="18" charset="0"/>
              </a:rPr>
              <a:t>What are Statistics?</a:t>
            </a:r>
          </a:p>
        </p:txBody>
      </p:sp>
      <p:sp>
        <p:nvSpPr>
          <p:cNvPr id="16388" name="Rectangle 3"/>
          <p:cNvSpPr>
            <a:spLocks noGrp="1" noChangeArrowheads="1"/>
          </p:cNvSpPr>
          <p:nvPr>
            <p:ph type="body" sz="half" idx="1"/>
          </p:nvPr>
        </p:nvSpPr>
        <p:spPr>
          <a:xfrm>
            <a:off x="273050" y="1789113"/>
            <a:ext cx="8591550" cy="4840287"/>
          </a:xfrm>
        </p:spPr>
        <p:txBody>
          <a:bodyPr/>
          <a:lstStyle/>
          <a:p>
            <a:pPr marL="514350" indent="-514350">
              <a:spcBef>
                <a:spcPts val="1800"/>
              </a:spcBef>
              <a:buFontTx/>
              <a:buAutoNum type="alphaLcPeriod"/>
            </a:pPr>
            <a:r>
              <a:rPr lang="en-US" dirty="0"/>
              <a:t>Data; numerical </a:t>
            </a:r>
            <a:r>
              <a:rPr lang="en-US" dirty="0" smtClean="0"/>
              <a:t>data, classifications of data,</a:t>
            </a:r>
            <a:br>
              <a:rPr lang="en-US" dirty="0" smtClean="0"/>
            </a:br>
            <a:r>
              <a:rPr lang="en-US" dirty="0" smtClean="0"/>
              <a:t>or numerical summaries </a:t>
            </a:r>
            <a:r>
              <a:rPr lang="en-US" dirty="0"/>
              <a:t>of </a:t>
            </a:r>
            <a:r>
              <a:rPr lang="en-US" dirty="0" smtClean="0"/>
              <a:t>data [Ambiguous]</a:t>
            </a:r>
          </a:p>
          <a:p>
            <a:pPr marL="514350" indent="-514350">
              <a:spcBef>
                <a:spcPts val="1800"/>
              </a:spcBef>
              <a:buAutoNum type="alphaLcPeriod"/>
            </a:pPr>
            <a:r>
              <a:rPr lang="en-US" dirty="0" smtClean="0"/>
              <a:t>Outcomes from a random process;</a:t>
            </a:r>
            <a:br>
              <a:rPr lang="en-US" dirty="0" smtClean="0"/>
            </a:br>
            <a:r>
              <a:rPr lang="en-US" dirty="0" smtClean="0"/>
              <a:t>randomly-selected or randomly-assigned groups</a:t>
            </a:r>
            <a:br>
              <a:rPr lang="en-US" dirty="0" smtClean="0"/>
            </a:br>
            <a:r>
              <a:rPr lang="en-US" dirty="0" smtClean="0"/>
              <a:t>[Technical distinction] </a:t>
            </a:r>
          </a:p>
        </p:txBody>
      </p:sp>
      <p:sp>
        <p:nvSpPr>
          <p:cNvPr id="16389" name="Rectangle 4"/>
          <p:cNvSpPr>
            <a:spLocks noChangeArrowheads="1"/>
          </p:cNvSpPr>
          <p:nvPr/>
        </p:nvSpPr>
        <p:spPr bwMode="auto">
          <a:xfrm>
            <a:off x="0" y="33623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endParaRPr lang="en-US" altLang="en-US" sz="2400"/>
          </a:p>
        </p:txBody>
      </p:sp>
      <p:sp>
        <p:nvSpPr>
          <p:cNvPr id="2" name="TextBox 1"/>
          <p:cNvSpPr txBox="1"/>
          <p:nvPr/>
        </p:nvSpPr>
        <p:spPr>
          <a:xfrm>
            <a:off x="238919" y="4964819"/>
            <a:ext cx="8591550" cy="1274195"/>
          </a:xfrm>
          <a:prstGeom prst="rect">
            <a:avLst/>
          </a:prstGeom>
          <a:noFill/>
        </p:spPr>
        <p:txBody>
          <a:bodyPr wrap="square" rtlCol="0">
            <a:spAutoFit/>
          </a:bodyPr>
          <a:lstStyle/>
          <a:p>
            <a:pPr marL="514350" indent="-514350">
              <a:buFont typeface="+mj-lt"/>
              <a:buAutoNum type="alphaLcPeriod" startAt="3"/>
            </a:pPr>
            <a:r>
              <a:rPr lang="en-US" sz="3200" dirty="0" smtClean="0"/>
              <a:t>Numbers </a:t>
            </a:r>
            <a:r>
              <a:rPr lang="en-US" sz="3200" dirty="0"/>
              <a:t>in </a:t>
            </a:r>
            <a:r>
              <a:rPr lang="en-US" sz="3200" dirty="0" smtClean="0"/>
              <a:t>context where the </a:t>
            </a:r>
            <a:r>
              <a:rPr lang="en-US" sz="3200" b="1" dirty="0" smtClean="0"/>
              <a:t>context matters</a:t>
            </a:r>
            <a:r>
              <a:rPr lang="en-US" sz="3200" dirty="0" smtClean="0"/>
              <a:t>:</a:t>
            </a:r>
            <a:br>
              <a:rPr lang="en-US" sz="3200" dirty="0" smtClean="0"/>
            </a:br>
            <a:r>
              <a:rPr lang="en-US" sz="3200" dirty="0" smtClean="0"/>
              <a:t>   Quantitative </a:t>
            </a:r>
            <a:r>
              <a:rPr lang="en-US" sz="3200" dirty="0"/>
              <a:t>summaries </a:t>
            </a:r>
            <a:r>
              <a:rPr lang="en-US" sz="3200" dirty="0" smtClean="0"/>
              <a:t>of real things: </a:t>
            </a:r>
            <a:br>
              <a:rPr lang="en-US" sz="3200" dirty="0" smtClean="0"/>
            </a:br>
            <a:r>
              <a:rPr lang="en-US" sz="3200" dirty="0" smtClean="0"/>
              <a:t>   things </a:t>
            </a:r>
            <a:r>
              <a:rPr lang="en-US" sz="3200" dirty="0"/>
              <a:t>that have </a:t>
            </a:r>
            <a:r>
              <a:rPr lang="en-US" sz="3200" dirty="0" smtClean="0"/>
              <a:t>natures, connections &amp; causes </a:t>
            </a:r>
          </a:p>
        </p:txBody>
      </p:sp>
      <p:sp>
        <p:nvSpPr>
          <p:cNvPr id="3" name="TextBox 2"/>
          <p:cNvSpPr txBox="1"/>
          <p:nvPr/>
        </p:nvSpPr>
        <p:spPr>
          <a:xfrm>
            <a:off x="3176" y="147638"/>
            <a:ext cx="660805" cy="486287"/>
          </a:xfrm>
          <a:prstGeom prst="rect">
            <a:avLst/>
          </a:prstGeom>
          <a:noFill/>
        </p:spPr>
        <p:txBody>
          <a:bodyPr wrap="square" rtlCol="0">
            <a:spAutoFit/>
          </a:bodyPr>
          <a:lstStyle/>
          <a:p>
            <a:r>
              <a:rPr lang="en-US" sz="3200" dirty="0" smtClean="0"/>
              <a:t>1a</a:t>
            </a:r>
            <a:endParaRPr lang="en-US" sz="3200" dirty="0"/>
          </a:p>
        </p:txBody>
      </p:sp>
    </p:spTree>
    <p:extLst>
      <p:ext uri="{BB962C8B-B14F-4D97-AF65-F5344CB8AC3E}">
        <p14:creationId xmlns:p14="http://schemas.microsoft.com/office/powerpoint/2010/main" val="3093555452"/>
      </p:ext>
    </p:extLst>
  </p:cSld>
  <p:clrMapOvr>
    <a:masterClrMapping/>
  </p:clrMapOvr>
  <p:transition spd="slow">
    <p:pull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fld id="{FCF8397F-D330-4807-8B9C-08F768CDD57A}" type="slidenum">
              <a:rPr lang="en-US" altLang="en-US" sz="1400">
                <a:latin typeface="Arial" panose="020B0604020202020204" pitchFamily="34" charset="0"/>
              </a:rPr>
              <a:pPr/>
              <a:t>6</a:t>
            </a:fld>
            <a:endParaRPr lang="en-US" altLang="en-US" sz="1400" b="0">
              <a:latin typeface="Arial" panose="020B0604020202020204" pitchFamily="34" charset="0"/>
            </a:endParaRPr>
          </a:p>
        </p:txBody>
      </p:sp>
      <p:sp>
        <p:nvSpPr>
          <p:cNvPr id="16387" name="Rectangle 2"/>
          <p:cNvSpPr>
            <a:spLocks noGrp="1" noChangeArrowheads="1"/>
          </p:cNvSpPr>
          <p:nvPr>
            <p:ph type="title"/>
          </p:nvPr>
        </p:nvSpPr>
        <p:spPr/>
        <p:txBody>
          <a:bodyPr/>
          <a:lstStyle/>
          <a:p>
            <a:r>
              <a:rPr lang="en-US" altLang="en-US" sz="3200" b="0" dirty="0" smtClean="0">
                <a:latin typeface="Rockwell Extra Bold" panose="02060903040505020403" pitchFamily="18" charset="0"/>
              </a:rPr>
              <a:t>Statistics is Different </a:t>
            </a:r>
            <a:br>
              <a:rPr lang="en-US" altLang="en-US" sz="3200" b="0" dirty="0" smtClean="0">
                <a:latin typeface="Rockwell Extra Bold" panose="02060903040505020403" pitchFamily="18" charset="0"/>
              </a:rPr>
            </a:br>
            <a:r>
              <a:rPr lang="en-US" altLang="en-US" sz="3200" b="0" dirty="0" smtClean="0">
                <a:latin typeface="Rockwell Extra Bold" panose="02060903040505020403" pitchFamily="18" charset="0"/>
              </a:rPr>
              <a:t>from Mathematics</a:t>
            </a:r>
          </a:p>
        </p:txBody>
      </p:sp>
      <p:sp>
        <p:nvSpPr>
          <p:cNvPr id="16388" name="Rectangle 3"/>
          <p:cNvSpPr>
            <a:spLocks noGrp="1" noChangeArrowheads="1"/>
          </p:cNvSpPr>
          <p:nvPr>
            <p:ph type="body" sz="half" idx="1"/>
          </p:nvPr>
        </p:nvSpPr>
        <p:spPr>
          <a:xfrm>
            <a:off x="273050" y="1789113"/>
            <a:ext cx="8591550" cy="4840287"/>
          </a:xfrm>
        </p:spPr>
        <p:txBody>
          <a:bodyPr/>
          <a:lstStyle/>
          <a:p>
            <a:pPr marL="0" indent="0">
              <a:spcBef>
                <a:spcPts val="1800"/>
              </a:spcBef>
              <a:buNone/>
            </a:pPr>
            <a:r>
              <a:rPr lang="en-US" dirty="0" smtClean="0"/>
              <a:t>Math ignores the context.</a:t>
            </a:r>
          </a:p>
          <a:p>
            <a:pPr marL="914400" lvl="1" indent="-514350">
              <a:spcBef>
                <a:spcPts val="0"/>
              </a:spcBef>
              <a:buFont typeface="+mj-lt"/>
              <a:buAutoNum type="alphaLcPeriod"/>
            </a:pPr>
            <a:r>
              <a:rPr lang="en-US" dirty="0"/>
              <a:t>Math deals with form (ignores the matter)</a:t>
            </a:r>
          </a:p>
          <a:p>
            <a:pPr marL="914400" lvl="1" indent="-514350">
              <a:spcBef>
                <a:spcPts val="0"/>
              </a:spcBef>
              <a:buFont typeface="+mj-lt"/>
              <a:buAutoNum type="alphaLcPeriod"/>
            </a:pPr>
            <a:r>
              <a:rPr lang="en-US" dirty="0"/>
              <a:t>Math deals with variables and values (no natures)</a:t>
            </a:r>
          </a:p>
          <a:p>
            <a:pPr marL="914400" lvl="1" indent="-514350">
              <a:spcBef>
                <a:spcPts val="0"/>
              </a:spcBef>
              <a:buFont typeface="+mj-lt"/>
              <a:buAutoNum type="alphaLcPeriod"/>
            </a:pPr>
            <a:r>
              <a:rPr lang="en-US" dirty="0"/>
              <a:t>Math deals with associations and co-variates</a:t>
            </a:r>
          </a:p>
          <a:p>
            <a:pPr marL="914400" lvl="1" indent="-514350">
              <a:spcBef>
                <a:spcPts val="0"/>
              </a:spcBef>
              <a:buFont typeface="+mj-lt"/>
              <a:buAutoNum type="alphaLcPeriod"/>
            </a:pPr>
            <a:r>
              <a:rPr lang="en-US" dirty="0" smtClean="0"/>
              <a:t>Math has no operator for “causes”</a:t>
            </a:r>
          </a:p>
        </p:txBody>
      </p:sp>
      <p:sp>
        <p:nvSpPr>
          <p:cNvPr id="16389" name="Rectangle 4"/>
          <p:cNvSpPr>
            <a:spLocks noChangeArrowheads="1"/>
          </p:cNvSpPr>
          <p:nvPr/>
        </p:nvSpPr>
        <p:spPr bwMode="auto">
          <a:xfrm>
            <a:off x="0" y="33623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endParaRPr lang="en-US" altLang="en-US" sz="2400"/>
          </a:p>
        </p:txBody>
      </p:sp>
      <p:sp>
        <p:nvSpPr>
          <p:cNvPr id="2" name="TextBox 1"/>
          <p:cNvSpPr txBox="1"/>
          <p:nvPr/>
        </p:nvSpPr>
        <p:spPr>
          <a:xfrm>
            <a:off x="273050" y="4419564"/>
            <a:ext cx="8591550" cy="2209836"/>
          </a:xfrm>
          <a:prstGeom prst="rect">
            <a:avLst/>
          </a:prstGeom>
          <a:noFill/>
        </p:spPr>
        <p:txBody>
          <a:bodyPr wrap="square" rtlCol="0">
            <a:spAutoFit/>
          </a:bodyPr>
          <a:lstStyle/>
          <a:p>
            <a:r>
              <a:rPr lang="en-US" sz="3200" dirty="0" smtClean="0"/>
              <a:t>Statistics depends on the context</a:t>
            </a:r>
          </a:p>
          <a:p>
            <a:pPr marL="971550" lvl="1" indent="-514350">
              <a:buFont typeface="+mj-lt"/>
              <a:buAutoNum type="alphaLcPeriod"/>
            </a:pPr>
            <a:r>
              <a:rPr lang="en-US" sz="2800" dirty="0"/>
              <a:t>Statistics deals with the matter: its nature</a:t>
            </a:r>
          </a:p>
          <a:p>
            <a:pPr marL="971550" lvl="1" indent="-514350">
              <a:buFont typeface="+mj-lt"/>
              <a:buAutoNum type="alphaLcPeriod"/>
            </a:pPr>
            <a:r>
              <a:rPr lang="en-US" sz="2800" dirty="0"/>
              <a:t>Statistics deals with subjects and characteristics</a:t>
            </a:r>
          </a:p>
          <a:p>
            <a:pPr marL="971550" lvl="1" indent="-514350">
              <a:buFont typeface="+mj-lt"/>
              <a:buAutoNum type="alphaLcPeriod"/>
            </a:pPr>
            <a:r>
              <a:rPr lang="en-US" sz="2800" dirty="0"/>
              <a:t>Statistics deals with “confounders”</a:t>
            </a:r>
          </a:p>
          <a:p>
            <a:pPr marL="971550" lvl="1" indent="-514350">
              <a:buFont typeface="+mj-lt"/>
              <a:buAutoNum type="alphaLcPeriod"/>
            </a:pPr>
            <a:r>
              <a:rPr lang="en-US" sz="2800" dirty="0"/>
              <a:t>Statistics deals with “causes”</a:t>
            </a:r>
          </a:p>
        </p:txBody>
      </p:sp>
      <p:sp>
        <p:nvSpPr>
          <p:cNvPr id="7" name="TextBox 6"/>
          <p:cNvSpPr txBox="1"/>
          <p:nvPr/>
        </p:nvSpPr>
        <p:spPr>
          <a:xfrm>
            <a:off x="2770" y="147638"/>
            <a:ext cx="660805" cy="486287"/>
          </a:xfrm>
          <a:prstGeom prst="rect">
            <a:avLst/>
          </a:prstGeom>
          <a:noFill/>
        </p:spPr>
        <p:txBody>
          <a:bodyPr wrap="square" rtlCol="0">
            <a:spAutoFit/>
          </a:bodyPr>
          <a:lstStyle/>
          <a:p>
            <a:r>
              <a:rPr lang="en-US" sz="3200" dirty="0" smtClean="0"/>
              <a:t>1a</a:t>
            </a:r>
            <a:endParaRPr lang="en-US" sz="3200" dirty="0"/>
          </a:p>
        </p:txBody>
      </p:sp>
    </p:spTree>
    <p:extLst>
      <p:ext uri="{BB962C8B-B14F-4D97-AF65-F5344CB8AC3E}">
        <p14:creationId xmlns:p14="http://schemas.microsoft.com/office/powerpoint/2010/main" val="1122385497"/>
      </p:ext>
    </p:extLst>
  </p:cSld>
  <p:clrMapOvr>
    <a:masterClrMapping/>
  </p:clrMapOvr>
  <p:transition spd="slow">
    <p:pull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fld id="{FCF8397F-D330-4807-8B9C-08F768CDD57A}" type="slidenum">
              <a:rPr lang="en-US" altLang="en-US" sz="1400">
                <a:latin typeface="Arial" panose="020B0604020202020204" pitchFamily="34" charset="0"/>
              </a:rPr>
              <a:pPr/>
              <a:t>7</a:t>
            </a:fld>
            <a:endParaRPr lang="en-US" altLang="en-US" sz="1400" b="0">
              <a:latin typeface="Arial" panose="020B0604020202020204" pitchFamily="34" charset="0"/>
            </a:endParaRPr>
          </a:p>
        </p:txBody>
      </p:sp>
      <p:sp>
        <p:nvSpPr>
          <p:cNvPr id="16387" name="Rectangle 2"/>
          <p:cNvSpPr>
            <a:spLocks noGrp="1" noChangeArrowheads="1"/>
          </p:cNvSpPr>
          <p:nvPr>
            <p:ph type="title"/>
          </p:nvPr>
        </p:nvSpPr>
        <p:spPr/>
        <p:txBody>
          <a:bodyPr/>
          <a:lstStyle/>
          <a:p>
            <a:r>
              <a:rPr lang="en-US" altLang="en-US" sz="3200" b="0" dirty="0" smtClean="0">
                <a:latin typeface="Rockwell Extra Bold" panose="02060903040505020403" pitchFamily="18" charset="0"/>
              </a:rPr>
              <a:t>Mathematics:</a:t>
            </a:r>
            <a:br>
              <a:rPr lang="en-US" altLang="en-US" sz="3200" b="0" dirty="0" smtClean="0">
                <a:latin typeface="Rockwell Extra Bold" panose="02060903040505020403" pitchFamily="18" charset="0"/>
              </a:rPr>
            </a:br>
            <a:r>
              <a:rPr lang="en-US" altLang="en-US" sz="3200" b="0" dirty="0" smtClean="0">
                <a:latin typeface="Rockwell Extra Bold" panose="02060903040505020403" pitchFamily="18" charset="0"/>
              </a:rPr>
              <a:t>Patterns vs. </a:t>
            </a:r>
            <a:r>
              <a:rPr lang="en-US" altLang="en-US" sz="3200" b="0" dirty="0">
                <a:latin typeface="Rockwell Extra Bold" panose="02060903040505020403" pitchFamily="18" charset="0"/>
              </a:rPr>
              <a:t>N</a:t>
            </a:r>
            <a:r>
              <a:rPr lang="en-US" altLang="en-US" sz="3200" b="0" dirty="0" smtClean="0">
                <a:latin typeface="Rockwell Extra Bold" panose="02060903040505020403" pitchFamily="18" charset="0"/>
              </a:rPr>
              <a:t>ature</a:t>
            </a:r>
          </a:p>
        </p:txBody>
      </p:sp>
      <p:sp>
        <p:nvSpPr>
          <p:cNvPr id="16388" name="Rectangle 3"/>
          <p:cNvSpPr>
            <a:spLocks noGrp="1" noChangeArrowheads="1"/>
          </p:cNvSpPr>
          <p:nvPr>
            <p:ph type="body" sz="half" idx="1"/>
          </p:nvPr>
        </p:nvSpPr>
        <p:spPr>
          <a:xfrm>
            <a:off x="273050" y="1789113"/>
            <a:ext cx="8591550" cy="4840287"/>
          </a:xfrm>
        </p:spPr>
        <p:txBody>
          <a:bodyPr/>
          <a:lstStyle/>
          <a:p>
            <a:pPr marL="0" indent="0">
              <a:spcBef>
                <a:spcPts val="1800"/>
              </a:spcBef>
              <a:buNone/>
            </a:pPr>
            <a:r>
              <a:rPr lang="en-US" dirty="0" smtClean="0"/>
              <a:t>.</a:t>
            </a:r>
          </a:p>
        </p:txBody>
      </p:sp>
      <p:sp>
        <p:nvSpPr>
          <p:cNvPr id="16389" name="Rectangle 4"/>
          <p:cNvSpPr>
            <a:spLocks noChangeArrowheads="1"/>
          </p:cNvSpPr>
          <p:nvPr/>
        </p:nvSpPr>
        <p:spPr bwMode="auto">
          <a:xfrm>
            <a:off x="0" y="33623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6pPr>
            <a:lvl7pPr marL="29718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7pPr>
            <a:lvl8pPr marL="34290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8pPr>
            <a:lvl9pPr marL="3886200" indent="-228600" eaLnBrk="0" fontAlgn="base" hangingPunct="0">
              <a:lnSpc>
                <a:spcPct val="80000"/>
              </a:lnSpc>
              <a:spcBef>
                <a:spcPct val="20000"/>
              </a:spcBef>
              <a:spcAft>
                <a:spcPct val="0"/>
              </a:spcAft>
              <a:defRPr sz="2000">
                <a:solidFill>
                  <a:schemeClr val="tx1"/>
                </a:solidFill>
                <a:latin typeface="Times New Roman" panose="02020603050405020304" pitchFamily="18" charset="0"/>
              </a:defRPr>
            </a:lvl9pPr>
          </a:lstStyle>
          <a:p>
            <a:pPr>
              <a:lnSpc>
                <a:spcPct val="100000"/>
              </a:lnSpc>
              <a:spcBef>
                <a:spcPct val="0"/>
              </a:spcBef>
            </a:pPr>
            <a:endParaRPr lang="en-US" altLang="en-US" sz="2400"/>
          </a:p>
        </p:txBody>
      </p:sp>
      <p:sp>
        <p:nvSpPr>
          <p:cNvPr id="7" name="TextBox 6"/>
          <p:cNvSpPr txBox="1"/>
          <p:nvPr/>
        </p:nvSpPr>
        <p:spPr>
          <a:xfrm>
            <a:off x="2770" y="147638"/>
            <a:ext cx="660805" cy="486287"/>
          </a:xfrm>
          <a:prstGeom prst="rect">
            <a:avLst/>
          </a:prstGeom>
          <a:noFill/>
        </p:spPr>
        <p:txBody>
          <a:bodyPr wrap="square" rtlCol="0">
            <a:spAutoFit/>
          </a:bodyPr>
          <a:lstStyle/>
          <a:p>
            <a:r>
              <a:rPr lang="en-US" sz="3200" dirty="0" smtClean="0"/>
              <a:t>1a</a:t>
            </a:r>
            <a:endParaRPr lang="en-US" sz="3200" dirty="0"/>
          </a:p>
        </p:txBody>
      </p:sp>
      <p:pic>
        <p:nvPicPr>
          <p:cNvPr id="3" name="Picture 2"/>
          <p:cNvPicPr>
            <a:picLocks noChangeAspect="1"/>
          </p:cNvPicPr>
          <p:nvPr/>
        </p:nvPicPr>
        <p:blipFill>
          <a:blip r:embed="rId3"/>
          <a:stretch>
            <a:fillRect/>
          </a:stretch>
        </p:blipFill>
        <p:spPr>
          <a:xfrm>
            <a:off x="184149" y="1767302"/>
            <a:ext cx="8757033" cy="4795838"/>
          </a:xfrm>
          <a:prstGeom prst="rect">
            <a:avLst/>
          </a:prstGeom>
        </p:spPr>
      </p:pic>
      <p:pic>
        <p:nvPicPr>
          <p:cNvPr id="6" name="Picture 5"/>
          <p:cNvPicPr>
            <a:picLocks noChangeAspect="1"/>
          </p:cNvPicPr>
          <p:nvPr/>
        </p:nvPicPr>
        <p:blipFill>
          <a:blip r:embed="rId4"/>
          <a:stretch>
            <a:fillRect/>
          </a:stretch>
        </p:blipFill>
        <p:spPr>
          <a:xfrm>
            <a:off x="92075" y="100476"/>
            <a:ext cx="1638300" cy="2200275"/>
          </a:xfrm>
          <a:prstGeom prst="rect">
            <a:avLst/>
          </a:prstGeom>
        </p:spPr>
      </p:pic>
    </p:spTree>
    <p:extLst>
      <p:ext uri="{BB962C8B-B14F-4D97-AF65-F5344CB8AC3E}">
        <p14:creationId xmlns:p14="http://schemas.microsoft.com/office/powerpoint/2010/main" val="4088319445"/>
      </p:ext>
    </p:extLst>
  </p:cSld>
  <p:clrMapOvr>
    <a:masterClrMapping/>
  </p:clrMapOvr>
  <p:transition spd="slow">
    <p:pull dir="l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4"/>
          <p:cNvSpPr>
            <a:spLocks noGrp="1" noChangeArrowheads="1"/>
          </p:cNvSpPr>
          <p:nvPr>
            <p:ph type="title"/>
          </p:nvPr>
        </p:nvSpPr>
        <p:spPr>
          <a:xfrm>
            <a:off x="457200" y="188654"/>
            <a:ext cx="8185759" cy="2380217"/>
          </a:xfrm>
          <a:solidFill>
            <a:schemeClr val="bg1"/>
          </a:solidFill>
        </p:spPr>
        <p:txBody>
          <a:bodyPr/>
          <a:lstStyle/>
          <a:p>
            <a:pPr algn="ctr" eaLnBrk="1" fontAlgn="auto" hangingPunct="1">
              <a:spcAft>
                <a:spcPts val="0"/>
              </a:spcAft>
              <a:defRPr/>
            </a:pPr>
            <a:r>
              <a:rPr lang="en-US" sz="4000" dirty="0" smtClean="0"/>
              <a:t>Saying </a:t>
            </a:r>
            <a:br>
              <a:rPr lang="en-US" sz="4000" dirty="0" smtClean="0"/>
            </a:br>
            <a:r>
              <a:rPr lang="en-US" sz="4000" dirty="0" smtClean="0"/>
              <a:t>“Statistics Come From Data”</a:t>
            </a:r>
            <a:br>
              <a:rPr lang="en-US" sz="4000" dirty="0" smtClean="0"/>
            </a:br>
            <a:r>
              <a:rPr lang="en-US" sz="4000" dirty="0" smtClean="0"/>
              <a:t>is like saying</a:t>
            </a:r>
            <a:br>
              <a:rPr lang="en-US" sz="4000" dirty="0" smtClean="0"/>
            </a:br>
            <a:r>
              <a:rPr lang="en-US" sz="4000" dirty="0" smtClean="0"/>
              <a:t>“Babies Come from Hospitals”</a:t>
            </a:r>
          </a:p>
        </p:txBody>
      </p:sp>
      <p:sp>
        <p:nvSpPr>
          <p:cNvPr id="4" name="Content Placeholder 3"/>
          <p:cNvSpPr>
            <a:spLocks noGrp="1"/>
          </p:cNvSpPr>
          <p:nvPr>
            <p:ph idx="1"/>
          </p:nvPr>
        </p:nvSpPr>
        <p:spPr>
          <a:xfrm>
            <a:off x="457200" y="3444875"/>
            <a:ext cx="7620000" cy="3276600"/>
          </a:xfrm>
        </p:spPr>
        <p:txBody>
          <a:bodyPr rtlCol="0">
            <a:normAutofit/>
          </a:bodyPr>
          <a:lstStyle/>
          <a:p>
            <a:pPr marL="0" indent="0" eaLnBrk="1" fontAlgn="auto" hangingPunct="1">
              <a:spcAft>
                <a:spcPts val="0"/>
              </a:spcAft>
              <a:buNone/>
              <a:defRPr/>
            </a:pPr>
            <a:endParaRPr lang="en-US" sz="1000" dirty="0"/>
          </a:p>
          <a:p>
            <a:pPr marL="0" indent="0" eaLnBrk="1" fontAlgn="auto" hangingPunct="1">
              <a:spcAft>
                <a:spcPts val="0"/>
              </a:spcAft>
              <a:buNone/>
              <a:defRPr/>
            </a:pPr>
            <a:endParaRPr lang="en-US" sz="1000" dirty="0" smtClean="0"/>
          </a:p>
          <a:p>
            <a:pPr marL="0" indent="0" eaLnBrk="1" fontAlgn="auto" hangingPunct="1">
              <a:spcAft>
                <a:spcPts val="0"/>
              </a:spcAft>
              <a:buNone/>
              <a:defRPr/>
            </a:pPr>
            <a:endParaRPr lang="en-US" sz="1000" dirty="0"/>
          </a:p>
          <a:p>
            <a:pPr marL="0" indent="0" eaLnBrk="1" fontAlgn="auto" hangingPunct="1">
              <a:spcAft>
                <a:spcPts val="0"/>
              </a:spcAft>
              <a:buNone/>
              <a:defRPr/>
            </a:pPr>
            <a:endParaRPr lang="en-US" sz="1000" dirty="0" smtClean="0"/>
          </a:p>
          <a:p>
            <a:pPr marL="0" indent="0" eaLnBrk="1" fontAlgn="auto" hangingPunct="1">
              <a:spcAft>
                <a:spcPts val="0"/>
              </a:spcAft>
              <a:buNone/>
              <a:defRPr/>
            </a:pPr>
            <a:endParaRPr lang="en-US" sz="1000" dirty="0"/>
          </a:p>
          <a:p>
            <a:pPr marL="0" indent="0" eaLnBrk="1" fontAlgn="auto" hangingPunct="1">
              <a:spcAft>
                <a:spcPts val="0"/>
              </a:spcAft>
              <a:buNone/>
              <a:defRPr/>
            </a:pPr>
            <a:endParaRPr lang="en-US" sz="1000" dirty="0" smtClean="0"/>
          </a:p>
          <a:p>
            <a:pPr marL="0" indent="0" eaLnBrk="1" fontAlgn="auto" hangingPunct="1">
              <a:spcAft>
                <a:spcPts val="0"/>
              </a:spcAft>
              <a:buNone/>
              <a:defRPr/>
            </a:pPr>
            <a:endParaRPr lang="en-US" sz="1000" dirty="0" smtClean="0"/>
          </a:p>
          <a:p>
            <a:pPr marL="0" indent="0" eaLnBrk="1" fontAlgn="auto" hangingPunct="1">
              <a:spcAft>
                <a:spcPts val="0"/>
              </a:spcAft>
              <a:buNone/>
              <a:defRPr/>
            </a:pPr>
            <a:r>
              <a:rPr lang="en-US" sz="3000" dirty="0" smtClean="0"/>
              <a:t>It’s true but it leaves out the interesting details</a:t>
            </a:r>
          </a:p>
          <a:p>
            <a:pPr marL="0" indent="0" eaLnBrk="1" fontAlgn="auto" hangingPunct="1">
              <a:spcAft>
                <a:spcPts val="0"/>
              </a:spcAft>
              <a:buNone/>
              <a:defRPr/>
            </a:pPr>
            <a:endParaRPr lang="en-US" sz="3000" dirty="0"/>
          </a:p>
          <a:p>
            <a:pPr marL="0" indent="0" eaLnBrk="1" fontAlgn="auto" hangingPunct="1">
              <a:spcAft>
                <a:spcPts val="0"/>
              </a:spcAft>
              <a:buNone/>
              <a:defRPr/>
            </a:pPr>
            <a:r>
              <a:rPr lang="en-US" sz="3000" dirty="0" smtClean="0"/>
              <a:t>Statistics are answers to questions or interests.  </a:t>
            </a:r>
          </a:p>
          <a:p>
            <a:pPr eaLnBrk="1" fontAlgn="auto" hangingPunct="1">
              <a:spcAft>
                <a:spcPts val="0"/>
              </a:spcAft>
              <a:buFont typeface="Arial" pitchFamily="34" charset="0"/>
              <a:buChar char="•"/>
              <a:defRPr/>
            </a:pPr>
            <a:endParaRPr lang="en-US" dirty="0"/>
          </a:p>
          <a:p>
            <a:pPr eaLnBrk="1" fontAlgn="auto" hangingPunct="1">
              <a:spcAft>
                <a:spcPts val="0"/>
              </a:spcAft>
              <a:buFont typeface="Arial" pitchFamily="34" charset="0"/>
              <a:buChar char="•"/>
              <a:defRPr/>
            </a:pPr>
            <a:endParaRPr lang="en-US" dirty="0"/>
          </a:p>
        </p:txBody>
      </p:sp>
      <p:pic>
        <p:nvPicPr>
          <p:cNvPr id="18436" name="Picture 3" descr="C:\Users\isaacson\AppData\Local\Microsoft\Windows\Temporary Internet Files\Content.IE5\GUM0RPHC\MC90001603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33348" y="2910031"/>
            <a:ext cx="1847850" cy="190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5" descr="C:\Users\isaacson\AppData\Local\Microsoft\Windows\Temporary Internet Files\Content.IE5\DM3T7QUW\MP900314367[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10838" y="2589251"/>
            <a:ext cx="1926508" cy="222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8534400" y="723310"/>
            <a:ext cx="622927" cy="3547190"/>
          </a:xfrm>
          <a:prstGeom prst="rect">
            <a:avLst/>
          </a:prstGeom>
          <a:noFill/>
        </p:spPr>
        <p:txBody>
          <a:bodyPr vert="wordArtVert" wrap="none" lIns="91440" tIns="45720" rIns="91440" bIns="45720">
            <a:spAutoFit/>
          </a:bodyPr>
          <a:lstStyle/>
          <a:p>
            <a:pPr algn="ctr"/>
            <a:r>
              <a:rPr lang="en-US" sz="2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rPr>
              <a:t>STAT LIT</a:t>
            </a:r>
            <a:endParaRPr lang="en-US" sz="20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endParaRPr>
          </a:p>
        </p:txBody>
      </p:sp>
      <p:sp>
        <p:nvSpPr>
          <p:cNvPr id="7" name="TextBox 6"/>
          <p:cNvSpPr txBox="1"/>
          <p:nvPr/>
        </p:nvSpPr>
        <p:spPr>
          <a:xfrm>
            <a:off x="0" y="168274"/>
            <a:ext cx="660805" cy="486287"/>
          </a:xfrm>
          <a:prstGeom prst="rect">
            <a:avLst/>
          </a:prstGeom>
          <a:noFill/>
        </p:spPr>
        <p:txBody>
          <a:bodyPr wrap="square" rtlCol="0">
            <a:spAutoFit/>
          </a:bodyPr>
          <a:lstStyle/>
          <a:p>
            <a:r>
              <a:rPr lang="en-US" sz="3200" dirty="0" smtClean="0"/>
              <a:t>1a</a:t>
            </a:r>
            <a:endParaRPr lang="en-US" sz="3200" dirty="0"/>
          </a:p>
        </p:txBody>
      </p:sp>
    </p:spTree>
    <p:extLst>
      <p:ext uri="{BB962C8B-B14F-4D97-AF65-F5344CB8AC3E}">
        <p14:creationId xmlns:p14="http://schemas.microsoft.com/office/powerpoint/2010/main" val="4235459581"/>
      </p:ext>
    </p:extLst>
  </p:cSld>
  <p:clrMapOvr>
    <a:masterClrMapping/>
  </p:clrMapOvr>
  <p:transition spd="slow">
    <p:pull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blinds(horizontal)">
                                      <p:cBhvr>
                                        <p:cTn id="7"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p:cNvSpPr txBox="1">
            <a:spLocks noGrp="1"/>
          </p:cNvSpPr>
          <p:nvPr/>
        </p:nvSpPr>
        <p:spPr bwMode="auto">
          <a:xfrm>
            <a:off x="7815263" y="147638"/>
            <a:ext cx="609600" cy="339725"/>
          </a:xfrm>
          <a:prstGeom prst="rect">
            <a:avLst/>
          </a:prstGeom>
          <a:noFill/>
          <a:ln>
            <a:miter lim="800000"/>
            <a:headEnd/>
            <a:tailEnd/>
          </a:ln>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a:fld id="{A098AB4B-F270-4869-AFD4-FAF357E33606}" type="slidenum">
              <a:rPr lang="en-US" altLang="en-US" sz="1400" b="1">
                <a:latin typeface="Arial" panose="020B0604020202020204" pitchFamily="34" charset="0"/>
              </a:rPr>
              <a:pPr algn="ctr"/>
              <a:t>9</a:t>
            </a:fld>
            <a:endParaRPr lang="en-US" altLang="en-US" sz="1400">
              <a:latin typeface="Arial" panose="020B0604020202020204" pitchFamily="34" charset="0"/>
            </a:endParaRPr>
          </a:p>
        </p:txBody>
      </p:sp>
      <p:sp>
        <p:nvSpPr>
          <p:cNvPr id="116739" name="Rectangle 2"/>
          <p:cNvSpPr>
            <a:spLocks noGrp="1" noChangeArrowheads="1"/>
          </p:cNvSpPr>
          <p:nvPr>
            <p:ph type="title" idx="4294967295"/>
          </p:nvPr>
        </p:nvSpPr>
        <p:spPr>
          <a:xfrm>
            <a:off x="661987" y="524247"/>
            <a:ext cx="7742238" cy="863600"/>
          </a:xfrm>
        </p:spPr>
        <p:txBody>
          <a:bodyPr/>
          <a:lstStyle/>
          <a:p>
            <a:r>
              <a:rPr lang="en-US" altLang="en-US" b="0" dirty="0" smtClean="0">
                <a:latin typeface="Rockwell Extra Bold" panose="02060903040505020403" pitchFamily="18" charset="0"/>
              </a:rPr>
              <a:t>What is statistical literacy?</a:t>
            </a:r>
            <a:br>
              <a:rPr lang="en-US" altLang="en-US" b="0" dirty="0" smtClean="0">
                <a:latin typeface="Rockwell Extra Bold" panose="02060903040505020403" pitchFamily="18" charset="0"/>
              </a:rPr>
            </a:br>
            <a:r>
              <a:rPr lang="en-US" altLang="en-US" b="0" dirty="0" smtClean="0">
                <a:latin typeface="Rockwell Extra Bold" panose="02060903040505020403" pitchFamily="18" charset="0"/>
              </a:rPr>
              <a:t>In general terms</a:t>
            </a:r>
          </a:p>
        </p:txBody>
      </p:sp>
      <p:sp>
        <p:nvSpPr>
          <p:cNvPr id="116740" name="Rectangle 3"/>
          <p:cNvSpPr>
            <a:spLocks noGrp="1" noChangeArrowheads="1"/>
          </p:cNvSpPr>
          <p:nvPr>
            <p:ph type="body" sz="half" idx="4294967295"/>
          </p:nvPr>
        </p:nvSpPr>
        <p:spPr>
          <a:xfrm>
            <a:off x="298450" y="1780162"/>
            <a:ext cx="8668569" cy="4665088"/>
          </a:xfrm>
        </p:spPr>
        <p:txBody>
          <a:bodyPr/>
          <a:lstStyle/>
          <a:p>
            <a:pPr marL="533400" indent="-533400" defTabSz="454025">
              <a:buFontTx/>
              <a:buNone/>
            </a:pPr>
            <a:r>
              <a:rPr lang="en-US" altLang="en-US" sz="3000" dirty="0" smtClean="0">
                <a:sym typeface="Wingdings" panose="05000000000000000000" pitchFamily="2" charset="2"/>
              </a:rPr>
              <a:t>Statistical literacy is needed by citizens and social decision makers to enable them to understand and evaluate the statistics they encounter everyday. </a:t>
            </a:r>
          </a:p>
          <a:p>
            <a:pPr marL="533400" indent="-533400" defTabSz="454025">
              <a:buFontTx/>
              <a:buNone/>
            </a:pPr>
            <a:r>
              <a:rPr lang="en-US" altLang="en-US" sz="3000" dirty="0" smtClean="0">
                <a:sym typeface="Wingdings" panose="05000000000000000000" pitchFamily="2" charset="2"/>
              </a:rPr>
              <a:t>Everyday statistics are used as evidence in arguments.</a:t>
            </a:r>
          </a:p>
          <a:p>
            <a:pPr marL="0" indent="0" defTabSz="454025">
              <a:buNone/>
            </a:pPr>
            <a:r>
              <a:rPr lang="en-US" altLang="en-US" sz="3000" dirty="0" smtClean="0">
                <a:sym typeface="Wingdings" panose="05000000000000000000" pitchFamily="2" charset="2"/>
              </a:rPr>
              <a:t>Legal</a:t>
            </a:r>
            <a:r>
              <a:rPr lang="en-US" altLang="en-US" sz="3000" dirty="0">
                <a:sym typeface="Wingdings" panose="05000000000000000000" pitchFamily="2" charset="2"/>
              </a:rPr>
              <a:t>:</a:t>
            </a:r>
          </a:p>
          <a:p>
            <a:pPr defTabSz="454025"/>
            <a:r>
              <a:rPr lang="en-US" altLang="en-US" sz="3000" dirty="0">
                <a:sym typeface="Wingdings" panose="05000000000000000000" pitchFamily="2" charset="2"/>
              </a:rPr>
              <a:t>Describe: 90% of a restaurant’s staff speaks Spanish</a:t>
            </a:r>
          </a:p>
          <a:p>
            <a:pPr defTabSz="454025"/>
            <a:r>
              <a:rPr lang="en-US" altLang="en-US" sz="2800" dirty="0">
                <a:sym typeface="Wingdings" panose="05000000000000000000" pitchFamily="2" charset="2"/>
              </a:rPr>
              <a:t>Compare: Most Mexican restaurant staff speak Spanish</a:t>
            </a:r>
          </a:p>
          <a:p>
            <a:pPr defTabSz="454025"/>
            <a:r>
              <a:rPr lang="en-US" altLang="en-US" sz="2800" dirty="0">
                <a:sym typeface="Wingdings" panose="05000000000000000000" pitchFamily="2" charset="2"/>
              </a:rPr>
              <a:t>Evaluate: Mexican restaurants discriminate in hiring </a:t>
            </a:r>
            <a:r>
              <a:rPr lang="en-US" altLang="en-US" sz="2800" dirty="0" smtClean="0">
                <a:sym typeface="Wingdings" panose="05000000000000000000" pitchFamily="2" charset="2"/>
              </a:rPr>
              <a:t>. </a:t>
            </a:r>
          </a:p>
        </p:txBody>
      </p:sp>
      <p:sp>
        <p:nvSpPr>
          <p:cNvPr id="6" name="TextBox 5"/>
          <p:cNvSpPr txBox="1"/>
          <p:nvPr/>
        </p:nvSpPr>
        <p:spPr>
          <a:xfrm>
            <a:off x="-2769" y="147638"/>
            <a:ext cx="660805" cy="486287"/>
          </a:xfrm>
          <a:prstGeom prst="rect">
            <a:avLst/>
          </a:prstGeom>
          <a:noFill/>
        </p:spPr>
        <p:txBody>
          <a:bodyPr wrap="square" rtlCol="0">
            <a:spAutoFit/>
          </a:bodyPr>
          <a:lstStyle/>
          <a:p>
            <a:r>
              <a:rPr lang="en-US" sz="3200" dirty="0" smtClean="0"/>
              <a:t>1b</a:t>
            </a:r>
            <a:endParaRPr lang="en-US" sz="3200" dirty="0"/>
          </a:p>
        </p:txBody>
      </p:sp>
    </p:spTree>
    <p:extLst>
      <p:ext uri="{BB962C8B-B14F-4D97-AF65-F5344CB8AC3E}">
        <p14:creationId xmlns:p14="http://schemas.microsoft.com/office/powerpoint/2010/main" val="94400046"/>
      </p:ext>
    </p:extLst>
  </p:cSld>
  <p:clrMapOvr>
    <a:masterClrMapping/>
  </p:clrMapOvr>
  <p:transition spd="slow">
    <p:pull dir="ld"/>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54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254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119530</TotalTime>
  <Words>4072</Words>
  <Application>Microsoft Office PowerPoint</Application>
  <PresentationFormat>Letter Paper (8.5x11 in)</PresentationFormat>
  <Paragraphs>1029</Paragraphs>
  <Slides>47</Slides>
  <Notes>47</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47</vt:i4>
      </vt:variant>
    </vt:vector>
  </HeadingPairs>
  <TitlesOfParts>
    <vt:vector size="54" baseType="lpstr">
      <vt:lpstr>Arial</vt:lpstr>
      <vt:lpstr>Arial Rounded MT Bold</vt:lpstr>
      <vt:lpstr>Rockwell Extra Bold</vt:lpstr>
      <vt:lpstr>Times New Roman</vt:lpstr>
      <vt:lpstr>Wingdings</vt:lpstr>
      <vt:lpstr>Default Design</vt:lpstr>
      <vt:lpstr>Chart</vt:lpstr>
      <vt:lpstr>.</vt:lpstr>
      <vt:lpstr>Audience</vt:lpstr>
      <vt:lpstr>Statistical Literacy 2017</vt:lpstr>
      <vt:lpstr>Statistical Literacy 2017: Overview</vt:lpstr>
      <vt:lpstr>What are Statistics?</vt:lpstr>
      <vt:lpstr>Statistics is Different  from Mathematics</vt:lpstr>
      <vt:lpstr>Mathematics: Patterns vs. Nature</vt:lpstr>
      <vt:lpstr>Saying  “Statistics Come From Data” is like saying “Babies Come from Hospitals”</vt:lpstr>
      <vt:lpstr>What is statistical literacy? In general terms</vt:lpstr>
      <vt:lpstr>What is statistical literacy? Examples:</vt:lpstr>
      <vt:lpstr>Who Needs Statistical Literacy? Three Audiences</vt:lpstr>
      <vt:lpstr>Three Audiences: More detail</vt:lpstr>
      <vt:lpstr>College-Bound Students: Wide variation</vt:lpstr>
      <vt:lpstr>College-Bound US Students SAT Math Scores by Major</vt:lpstr>
      <vt:lpstr>US Stat 101 students by Major</vt:lpstr>
      <vt:lpstr>Harvard Business Review: Website Search of 40K Items</vt:lpstr>
      <vt:lpstr>Statistical Literacy:  More Detail</vt:lpstr>
      <vt:lpstr>Association: Probably Not Causation</vt:lpstr>
      <vt:lpstr>Association: Probably Causation</vt:lpstr>
      <vt:lpstr>Association: Possibly Causation</vt:lpstr>
      <vt:lpstr>Distinguish Causation  from Association</vt:lpstr>
      <vt:lpstr>Action-Verb Association</vt:lpstr>
      <vt:lpstr>Association-Causation</vt:lpstr>
      <vt:lpstr>Pie Chart: Compare</vt:lpstr>
      <vt:lpstr>Speculative [Spotty] Statistics  Using Ordinary English</vt:lpstr>
      <vt:lpstr>Association vs. Causation 11 Headlines, Same Story</vt:lpstr>
      <vt:lpstr>Stats = Premise: Crit. Thinking Stats = Conclusion: Stat Literacy</vt:lpstr>
      <vt:lpstr>Statistical Literacy in detail: “Take CARE”</vt:lpstr>
      <vt:lpstr>Confounding: Using Ordinary English</vt:lpstr>
      <vt:lpstr>Small Change in Syntax; Big Change in Semantics</vt:lpstr>
      <vt:lpstr>Confounding: Mixed-Fruit vs. Apples-Apples Comparison</vt:lpstr>
      <vt:lpstr>Size of a statistic depends  on what is “taken into account”</vt:lpstr>
      <vt:lpstr>US SAT-VERBAL SCORES</vt:lpstr>
      <vt:lpstr>Study design can inhibit  certain kinds of confounders</vt:lpstr>
      <vt:lpstr>Assembly: What to control for: United has Worst Pet Record</vt:lpstr>
      <vt:lpstr>Assembly:  Making small things big</vt:lpstr>
      <vt:lpstr>Randomness: Coincidence?</vt:lpstr>
      <vt:lpstr>Error/Bias </vt:lpstr>
      <vt:lpstr>What is Impeding  Statistical Literacy</vt:lpstr>
      <vt:lpstr>The Challenge</vt:lpstr>
      <vt:lpstr>Statistical Literacy Support by NCTM Past President</vt:lpstr>
      <vt:lpstr>Tension: Statistics  vs. Stat Literacy</vt:lpstr>
      <vt:lpstr>What Needs to be done? Support!</vt:lpstr>
      <vt:lpstr>Mathematics is a  highly privileged discipline</vt:lpstr>
      <vt:lpstr>Mathematics has great responsibility</vt:lpstr>
      <vt:lpstr>Mathematics opportunities</vt:lpstr>
      <vt:lpstr>References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Statistical Literacy: 2017</dc:title>
  <dc:creator>Milo Schield</dc:creator>
  <dc:description/>
  <cp:lastModifiedBy>Milo Schield</cp:lastModifiedBy>
  <cp:revision>1589</cp:revision>
  <cp:lastPrinted>2016-07-01T16:34:41Z</cp:lastPrinted>
  <dcterms:created xsi:type="dcterms:W3CDTF">1998-11-15T00:57:17Z</dcterms:created>
  <dcterms:modified xsi:type="dcterms:W3CDTF">2017-04-30T23:44:55Z</dcterms:modified>
  <cp:category>Statistical Literacy</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100</vt:i4>
  </property>
  <property fmtid="{D5CDD505-2E9C-101B-9397-08002B2CF9AE}" pid="5" name="ScreenSize">
    <vt:i4>1</vt:i4>
  </property>
  <property fmtid="{D5CDD505-2E9C-101B-9397-08002B2CF9AE}" pid="6" name="ScreenUsage">
    <vt:i4>3</vt:i4>
  </property>
  <property fmtid="{D5CDD505-2E9C-101B-9397-08002B2CF9AE}" pid="7" name="MailAddress">
    <vt:lpwstr/>
  </property>
  <property fmtid="{D5CDD505-2E9C-101B-9397-08002B2CF9AE}" pid="8" name="HomePage">
    <vt:lpwstr/>
  </property>
  <property fmtid="{D5CDD505-2E9C-101B-9397-08002B2CF9AE}" pid="9" name="Other">
    <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1</vt:i4>
  </property>
  <property fmtid="{D5CDD505-2E9C-101B-9397-08002B2CF9AE}" pid="19" name="ShowNotes">
    <vt:bool>false</vt:bool>
  </property>
  <property fmtid="{D5CDD505-2E9C-101B-9397-08002B2CF9AE}" pid="20" name="NavBtnPos">
    <vt:i4>1</vt:i4>
  </property>
  <property fmtid="{D5CDD505-2E9C-101B-9397-08002B2CF9AE}" pid="21" name="OutputDir">
    <vt:lpwstr>C:\982Milo\PowerPt\BallaratTables</vt:lpwstr>
  </property>
</Properties>
</file>