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4" r:id="rId2"/>
    <p:sldId id="316" r:id="rId3"/>
    <p:sldId id="332" r:id="rId4"/>
    <p:sldId id="333" r:id="rId5"/>
    <p:sldId id="330" r:id="rId6"/>
    <p:sldId id="317" r:id="rId7"/>
    <p:sldId id="319" r:id="rId8"/>
    <p:sldId id="318" r:id="rId9"/>
    <p:sldId id="321" r:id="rId10"/>
    <p:sldId id="320" r:id="rId11"/>
    <p:sldId id="322" r:id="rId12"/>
    <p:sldId id="327" r:id="rId13"/>
    <p:sldId id="325" r:id="rId14"/>
    <p:sldId id="326" r:id="rId15"/>
    <p:sldId id="338" r:id="rId16"/>
    <p:sldId id="331" r:id="rId17"/>
    <p:sldId id="315" r:id="rId18"/>
    <p:sldId id="334" r:id="rId19"/>
    <p:sldId id="335" r:id="rId20"/>
    <p:sldId id="336" r:id="rId21"/>
    <p:sldId id="337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6" autoAdjust="0"/>
    <p:restoredTop sz="87432" autoAdjust="0"/>
  </p:normalViewPr>
  <p:slideViewPr>
    <p:cSldViewPr snapToGrid="0">
      <p:cViewPr varScale="1">
        <p:scale>
          <a:sx n="95" d="100"/>
          <a:sy n="95" d="100"/>
        </p:scale>
        <p:origin x="96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912" y="7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8800" y="209554"/>
            <a:ext cx="325596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t" anchorCtr="0" compatLnSpc="1">
            <a:prstTxWarp prst="textNoShape">
              <a:avLst/>
            </a:prstTxWarp>
          </a:bodyPr>
          <a:lstStyle>
            <a:lvl1pPr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Why 25% of Voter Polls Are Wrong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4" y="203204"/>
            <a:ext cx="29384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t" anchorCtr="0" compatLnSpc="1">
            <a:prstTxWarp prst="textNoShape">
              <a:avLst/>
            </a:prstTxWarp>
          </a:bodyPr>
          <a:lstStyle>
            <a:lvl1pPr algn="r"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V0D  14 Nov 2018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19124" y="8991604"/>
            <a:ext cx="5172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b" anchorCtr="0" compatLnSpc="1">
            <a:prstTxWarp prst="textNoShape">
              <a:avLst/>
            </a:prstTxWarp>
          </a:bodyPr>
          <a:lstStyle>
            <a:lvl1pPr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 dirty="0" smtClean="0"/>
              <a:t>www.StatLit.org/pdf/2018-Schield-CTC-Slides.pdf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3217" y="8994779"/>
            <a:ext cx="1362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b" anchorCtr="0" compatLnSpc="1">
            <a:prstTxWarp prst="textNoShape">
              <a:avLst/>
            </a:prstTxWarp>
          </a:bodyPr>
          <a:lstStyle>
            <a:lvl1pPr algn="r"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Page </a:t>
            </a:r>
            <a:fld id="{FC1EE6B5-FBD1-44D8-B807-AA790ACC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t" anchorCtr="0" compatLnSpc="1">
            <a:prstTxWarp prst="textNoShape">
              <a:avLst/>
            </a:prstTxWarp>
          </a:bodyPr>
          <a:lstStyle>
            <a:lvl1pPr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t" anchorCtr="0" compatLnSpc="1">
            <a:prstTxWarp prst="textNoShape">
              <a:avLst/>
            </a:prstTxWarp>
          </a:bodyPr>
          <a:lstStyle>
            <a:lvl1pPr algn="r"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1 March 20132013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5" y="4560892"/>
            <a:ext cx="57705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b" anchorCtr="0" compatLnSpc="1">
            <a:prstTxWarp prst="textNoShape">
              <a:avLst/>
            </a:prstTxWarp>
          </a:bodyPr>
          <a:lstStyle>
            <a:lvl1pPr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23" tIns="48561" rIns="97123" bIns="48561" numCol="1" anchor="b" anchorCtr="0" compatLnSpc="1">
            <a:prstTxWarp prst="textNoShape">
              <a:avLst/>
            </a:prstTxWarp>
          </a:bodyPr>
          <a:lstStyle>
            <a:lvl1pPr algn="r" defTabSz="971883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B370EAD3-75AD-482E-9F4F-4255BB375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046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053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648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77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695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354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5106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3855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239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904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5255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982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774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8692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040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000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203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594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739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06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546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67" y="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3" y="912178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67" y="912178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052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2018 CTC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3170A-3319-4A0B-8BFD-FEF976CE3C94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V0D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693360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fld id="{15860158-6E81-4BA6-8B6F-5780F71662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3265488" y="152400"/>
            <a:ext cx="2571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2018 CTC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V0A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by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Milo Schield, Augsburg University</a:t>
            </a:r>
          </a:p>
          <a:p>
            <a:pPr marL="0" indent="0" algn="ctr">
              <a:buFontTx/>
              <a:buNone/>
            </a:pPr>
            <a:r>
              <a:rPr lang="en-US" altLang="en-US" b="1" i="1" dirty="0" smtClean="0"/>
              <a:t>Fellow: American Statistical Association</a:t>
            </a:r>
          </a:p>
          <a:p>
            <a:pPr marL="0" indent="0" algn="ctr">
              <a:buFontTx/>
              <a:buNone/>
            </a:pPr>
            <a:r>
              <a:rPr lang="en-US" altLang="en-US" b="1" i="1" dirty="0" smtClean="0"/>
              <a:t>US Rep: International Statistical Literacy Project</a:t>
            </a:r>
          </a:p>
          <a:p>
            <a:pPr marL="0" indent="0" algn="ctr">
              <a:buFontTx/>
              <a:buNone/>
            </a:pPr>
            <a:r>
              <a:rPr lang="en-US" altLang="en-US" b="1" i="1" dirty="0" smtClean="0"/>
              <a:t>December </a:t>
            </a:r>
            <a:r>
              <a:rPr lang="en-US" altLang="en-US" b="1" i="1" dirty="0"/>
              <a:t>2</a:t>
            </a:r>
            <a:r>
              <a:rPr lang="en-US" altLang="en-US" b="1" i="1" dirty="0" smtClean="0"/>
              <a:t>, 2018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Twin Cities Critical Thinking Club (CTC)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Slides: www.StatLit.org/pdf/2018-Schield-CTC-Slides.pdf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Why 25% of Voter Polls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are Wrong</a:t>
            </a:r>
            <a:endParaRPr lang="en-US" altLang="en-US" sz="3200" b="0" i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Causes of error unique to opinion (forecast) polls: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/>
              <a:t>Respondents </a:t>
            </a:r>
            <a:r>
              <a:rPr lang="en-US" altLang="en-US" sz="3000" b="1" dirty="0"/>
              <a:t>undecided</a:t>
            </a:r>
            <a:r>
              <a:rPr lang="en-US" altLang="en-US" sz="3000" dirty="0"/>
              <a:t> about </a:t>
            </a:r>
            <a:r>
              <a:rPr lang="en-US" altLang="en-US" sz="3000" dirty="0" smtClean="0"/>
              <a:t>whether to vote</a:t>
            </a:r>
            <a:endParaRPr lang="en-US" altLang="en-US" sz="3000" dirty="0"/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 smtClean="0"/>
              <a:t>Respondents </a:t>
            </a:r>
            <a:r>
              <a:rPr lang="en-US" altLang="en-US" sz="3000" b="1" dirty="0" smtClean="0"/>
              <a:t>undecided</a:t>
            </a:r>
            <a:r>
              <a:rPr lang="en-US" altLang="en-US" sz="3000" dirty="0" smtClean="0"/>
              <a:t> about who to vote for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 smtClean="0"/>
              <a:t>Respondents change their mind before voting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 smtClean="0"/>
              <a:t>Voter opinion polls must forecast </a:t>
            </a:r>
          </a:p>
          <a:p>
            <a:pPr marL="914400" lvl="1" indent="-514350">
              <a:spcBef>
                <a:spcPct val="0"/>
              </a:spcBef>
            </a:pPr>
            <a:r>
              <a:rPr lang="en-US" altLang="en-US" sz="2600" dirty="0" smtClean="0"/>
              <a:t>which </a:t>
            </a:r>
            <a:r>
              <a:rPr lang="en-US" altLang="en-US" sz="2600" b="1" dirty="0" smtClean="0"/>
              <a:t>undecided</a:t>
            </a:r>
            <a:r>
              <a:rPr lang="en-US" altLang="en-US" sz="2600" dirty="0" smtClean="0"/>
              <a:t> will vote</a:t>
            </a:r>
          </a:p>
          <a:p>
            <a:pPr marL="914400" lvl="1" indent="-514350">
              <a:spcBef>
                <a:spcPct val="0"/>
              </a:spcBef>
            </a:pPr>
            <a:r>
              <a:rPr lang="en-US" altLang="en-US" sz="2600" dirty="0" smtClean="0"/>
              <a:t>who </a:t>
            </a:r>
            <a:r>
              <a:rPr lang="en-US" altLang="en-US" sz="2600" b="1" dirty="0" smtClean="0"/>
              <a:t>undecided</a:t>
            </a:r>
            <a:r>
              <a:rPr lang="en-US" altLang="en-US" sz="2600" dirty="0" smtClean="0"/>
              <a:t> voters will vote for</a:t>
            </a:r>
          </a:p>
          <a:p>
            <a:pPr marL="914400" lvl="1" indent="-514350">
              <a:spcBef>
                <a:spcPct val="0"/>
              </a:spcBef>
            </a:pPr>
            <a:r>
              <a:rPr lang="en-US" altLang="en-US" sz="2600" dirty="0" smtClean="0"/>
              <a:t>which </a:t>
            </a:r>
            <a:r>
              <a:rPr lang="en-US" altLang="en-US" sz="2600" b="1" dirty="0" smtClean="0"/>
              <a:t>third-party voters </a:t>
            </a:r>
            <a:r>
              <a:rPr lang="en-US" altLang="en-US" sz="2600" dirty="0" smtClean="0"/>
              <a:t>will change their mind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 smtClean="0"/>
              <a:t>Different polls allocate undecided differently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en-US" sz="3000" dirty="0" smtClean="0"/>
              <a:t>Polls allocate using demographic/historical data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Causes of Error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in Opinion Polls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96058242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4" y="1718268"/>
            <a:ext cx="8650289" cy="4763494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600" dirty="0" smtClean="0"/>
              <a:t>Undecided, Third-Party &amp; Other: </a:t>
            </a:r>
            <a:r>
              <a:rPr lang="en-US" altLang="en-US" sz="2400" dirty="0"/>
              <a:t>l</a:t>
            </a:r>
            <a:r>
              <a:rPr lang="en-US" altLang="en-US" sz="2400" dirty="0" smtClean="0"/>
              <a:t>ast </a:t>
            </a:r>
            <a:r>
              <a:rPr lang="en-US" altLang="en-US" sz="2400" dirty="0"/>
              <a:t>three </a:t>
            </a:r>
            <a:r>
              <a:rPr lang="en-US" altLang="en-US" sz="2400" dirty="0" smtClean="0"/>
              <a:t>Presidential elections</a:t>
            </a:r>
            <a:endParaRPr lang="en-US" altLang="en-US" sz="2400" dirty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600" dirty="0" smtClean="0"/>
              <a:t>2016 …..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600" dirty="0" smtClean="0"/>
              <a:t>* Biggest peak (16%)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600" dirty="0" smtClean="0"/>
              <a:t>* Slowest to decide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600" dirty="0" smtClean="0"/>
              <a:t>* Hardest to model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600" dirty="0" smtClean="0"/>
              <a:t>* Biggest problem </a:t>
            </a:r>
            <a:br>
              <a:rPr lang="en-US" altLang="en-US" sz="2600" dirty="0" smtClean="0"/>
            </a:br>
            <a:r>
              <a:rPr lang="en-US" altLang="en-US" sz="2600" dirty="0" smtClean="0"/>
              <a:t>      for forecasters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600" dirty="0" smtClean="0"/>
              <a:t>Drew Linzer tweet (11/5/2016</a:t>
            </a:r>
            <a:r>
              <a:rPr lang="en-US" altLang="en-US" sz="1600" dirty="0"/>
              <a:t>)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Permission granted.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sz="800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sz="800" dirty="0" smtClean="0"/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1400" dirty="0" smtClean="0"/>
              <a:t>www.hot1045.net/decodedc/yes-undecided-voters-still-exist  </a:t>
            </a:r>
            <a:endParaRPr lang="en-US" altLang="en-US" sz="26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altLang="en-US" sz="3000" b="1" dirty="0" smtClean="0"/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altLang="en-US" sz="30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Main Cause of Polling Error: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Undecided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53" y="2177144"/>
            <a:ext cx="5754132" cy="43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2570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smtClean="0"/>
              <a:t>To interpret polls, know the difference:</a:t>
            </a:r>
          </a:p>
          <a:p>
            <a:pPr marL="682625" indent="-461963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/>
              <a:t>between an opinion poll, an exit poll and a survey</a:t>
            </a:r>
          </a:p>
          <a:p>
            <a:pPr marL="682625" indent="-461963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/>
              <a:t>between polling error and sampling error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smtClean="0"/>
              <a:t>To evaluate polls, know that </a:t>
            </a:r>
          </a:p>
          <a:p>
            <a:pPr marL="682625" indent="-461963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/>
              <a:t>the chance of winning depends on polling error</a:t>
            </a:r>
          </a:p>
          <a:p>
            <a:pPr marL="682625" indent="-461963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/>
              <a:t>polling error is bigger than sampling error</a:t>
            </a:r>
          </a:p>
          <a:p>
            <a:pPr marL="682625" indent="-461963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/>
              <a:t>polling error exists because opinion polls are forecasts</a:t>
            </a:r>
          </a:p>
          <a:p>
            <a:pPr marL="682625" indent="-461963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size of polling error depends on the contest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smtClean="0"/>
              <a:t>Q. How can pollsters educate readers on polling error?</a:t>
            </a:r>
            <a:endParaRPr lang="en-US" altLang="en-US" sz="2800" b="1" dirty="0"/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altLang="en-US" b="1" dirty="0" smtClean="0"/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Conclusions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095058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794" y="1833562"/>
            <a:ext cx="882015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Assume polling distribution is normal: </a:t>
            </a:r>
            <a:r>
              <a:rPr lang="en-US" altLang="en-US" dirty="0"/>
              <a:t>3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std.dev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50% is 0.667 (2/3) std. deviations below mean.  </a:t>
            </a:r>
            <a:br>
              <a:rPr lang="en-US" altLang="en-US" dirty="0" smtClean="0"/>
            </a:br>
            <a:r>
              <a:rPr lang="en-US" altLang="en-US" dirty="0" smtClean="0"/>
              <a:t>75% chance of winning</a:t>
            </a:r>
            <a:r>
              <a:rPr lang="en-US" altLang="en-US" sz="2400" dirty="0" smtClean="0"/>
              <a:t>.   0.748 = 1- </a:t>
            </a:r>
            <a:r>
              <a:rPr lang="en-US" altLang="en-US" sz="2400" dirty="0" err="1" smtClean="0"/>
              <a:t>Norm.S.Dist</a:t>
            </a:r>
            <a:r>
              <a:rPr lang="en-US" altLang="en-US" sz="2400" dirty="0" smtClean="0"/>
              <a:t>(-0.667, 1)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Polls Ave: 52% of the Vote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75% Chance of Winning</a:t>
            </a:r>
            <a:endParaRPr lang="en-US" altLang="en-US" sz="3200" b="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35" y="3407229"/>
            <a:ext cx="5598691" cy="33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747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9401" y="1851725"/>
            <a:ext cx="8820150" cy="4783591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Assume polling distribution is Normal: 8 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 std. dev.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50% is 0.25 (2/8) std. deviations below mean.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60% </a:t>
            </a:r>
            <a:r>
              <a:rPr lang="en-US" altLang="en-US" dirty="0"/>
              <a:t>chance of winning</a:t>
            </a:r>
            <a:r>
              <a:rPr lang="en-US" altLang="en-US" sz="2600" dirty="0" smtClean="0"/>
              <a:t>.  0.599 = 1- </a:t>
            </a:r>
            <a:r>
              <a:rPr lang="en-US" altLang="en-US" sz="2600" dirty="0" err="1" smtClean="0"/>
              <a:t>Norm.S.Dist</a:t>
            </a:r>
            <a:r>
              <a:rPr lang="en-US" altLang="en-US" sz="2600" dirty="0" smtClean="0"/>
              <a:t>(-0.25, 1)</a:t>
            </a:r>
            <a:endParaRPr lang="en-US" altLang="en-US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Polls Ave: 52% of the vote.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60% Chance of Winning</a:t>
            </a:r>
            <a:endParaRPr lang="en-US" altLang="en-US" sz="3200" b="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08" y="3436799"/>
            <a:ext cx="5551717" cy="33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4449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 smtClean="0"/>
              <a:t>Percentage of the vote does not determine chance of win.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 smtClean="0"/>
              <a:t>P(win) also depends on the polling variation (error):</a:t>
            </a:r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1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1000" dirty="0"/>
          </a:p>
          <a:p>
            <a:pPr marL="0" indent="0">
              <a:spcBef>
                <a:spcPct val="0"/>
              </a:spcBef>
              <a:buNone/>
            </a:pPr>
            <a:endParaRPr lang="en-US" sz="28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 smtClean="0"/>
              <a:t>“Chance of winning” is meaningless without data from other polls.</a:t>
            </a:r>
            <a:endParaRPr lang="en-US" altLang="en-US" sz="24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Chance of Winning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is a new statistic</a:t>
            </a:r>
            <a:r>
              <a:rPr lang="en-US" altLang="en-US" b="0" dirty="0">
                <a:latin typeface="Rockwell Extra Bold" panose="02060903040505020403" pitchFamily="18" charset="0"/>
              </a:rPr>
              <a:t>!</a:t>
            </a:r>
            <a:endParaRPr lang="en-US" altLang="en-US" sz="3200" b="0" i="1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0" y="2891160"/>
            <a:ext cx="8590372" cy="3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94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 smtClean="0"/>
              <a:t>Election polls are hard to interpret!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Consider two candidates in different contests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Both have 52.3% of their respective votes.  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Candidate #1 has 72% chance of winning.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Candidate #2 has 59% chance of winning.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Q. How can they have different chances of winning?</a:t>
            </a:r>
          </a:p>
          <a:p>
            <a:pPr marL="514350" indent="-514350">
              <a:spcBef>
                <a:spcPct val="0"/>
              </a:spcBef>
              <a:buAutoNum type="alphaUcPeriod"/>
            </a:pPr>
            <a:r>
              <a:rPr lang="en-US" altLang="en-US" sz="3000" dirty="0" smtClean="0"/>
              <a:t>It depends on the size of the polling error!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Chance of Winning: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“It depends”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8448249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smtClean="0"/>
              <a:t>2018 US: Two-candidate governor races: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800" b="1" dirty="0" smtClean="0"/>
              <a:t>Q1. Does ‘% of Vote’ determine P(win)?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Q2. How can smaller ‘% of Vote’ have larger P(win)?</a:t>
            </a:r>
            <a:endParaRPr lang="en-US" altLang="en-US" sz="2800" b="1" dirty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Nate Silver Forecast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2018 Governor Elections</a:t>
            </a:r>
            <a:endParaRPr lang="en-US" altLang="en-US" sz="3200" b="0" i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30840"/>
              </p:ext>
            </p:extLst>
          </p:nvPr>
        </p:nvGraphicFramePr>
        <p:xfrm>
          <a:off x="570399" y="2454978"/>
          <a:ext cx="69859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490"/>
                <a:gridCol w="1746490"/>
                <a:gridCol w="1746490"/>
                <a:gridCol w="1746490"/>
              </a:tblGrid>
              <a:tr h="453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of Vote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P(win)</a:t>
                      </a:r>
                      <a:endParaRPr lang="en-US" sz="2400" dirty="0"/>
                    </a:p>
                  </a:txBody>
                  <a:tcPr/>
                </a:tc>
              </a:tr>
              <a:tr h="453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88.8%</a:t>
                      </a:r>
                      <a:endParaRPr lang="en-US" sz="2400" dirty="0"/>
                    </a:p>
                  </a:txBody>
                  <a:tcPr/>
                </a:tc>
              </a:tr>
              <a:tr h="453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92.9%</a:t>
                      </a:r>
                      <a:endParaRPr lang="en-US" sz="2400" dirty="0"/>
                    </a:p>
                  </a:txBody>
                  <a:tcPr/>
                </a:tc>
              </a:tr>
              <a:tr h="453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93.3%</a:t>
                      </a:r>
                      <a:endParaRPr lang="en-US" sz="2400" dirty="0"/>
                    </a:p>
                  </a:txBody>
                  <a:tcPr/>
                </a:tc>
              </a:tr>
              <a:tr h="453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94.6%</a:t>
                      </a:r>
                      <a:endParaRPr lang="en-US" sz="2400" dirty="0"/>
                    </a:p>
                  </a:txBody>
                  <a:tcPr/>
                </a:tc>
              </a:tr>
              <a:tr h="453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98.1%</a:t>
                      </a:r>
                      <a:endParaRPr lang="en-US" sz="2400" dirty="0"/>
                    </a:p>
                  </a:txBody>
                  <a:tcPr/>
                </a:tc>
              </a:tr>
              <a:tr h="4531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99.4%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8393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794" y="1833562"/>
            <a:ext cx="882015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Assume polling distribution is normal: 5 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std.dev</a:t>
            </a: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50% is 0.2 (1/5) standard deviation below mean.  Republican candidate: 58% chance of winning.   </a:t>
            </a:r>
            <a:r>
              <a:rPr lang="en-US" altLang="en-US" sz="2400" dirty="0" smtClean="0"/>
              <a:t>0.579 = 1- </a:t>
            </a:r>
            <a:r>
              <a:rPr lang="en-US" altLang="en-US" sz="2400" dirty="0" err="1" smtClean="0"/>
              <a:t>Norm.S.Dist</a:t>
            </a:r>
            <a:r>
              <a:rPr lang="en-US" altLang="en-US" sz="2400" dirty="0" smtClean="0"/>
              <a:t>(-1/5, 1)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Polls Ave: 51% of Vote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58% Chance of Winning</a:t>
            </a:r>
            <a:endParaRPr lang="en-US" altLang="en-US" sz="32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4" y="3934236"/>
            <a:ext cx="8377967" cy="27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4615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9401" y="1851725"/>
            <a:ext cx="8820150" cy="4783591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Assume polling distribution is Normal: 5 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 std. dev.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50% is 0.4 (2/5) std. deviations below 52</a:t>
            </a:r>
            <a:r>
              <a:rPr lang="en-US" altLang="en-US" dirty="0"/>
              <a:t>%. </a:t>
            </a:r>
            <a:br>
              <a:rPr lang="en-US" altLang="en-US" dirty="0"/>
            </a:br>
            <a:r>
              <a:rPr lang="en-US" altLang="en-US" dirty="0"/>
              <a:t>Republican candidate: </a:t>
            </a:r>
            <a:r>
              <a:rPr lang="en-US" altLang="en-US" dirty="0" smtClean="0"/>
              <a:t>66% </a:t>
            </a:r>
            <a:r>
              <a:rPr lang="en-US" altLang="en-US" dirty="0"/>
              <a:t>chance of winning.</a:t>
            </a:r>
            <a:endParaRPr lang="en-US" alt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/>
              <a:t>0.655 = 1- </a:t>
            </a:r>
            <a:r>
              <a:rPr lang="en-US" altLang="en-US" sz="2400" dirty="0" err="1" smtClean="0"/>
              <a:t>Norm.S.Dist</a:t>
            </a:r>
            <a:r>
              <a:rPr lang="en-US" altLang="en-US" sz="2400" dirty="0" smtClean="0"/>
              <a:t>(-2/5, 1)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Polls Ave: 52% of the vote.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66% Chance of Winning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1" y="3717889"/>
            <a:ext cx="8719330" cy="30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086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Polls are short surveys. 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Less demographic information.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Fewer choices for answers.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Polls typically involve sampling: sampling error.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Voter polls are of wide-spread interest.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 smtClean="0"/>
              <a:t>25%* of voter polls in the final 21 days are wrong</a:t>
            </a:r>
            <a:r>
              <a:rPr lang="en-US" altLang="en-US" sz="3000" dirty="0" smtClean="0"/>
              <a:t>.   </a:t>
            </a:r>
            <a:br>
              <a:rPr lang="en-US" altLang="en-US" sz="3000" dirty="0" smtClean="0"/>
            </a:br>
            <a:r>
              <a:rPr lang="en-US" altLang="en-US" sz="3000" dirty="0" smtClean="0"/>
              <a:t>     Wrong: actual result outside 95% confidence interval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In 2016, 29%** of those in final 21 days were wrong.</a:t>
            </a:r>
            <a:endParaRPr lang="en-US" altLang="en-US" sz="3000" dirty="0"/>
          </a:p>
          <a:p>
            <a:pPr marL="0" indent="0">
              <a:lnSpc>
                <a:spcPts val="1400"/>
              </a:lnSpc>
              <a:spcBef>
                <a:spcPct val="0"/>
              </a:spcBef>
              <a:buNone/>
            </a:pPr>
            <a:r>
              <a:rPr lang="en-US" altLang="en-US" sz="1400" dirty="0"/>
              <a:t>* </a:t>
            </a:r>
            <a:r>
              <a:rPr lang="en-US" altLang="en-US" sz="1400" dirty="0" smtClean="0"/>
              <a:t>   https</a:t>
            </a:r>
            <a:r>
              <a:rPr lang="en-US" altLang="en-US" sz="1400" dirty="0"/>
              <a:t>://fivethirtyeight.com/features/how-the-fivethirtyeight-senate-forecast-model-works</a:t>
            </a:r>
            <a:r>
              <a:rPr lang="en-US" altLang="en-US" sz="1400" dirty="0" smtClean="0"/>
              <a:t>/</a:t>
            </a:r>
            <a:br>
              <a:rPr lang="en-US" altLang="en-US" sz="1400" dirty="0" smtClean="0"/>
            </a:br>
            <a:r>
              <a:rPr lang="en-US" altLang="en-US" sz="1400" dirty="0" smtClean="0"/>
              <a:t>**  https</a:t>
            </a:r>
            <a:r>
              <a:rPr lang="en-US" altLang="en-US" sz="1400" dirty="0"/>
              <a:t>://fivethirtyeight.com/features/the-polls-are-all-right/</a:t>
            </a:r>
            <a:r>
              <a:rPr lang="en-US" altLang="en-US" sz="3000" dirty="0"/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25% of Voter Polls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are Wrong!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287209673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9401" y="1851725"/>
            <a:ext cx="8820150" cy="4783591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Assume polling distribution is Normal: 8 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 std. dev.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50% is 0.213 (1.7/8) std. deviations below mean.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58% </a:t>
            </a:r>
            <a:r>
              <a:rPr lang="en-US" altLang="en-US" dirty="0"/>
              <a:t>chance of winning</a:t>
            </a:r>
            <a:r>
              <a:rPr lang="en-US" altLang="en-US" sz="2600" dirty="0" smtClean="0"/>
              <a:t>.  0.584 = 1- </a:t>
            </a:r>
            <a:r>
              <a:rPr lang="en-US" altLang="en-US" sz="2600" dirty="0" err="1" smtClean="0"/>
              <a:t>Norm.S.Dist</a:t>
            </a:r>
            <a:r>
              <a:rPr lang="en-US" altLang="en-US" sz="2600" dirty="0" smtClean="0"/>
              <a:t>(-0.213, 1)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Polls Ave: 51.7% of the vote.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58% Chance of Winning</a:t>
            </a:r>
            <a:endParaRPr lang="en-US" altLang="en-US" sz="32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21" y="3429001"/>
            <a:ext cx="5548576" cy="33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115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9401" y="1851725"/>
            <a:ext cx="8820150" cy="4783591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Assume polling distribution is Normal: 8 </a:t>
            </a:r>
            <a:r>
              <a:rPr lang="en-US" altLang="en-US" dirty="0" err="1" smtClean="0"/>
              <a:t>pt</a:t>
            </a:r>
            <a:r>
              <a:rPr lang="en-US" altLang="en-US" dirty="0" smtClean="0"/>
              <a:t> std. dev.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50% is 0.213 (1.7/8) std. deviations below mean.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58% </a:t>
            </a:r>
            <a:r>
              <a:rPr lang="en-US" altLang="en-US" dirty="0"/>
              <a:t>chance of winning</a:t>
            </a:r>
            <a:r>
              <a:rPr lang="en-US" altLang="en-US" sz="2600" dirty="0" smtClean="0"/>
              <a:t>.  0.584 = 1- </a:t>
            </a:r>
            <a:r>
              <a:rPr lang="en-US" altLang="en-US" sz="2600" dirty="0" err="1" smtClean="0"/>
              <a:t>Norm.S.Dist</a:t>
            </a:r>
            <a:r>
              <a:rPr lang="en-US" altLang="en-US" sz="2600" dirty="0" smtClean="0"/>
              <a:t>(-0.213, 1)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Polls Ave: 51.7% of the vote.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58% Chance of Winning</a:t>
            </a:r>
            <a:endParaRPr lang="en-US" altLang="en-US" sz="32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21" y="3429001"/>
            <a:ext cx="5548576" cy="33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544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Surveys and polls often interview people by phone.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Plus: Cheap; random sample.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Minus: Non-response bias.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People who respond are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/>
              <a:t> </a:t>
            </a:r>
            <a:r>
              <a:rPr lang="en-US" altLang="en-US" sz="3000" dirty="0" smtClean="0"/>
              <a:t>   not representative of the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/>
              <a:t> </a:t>
            </a:r>
            <a:r>
              <a:rPr lang="en-US" altLang="en-US" sz="3000" dirty="0" smtClean="0"/>
              <a:t>   entire population.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The lower the response rate,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/>
              <a:t> </a:t>
            </a:r>
            <a:r>
              <a:rPr lang="en-US" altLang="en-US" sz="3000" dirty="0" smtClean="0"/>
              <a:t> the greater the risk of bias.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200" dirty="0" smtClean="0"/>
              <a:t>http</a:t>
            </a:r>
            <a:r>
              <a:rPr lang="en-US" altLang="en-US" sz="1200" dirty="0"/>
              <a:t>://www.pewresearch.org/2017/05/15/what-low-response-rates-mean-for-telephone-surveys/pm-05-15-2017_rddnonresponse-00-14/</a:t>
            </a:r>
            <a:endParaRPr lang="en-US" altLang="en-US" sz="12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Random Sampling: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Non-Response Bias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52" y="2632669"/>
            <a:ext cx="4286170" cy="38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03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For a given election, voting polls are either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before the election (opinion polls) or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after the election (exit polls).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dirty="0" smtClean="0"/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Opinion </a:t>
            </a:r>
            <a:r>
              <a:rPr lang="en-US" altLang="en-US" sz="3000" dirty="0"/>
              <a:t>polls </a:t>
            </a:r>
            <a:r>
              <a:rPr lang="en-US" altLang="en-US" sz="3000" i="1" dirty="0" smtClean="0"/>
              <a:t>forecast</a:t>
            </a:r>
            <a:r>
              <a:rPr lang="en-US" altLang="en-US" sz="3000" dirty="0" smtClean="0"/>
              <a:t>: use hypothetical questions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Exit polls </a:t>
            </a:r>
            <a:r>
              <a:rPr lang="en-US" altLang="en-US" sz="3000" i="1" dirty="0" smtClean="0"/>
              <a:t>explain</a:t>
            </a:r>
            <a:r>
              <a:rPr lang="en-US" altLang="en-US" sz="3000" dirty="0" smtClean="0"/>
              <a:t>: use factual questions</a:t>
            </a:r>
            <a:br>
              <a:rPr lang="en-US" altLang="en-US" sz="3000" dirty="0" smtClean="0"/>
            </a:br>
            <a:endParaRPr lang="en-US" altLang="en-US" sz="3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Explanatory polls just </a:t>
            </a:r>
            <a:r>
              <a:rPr lang="en-US" altLang="en-US" sz="3000" i="1" dirty="0" smtClean="0"/>
              <a:t>tabulate</a:t>
            </a:r>
            <a:r>
              <a:rPr lang="en-US" altLang="en-US" sz="3000" dirty="0" smtClean="0"/>
              <a:t> – like sports statistics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Forecast polls use </a:t>
            </a:r>
            <a:r>
              <a:rPr lang="en-US" altLang="en-US" sz="3000" i="1" dirty="0" smtClean="0"/>
              <a:t>models</a:t>
            </a:r>
            <a:r>
              <a:rPr lang="en-US" altLang="en-US" sz="3000" dirty="0" smtClean="0"/>
              <a:t> – like weather forecasts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Voter Polls: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Before or After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03776326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 smtClean="0"/>
              <a:t>Election (forecast) polls are harder to interpret!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Consider two candidates in different contests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Both have 52% of their respective votes.  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Candidate #1 has 60% chance of winning.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Candidate #2 has a 75% chance of winning.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Q. How can they have different chances of winning?</a:t>
            </a:r>
          </a:p>
          <a:p>
            <a:pPr marL="514350" indent="-514350">
              <a:spcBef>
                <a:spcPct val="0"/>
              </a:spcBef>
              <a:buAutoNum type="alphaUcPeriod"/>
            </a:pPr>
            <a:r>
              <a:rPr lang="en-US" altLang="en-US" sz="3000" dirty="0" smtClean="0"/>
              <a:t>It depends on the size of the </a:t>
            </a:r>
            <a:r>
              <a:rPr lang="en-US" altLang="en-US" sz="3000" b="1" dirty="0" smtClean="0"/>
              <a:t>polling error</a:t>
            </a:r>
            <a:r>
              <a:rPr lang="en-US" altLang="en-US" sz="3000" dirty="0" smtClean="0"/>
              <a:t>!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Chance of Winning: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“It depends”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78539413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 smtClean="0"/>
              <a:t>Forecast polls have sampling error (theoretical):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Difference b/t sample and population statistic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Entirely due to random sampling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Decreases as sample size increases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 smtClean="0"/>
              <a:t>Forecast polls also have modeling error (empirical)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Difference between the forecast and actual result</a:t>
            </a:r>
            <a:endParaRPr lang="en-US" altLang="en-US" sz="3000" dirty="0"/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Due to different models of undecided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Independent of sample size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Error in Forecast Polls: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Sampling and Forecast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190143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000" b="1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  <a:p>
            <a:pPr>
              <a:spcBef>
                <a:spcPct val="0"/>
              </a:spcBef>
            </a:pPr>
            <a:endParaRPr lang="en-US" altLang="en-US" sz="30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Average Opinion Polling Error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1972-2016</a:t>
            </a:r>
            <a:endParaRPr lang="en-US" altLang="en-US" sz="3200" b="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7" y="1773274"/>
            <a:ext cx="8186454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893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Average popular-vote polling error* in final 21 days: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4 points:    Presidential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5.4 points: US Senate and Governor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6.2 points: US House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8.9 points: Primary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* </a:t>
            </a:r>
            <a:r>
              <a:rPr lang="en-US" altLang="en-US" sz="2000" dirty="0" smtClean="0"/>
              <a:t>D-R margin error.       https</a:t>
            </a:r>
            <a:r>
              <a:rPr lang="en-US" altLang="en-US" sz="2000" dirty="0"/>
              <a:t>://fivethirtyeight.com/features/the-polls-are-all-right/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9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000" dirty="0" smtClean="0"/>
              <a:t>95% </a:t>
            </a:r>
            <a:r>
              <a:rPr lang="en-US" altLang="en-US" sz="3000" smtClean="0"/>
              <a:t>sampling error </a:t>
            </a:r>
            <a:r>
              <a:rPr lang="en-US" altLang="en-US" sz="3000" dirty="0" smtClean="0"/>
              <a:t>by sample size: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3.3 points: n =  900  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3.0 points: n = 1,024 [Most common sample size]</a:t>
            </a:r>
          </a:p>
          <a:p>
            <a:pPr>
              <a:spcBef>
                <a:spcPct val="0"/>
              </a:spcBef>
            </a:pPr>
            <a:r>
              <a:rPr lang="en-US" altLang="en-US" sz="3000" dirty="0" smtClean="0"/>
              <a:t>2.8 points: n = 1,225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000" b="1" dirty="0" smtClean="0"/>
          </a:p>
          <a:p>
            <a:pPr>
              <a:spcBef>
                <a:spcPct val="0"/>
              </a:spcBef>
            </a:pPr>
            <a:endParaRPr lang="en-US" altLang="en-US" sz="30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Opinion Polling Error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Bigger than Sampling Error</a:t>
            </a:r>
            <a:endParaRPr lang="en-US" altLang="en-US" sz="32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93833241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 smtClean="0"/>
              <a:t>.</a:t>
            </a:r>
            <a:endParaRPr lang="en-US" altLang="en-US" sz="24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Low Response Rates: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Non-Response Bias</a:t>
            </a:r>
            <a:r>
              <a:rPr lang="en-US" altLang="en-US" b="0" dirty="0">
                <a:latin typeface="Rockwell Extra Bold" panose="02060903040505020403" pitchFamily="18" charset="0"/>
              </a:rPr>
              <a:t> 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???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23" y="1470014"/>
            <a:ext cx="8895944" cy="5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1251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100992</TotalTime>
  <Words>1559</Words>
  <Application>Microsoft Office PowerPoint</Application>
  <PresentationFormat>Letter Paper (8.5x11 in)</PresentationFormat>
  <Paragraphs>524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Rockwell Extra Bold</vt:lpstr>
      <vt:lpstr>Times New Roman</vt:lpstr>
      <vt:lpstr>Default Design</vt:lpstr>
      <vt:lpstr>Why 25% of Voter Polls  are Wrong</vt:lpstr>
      <vt:lpstr>25% of Voter Polls are Wrong!</vt:lpstr>
      <vt:lpstr>Random Sampling: Non-Response Bias</vt:lpstr>
      <vt:lpstr>Voter Polls: Before or After</vt:lpstr>
      <vt:lpstr>Chance of Winning: “It depends”</vt:lpstr>
      <vt:lpstr>Error in Forecast Polls: Sampling and Forecast</vt:lpstr>
      <vt:lpstr>Average Opinion Polling Error 1972-2016</vt:lpstr>
      <vt:lpstr>Opinion Polling Error  Bigger than Sampling Error</vt:lpstr>
      <vt:lpstr>Low Response Rates: Non-Response Bias ???</vt:lpstr>
      <vt:lpstr>Causes of Error in Opinion Polls</vt:lpstr>
      <vt:lpstr>Main Cause of Polling Error: Undecided</vt:lpstr>
      <vt:lpstr>Conclusions</vt:lpstr>
      <vt:lpstr>Polls Ave: 52% of the Vote 75% Chance of Winning</vt:lpstr>
      <vt:lpstr>Polls Ave: 52% of the vote. 60% Chance of Winning</vt:lpstr>
      <vt:lpstr>Chance of Winning is a new statistic!</vt:lpstr>
      <vt:lpstr>Chance of Winning: “It depends”</vt:lpstr>
      <vt:lpstr>Nate Silver Forecast 2018 Governor Elections</vt:lpstr>
      <vt:lpstr>Polls Ave: 51% of Vote 58% Chance of Winning</vt:lpstr>
      <vt:lpstr>Polls Ave: 52% of the vote. 66% Chance of Winning</vt:lpstr>
      <vt:lpstr>Polls Ave: 51.7% of the vote. 58% Chance of Winning</vt:lpstr>
      <vt:lpstr>Polls Ave: 51.7% of the vote. 58% Chance of Winning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25% of Voter Polls Are Wrong</dc:title>
  <dc:creator>Milo Schield</dc:creator>
  <dc:description>ww.StatLit.org/pdf/2018-Schield-CTC-Slides.pdf</dc:description>
  <cp:lastModifiedBy>Milo Schield</cp:lastModifiedBy>
  <cp:revision>1415</cp:revision>
  <cp:lastPrinted>2018-11-13T04:43:41Z</cp:lastPrinted>
  <dcterms:created xsi:type="dcterms:W3CDTF">1998-11-15T00:57:17Z</dcterms:created>
  <dcterms:modified xsi:type="dcterms:W3CDTF">2018-12-02T04:39:36Z</dcterms:modified>
  <cp:category>Statistical Literacy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