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314" r:id="rId2"/>
    <p:sldId id="316" r:id="rId3"/>
    <p:sldId id="344" r:id="rId4"/>
    <p:sldId id="343" r:id="rId5"/>
    <p:sldId id="346" r:id="rId6"/>
    <p:sldId id="345" r:id="rId7"/>
    <p:sldId id="332" r:id="rId8"/>
    <p:sldId id="333" r:id="rId9"/>
    <p:sldId id="338" r:id="rId10"/>
    <p:sldId id="339" r:id="rId11"/>
    <p:sldId id="340" r:id="rId12"/>
    <p:sldId id="342" r:id="rId13"/>
  </p:sldIdLst>
  <p:sldSz cx="9144000" cy="6858000" type="letter"/>
  <p:notesSz cx="7315200" cy="9601200"/>
  <p:defaultTextStyle>
    <a:defPPr>
      <a:defRPr lang="en-US"/>
    </a:defPPr>
    <a:lvl1pPr algn="l" rtl="0" eaLnBrk="0" fontAlgn="base" hangingPunct="0">
      <a:lnSpc>
        <a:spcPct val="80000"/>
      </a:lnSpc>
      <a:spcBef>
        <a:spcPct val="20000"/>
      </a:spcBef>
      <a:spcAft>
        <a:spcPct val="0"/>
      </a:spcAft>
      <a:defRPr sz="2000" kern="1200">
        <a:solidFill>
          <a:schemeClr val="tx1"/>
        </a:solidFill>
        <a:latin typeface="Times New Roman" panose="02020603050405020304" pitchFamily="18" charset="0"/>
        <a:ea typeface="+mn-ea"/>
        <a:cs typeface="+mn-cs"/>
      </a:defRPr>
    </a:lvl1pPr>
    <a:lvl2pPr marL="457200" algn="l" rtl="0" eaLnBrk="0" fontAlgn="base" hangingPunct="0">
      <a:lnSpc>
        <a:spcPct val="80000"/>
      </a:lnSpc>
      <a:spcBef>
        <a:spcPct val="2000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lnSpc>
        <a:spcPct val="80000"/>
      </a:lnSpc>
      <a:spcBef>
        <a:spcPct val="2000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lnSpc>
        <a:spcPct val="80000"/>
      </a:lnSpc>
      <a:spcBef>
        <a:spcPct val="2000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lnSpc>
        <a:spcPct val="80000"/>
      </a:lnSpc>
      <a:spcBef>
        <a:spcPct val="2000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5"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1153B"/>
    <a:srgbClr val="79163B"/>
    <a:srgbClr val="642832"/>
    <a:srgbClr val="8C0046"/>
    <a:srgbClr val="CC0000"/>
    <a:srgbClr val="800000"/>
    <a:srgbClr val="33C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87432" autoAdjust="0"/>
  </p:normalViewPr>
  <p:slideViewPr>
    <p:cSldViewPr snapToGrid="0">
      <p:cViewPr varScale="1">
        <p:scale>
          <a:sx n="85" d="100"/>
          <a:sy n="85" d="100"/>
        </p:scale>
        <p:origin x="102" y="690"/>
      </p:cViewPr>
      <p:guideLst>
        <p:guide orient="horz" pos="2160"/>
        <p:guide pos="2880"/>
      </p:guideLst>
    </p:cSldViewPr>
  </p:slideViewPr>
  <p:outlineViewPr>
    <p:cViewPr>
      <p:scale>
        <a:sx n="33" d="100"/>
        <a:sy n="33" d="100"/>
      </p:scale>
      <p:origin x="0" y="13122"/>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1" d="100"/>
          <a:sy n="81" d="100"/>
        </p:scale>
        <p:origin x="1368" y="102"/>
      </p:cViewPr>
      <p:guideLst>
        <p:guide orient="horz" pos="3025"/>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558799" y="209554"/>
            <a:ext cx="4036951" cy="479425"/>
          </a:xfrm>
          <a:prstGeom prst="rect">
            <a:avLst/>
          </a:prstGeom>
          <a:noFill/>
          <a:ln w="9525">
            <a:noFill/>
            <a:miter lim="800000"/>
            <a:headEnd/>
            <a:tailEnd/>
          </a:ln>
          <a:effectLst/>
        </p:spPr>
        <p:txBody>
          <a:bodyPr vert="horz" wrap="square" lIns="97123" tIns="48561" rIns="97123" bIns="48561" numCol="1" anchor="t" anchorCtr="0" compatLnSpc="1">
            <a:prstTxWarp prst="textNoShape">
              <a:avLst/>
            </a:prstTxWarp>
          </a:bodyPr>
          <a:lstStyle>
            <a:lvl1pPr defTabSz="971883">
              <a:lnSpc>
                <a:spcPct val="100000"/>
              </a:lnSpc>
              <a:spcBef>
                <a:spcPct val="0"/>
              </a:spcBef>
              <a:defRPr sz="1300"/>
            </a:lvl1pPr>
          </a:lstStyle>
          <a:p>
            <a:r>
              <a:rPr lang="en-US" altLang="en-US" dirty="0">
                <a:latin typeface="Arial" panose="020B0604020202020204" pitchFamily="34" charset="0"/>
                <a:cs typeface="Arial" panose="020B0604020202020204" pitchFamily="34" charset="0"/>
              </a:rPr>
              <a:t>US Infant Mortality Rate</a:t>
            </a:r>
            <a:r>
              <a:rPr lang="en-US" altLang="en-US" dirty="0" smtClean="0">
                <a:latin typeface="Arial" panose="020B0604020202020204" pitchFamily="34" charset="0"/>
                <a:cs typeface="Arial" panose="020B0604020202020204" pitchFamily="34" charset="0"/>
              </a:rPr>
              <a:t>: National </a:t>
            </a:r>
            <a:r>
              <a:rPr lang="en-US" altLang="en-US" dirty="0">
                <a:latin typeface="Arial" panose="020B0604020202020204" pitchFamily="34" charset="0"/>
                <a:cs typeface="Arial" panose="020B0604020202020204" pitchFamily="34" charset="0"/>
              </a:rPr>
              <a:t>Embarrassment?</a:t>
            </a:r>
            <a:endParaRPr lang="en-US" altLang="en-US" dirty="0">
              <a:latin typeface="Arial" panose="020B0604020202020204" pitchFamily="34" charset="0"/>
              <a:cs typeface="Arial" panose="020B0604020202020204" pitchFamily="34" charset="0"/>
            </a:endParaRPr>
          </a:p>
        </p:txBody>
      </p:sp>
      <p:sp>
        <p:nvSpPr>
          <p:cNvPr id="40963" name="Rectangle 3"/>
          <p:cNvSpPr>
            <a:spLocks noGrp="1" noChangeArrowheads="1"/>
          </p:cNvSpPr>
          <p:nvPr>
            <p:ph type="dt" sz="quarter" idx="1"/>
          </p:nvPr>
        </p:nvSpPr>
        <p:spPr bwMode="auto">
          <a:xfrm>
            <a:off x="5201392" y="203204"/>
            <a:ext cx="1551834" cy="479425"/>
          </a:xfrm>
          <a:prstGeom prst="rect">
            <a:avLst/>
          </a:prstGeom>
          <a:noFill/>
          <a:ln w="9525">
            <a:noFill/>
            <a:miter lim="800000"/>
            <a:headEnd/>
            <a:tailEnd/>
          </a:ln>
          <a:effectLst/>
        </p:spPr>
        <p:txBody>
          <a:bodyPr vert="horz" wrap="square" lIns="97123" tIns="48561" rIns="97123" bIns="48561" numCol="1" anchor="t" anchorCtr="0" compatLnSpc="1">
            <a:prstTxWarp prst="textNoShape">
              <a:avLst/>
            </a:prstTxWarp>
          </a:bodyPr>
          <a:lstStyle>
            <a:lvl1pPr algn="r" defTabSz="971883">
              <a:lnSpc>
                <a:spcPct val="100000"/>
              </a:lnSpc>
              <a:spcBef>
                <a:spcPct val="0"/>
              </a:spcBef>
              <a:defRPr sz="1300"/>
            </a:lvl1pPr>
          </a:lstStyle>
          <a:p>
            <a:r>
              <a:rPr lang="en-US" altLang="en-US" dirty="0" smtClean="0"/>
              <a:t>V0E  27 Nov 2018</a:t>
            </a:r>
            <a:endParaRPr lang="en-US" altLang="en-US" dirty="0"/>
          </a:p>
        </p:txBody>
      </p:sp>
      <p:sp>
        <p:nvSpPr>
          <p:cNvPr id="40964" name="Rectangle 4"/>
          <p:cNvSpPr>
            <a:spLocks noGrp="1" noChangeArrowheads="1"/>
          </p:cNvSpPr>
          <p:nvPr>
            <p:ph type="ftr" sz="quarter" idx="2"/>
          </p:nvPr>
        </p:nvSpPr>
        <p:spPr bwMode="auto">
          <a:xfrm>
            <a:off x="619124" y="8991604"/>
            <a:ext cx="5172075" cy="479425"/>
          </a:xfrm>
          <a:prstGeom prst="rect">
            <a:avLst/>
          </a:prstGeom>
          <a:noFill/>
          <a:ln w="9525">
            <a:noFill/>
            <a:miter lim="800000"/>
            <a:headEnd/>
            <a:tailEnd/>
          </a:ln>
          <a:effectLst/>
        </p:spPr>
        <p:txBody>
          <a:bodyPr vert="horz" wrap="square" lIns="97123" tIns="48561" rIns="97123" bIns="48561" numCol="1" anchor="b" anchorCtr="0" compatLnSpc="1">
            <a:prstTxWarp prst="textNoShape">
              <a:avLst/>
            </a:prstTxWarp>
          </a:bodyPr>
          <a:lstStyle>
            <a:lvl1pPr defTabSz="971883">
              <a:lnSpc>
                <a:spcPct val="100000"/>
              </a:lnSpc>
              <a:spcBef>
                <a:spcPct val="0"/>
              </a:spcBef>
              <a:defRPr sz="1300"/>
            </a:lvl1pPr>
          </a:lstStyle>
          <a:p>
            <a:r>
              <a:rPr lang="en-US" altLang="en-US" smtClean="0"/>
              <a:t>www.StatLit.org/pdf/2018-Schield-CTC3-Slides.pdf</a:t>
            </a:r>
            <a:endParaRPr lang="en-US" altLang="en-US" dirty="0"/>
          </a:p>
        </p:txBody>
      </p:sp>
      <p:sp>
        <p:nvSpPr>
          <p:cNvPr id="40965" name="Rectangle 5"/>
          <p:cNvSpPr>
            <a:spLocks noGrp="1" noChangeArrowheads="1"/>
          </p:cNvSpPr>
          <p:nvPr>
            <p:ph type="sldNum" sz="quarter" idx="3"/>
          </p:nvPr>
        </p:nvSpPr>
        <p:spPr bwMode="auto">
          <a:xfrm>
            <a:off x="5383217" y="8994779"/>
            <a:ext cx="1362075" cy="479425"/>
          </a:xfrm>
          <a:prstGeom prst="rect">
            <a:avLst/>
          </a:prstGeom>
          <a:noFill/>
          <a:ln w="9525">
            <a:noFill/>
            <a:miter lim="800000"/>
            <a:headEnd/>
            <a:tailEnd/>
          </a:ln>
          <a:effectLst/>
        </p:spPr>
        <p:txBody>
          <a:bodyPr vert="horz" wrap="square" lIns="97123" tIns="48561" rIns="97123" bIns="48561" numCol="1" anchor="b" anchorCtr="0" compatLnSpc="1">
            <a:prstTxWarp prst="textNoShape">
              <a:avLst/>
            </a:prstTxWarp>
          </a:bodyPr>
          <a:lstStyle>
            <a:lvl1pPr algn="r" defTabSz="971883">
              <a:lnSpc>
                <a:spcPct val="100000"/>
              </a:lnSpc>
              <a:spcBef>
                <a:spcPct val="0"/>
              </a:spcBef>
              <a:defRPr sz="1300"/>
            </a:lvl1pPr>
          </a:lstStyle>
          <a:p>
            <a:r>
              <a:rPr lang="en-US" altLang="en-US"/>
              <a:t>Page </a:t>
            </a:r>
            <a:fld id="{FC1EE6B5-FBD1-44D8-B807-AA790ACC5D28}" type="slidenum">
              <a:rPr lang="en-US" altLang="en-US"/>
              <a:pPr/>
              <a:t>‹#›</a:t>
            </a:fld>
            <a:endParaRPr lang="en-US" altLang="en-US"/>
          </a:p>
        </p:txBody>
      </p:sp>
    </p:spTree>
    <p:extLst>
      <p:ext uri="{BB962C8B-B14F-4D97-AF65-F5344CB8AC3E}">
        <p14:creationId xmlns:p14="http://schemas.microsoft.com/office/powerpoint/2010/main" val="28077032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3" y="5"/>
            <a:ext cx="3170238" cy="479425"/>
          </a:xfrm>
          <a:prstGeom prst="rect">
            <a:avLst/>
          </a:prstGeom>
          <a:noFill/>
          <a:ln w="9525">
            <a:noFill/>
            <a:miter lim="800000"/>
            <a:headEnd/>
            <a:tailEnd/>
          </a:ln>
          <a:effectLst/>
        </p:spPr>
        <p:txBody>
          <a:bodyPr vert="horz" wrap="square" lIns="97123" tIns="48561" rIns="97123" bIns="48561" numCol="1" anchor="t" anchorCtr="0" compatLnSpc="1">
            <a:prstTxWarp prst="textNoShape">
              <a:avLst/>
            </a:prstTxWarp>
          </a:bodyPr>
          <a:lstStyle>
            <a:lvl1pPr defTabSz="971883">
              <a:lnSpc>
                <a:spcPct val="100000"/>
              </a:lnSpc>
              <a:spcBef>
                <a:spcPct val="0"/>
              </a:spcBef>
              <a:defRPr sz="1300"/>
            </a:lvl1pPr>
          </a:lstStyle>
          <a:p>
            <a:r>
              <a:rPr lang="en-US" altLang="en-US"/>
              <a:t>Statistical Literacy for ManagersStatLit for Managers</a:t>
            </a:r>
          </a:p>
        </p:txBody>
      </p:sp>
      <p:sp>
        <p:nvSpPr>
          <p:cNvPr id="20483" name="Rectangle 3"/>
          <p:cNvSpPr>
            <a:spLocks noGrp="1" noChangeArrowheads="1"/>
          </p:cNvSpPr>
          <p:nvPr>
            <p:ph type="dt" idx="1"/>
          </p:nvPr>
        </p:nvSpPr>
        <p:spPr bwMode="auto">
          <a:xfrm>
            <a:off x="4144967" y="5"/>
            <a:ext cx="3170237" cy="479425"/>
          </a:xfrm>
          <a:prstGeom prst="rect">
            <a:avLst/>
          </a:prstGeom>
          <a:noFill/>
          <a:ln w="9525">
            <a:noFill/>
            <a:miter lim="800000"/>
            <a:headEnd/>
            <a:tailEnd/>
          </a:ln>
          <a:effectLst/>
        </p:spPr>
        <p:txBody>
          <a:bodyPr vert="horz" wrap="square" lIns="97123" tIns="48561" rIns="97123" bIns="48561" numCol="1" anchor="t" anchorCtr="0" compatLnSpc="1">
            <a:prstTxWarp prst="textNoShape">
              <a:avLst/>
            </a:prstTxWarp>
          </a:bodyPr>
          <a:lstStyle>
            <a:lvl1pPr algn="r" defTabSz="971883">
              <a:lnSpc>
                <a:spcPct val="100000"/>
              </a:lnSpc>
              <a:spcBef>
                <a:spcPct val="0"/>
              </a:spcBef>
              <a:defRPr sz="1300"/>
            </a:lvl1pPr>
          </a:lstStyle>
          <a:p>
            <a:r>
              <a:rPr lang="en-US" altLang="en-US"/>
              <a:t>1 March 20132013</a:t>
            </a:r>
          </a:p>
        </p:txBody>
      </p:sp>
      <p:sp>
        <p:nvSpPr>
          <p:cNvPr id="52228" name="Rectangle 4"/>
          <p:cNvSpPr>
            <a:spLocks noGrp="1" noRot="1" noChangeAspect="1" noChangeArrowheads="1" noTextEdit="1"/>
          </p:cNvSpPr>
          <p:nvPr>
            <p:ph type="sldImg" idx="2"/>
          </p:nvPr>
        </p:nvSpPr>
        <p:spPr bwMode="auto">
          <a:xfrm>
            <a:off x="1255713" y="720725"/>
            <a:ext cx="4797425" cy="3598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5"/>
          <p:cNvSpPr>
            <a:spLocks noGrp="1" noChangeArrowheads="1"/>
          </p:cNvSpPr>
          <p:nvPr>
            <p:ph type="body" sz="quarter" idx="3"/>
          </p:nvPr>
        </p:nvSpPr>
        <p:spPr bwMode="auto">
          <a:xfrm>
            <a:off x="812805" y="4560892"/>
            <a:ext cx="5770563" cy="4479925"/>
          </a:xfrm>
          <a:prstGeom prst="rect">
            <a:avLst/>
          </a:prstGeom>
          <a:noFill/>
          <a:ln w="9525">
            <a:noFill/>
            <a:miter lim="800000"/>
            <a:headEnd/>
            <a:tailEnd/>
          </a:ln>
          <a:effectLst/>
        </p:spPr>
        <p:txBody>
          <a:bodyPr vert="horz" wrap="square" lIns="97123" tIns="48561" rIns="97123" bIns="4856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6" name="Rectangle 6"/>
          <p:cNvSpPr>
            <a:spLocks noGrp="1" noChangeArrowheads="1"/>
          </p:cNvSpPr>
          <p:nvPr>
            <p:ph type="ftr" sz="quarter" idx="4"/>
          </p:nvPr>
        </p:nvSpPr>
        <p:spPr bwMode="auto">
          <a:xfrm>
            <a:off x="3" y="9121780"/>
            <a:ext cx="3170238" cy="479425"/>
          </a:xfrm>
          <a:prstGeom prst="rect">
            <a:avLst/>
          </a:prstGeom>
          <a:noFill/>
          <a:ln w="9525">
            <a:noFill/>
            <a:miter lim="800000"/>
            <a:headEnd/>
            <a:tailEnd/>
          </a:ln>
          <a:effectLst/>
        </p:spPr>
        <p:txBody>
          <a:bodyPr vert="horz" wrap="square" lIns="97123" tIns="48561" rIns="97123" bIns="48561" numCol="1" anchor="b" anchorCtr="0" compatLnSpc="1">
            <a:prstTxWarp prst="textNoShape">
              <a:avLst/>
            </a:prstTxWarp>
          </a:bodyPr>
          <a:lstStyle>
            <a:lvl1pPr defTabSz="971883">
              <a:lnSpc>
                <a:spcPct val="100000"/>
              </a:lnSpc>
              <a:spcBef>
                <a:spcPct val="0"/>
              </a:spcBef>
              <a:defRPr sz="1300"/>
            </a:lvl1pPr>
          </a:lstStyle>
          <a:p>
            <a:r>
              <a:rPr lang="en-US" altLang="en-US"/>
              <a:t>www.StatLit.org/pdf/2013-Schield-MBAA-6up.pdf2013Schield-MBAA</a:t>
            </a:r>
          </a:p>
        </p:txBody>
      </p:sp>
      <p:sp>
        <p:nvSpPr>
          <p:cNvPr id="20487" name="Rectangle 7"/>
          <p:cNvSpPr>
            <a:spLocks noGrp="1" noChangeArrowheads="1"/>
          </p:cNvSpPr>
          <p:nvPr>
            <p:ph type="sldNum" sz="quarter" idx="5"/>
          </p:nvPr>
        </p:nvSpPr>
        <p:spPr bwMode="auto">
          <a:xfrm>
            <a:off x="4144967" y="9121780"/>
            <a:ext cx="3170237" cy="479425"/>
          </a:xfrm>
          <a:prstGeom prst="rect">
            <a:avLst/>
          </a:prstGeom>
          <a:noFill/>
          <a:ln w="9525">
            <a:noFill/>
            <a:miter lim="800000"/>
            <a:headEnd/>
            <a:tailEnd/>
          </a:ln>
          <a:effectLst/>
        </p:spPr>
        <p:txBody>
          <a:bodyPr vert="horz" wrap="square" lIns="97123" tIns="48561" rIns="97123" bIns="48561" numCol="1" anchor="b" anchorCtr="0" compatLnSpc="1">
            <a:prstTxWarp prst="textNoShape">
              <a:avLst/>
            </a:prstTxWarp>
          </a:bodyPr>
          <a:lstStyle>
            <a:lvl1pPr algn="r" defTabSz="971883">
              <a:lnSpc>
                <a:spcPct val="100000"/>
              </a:lnSpc>
              <a:spcBef>
                <a:spcPct val="0"/>
              </a:spcBef>
              <a:defRPr sz="1300"/>
            </a:lvl1pPr>
          </a:lstStyle>
          <a:p>
            <a:fld id="{B370EAD3-75AD-482E-9F4F-4255BB375B5C}" type="slidenum">
              <a:rPr lang="en-US" altLang="en-US"/>
              <a:pPr/>
              <a:t>‹#›</a:t>
            </a:fld>
            <a:endParaRPr lang="en-US" altLang="en-US"/>
          </a:p>
        </p:txBody>
      </p:sp>
    </p:spTree>
    <p:extLst>
      <p:ext uri="{BB962C8B-B14F-4D97-AF65-F5344CB8AC3E}">
        <p14:creationId xmlns:p14="http://schemas.microsoft.com/office/powerpoint/2010/main" val="1367104647"/>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4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Grp="1" noChangeArrowheads="1"/>
          </p:cNvSpPr>
          <p:nvPr>
            <p:ph type="hdr" sz="quarter"/>
          </p:nvPr>
        </p:nvSpPr>
        <p:spPr>
          <a:ln/>
        </p:spPr>
        <p:txBody>
          <a:bodyPr/>
          <a:lstStyle/>
          <a:p>
            <a:r>
              <a:rPr lang="en-US" altLang="en-US"/>
              <a:t>Statistical Literacy for ManagersStatLit for Managers</a:t>
            </a:r>
          </a:p>
        </p:txBody>
      </p:sp>
      <p:sp>
        <p:nvSpPr>
          <p:cNvPr id="17" name="Rectangle 3"/>
          <p:cNvSpPr>
            <a:spLocks noGrp="1" noChangeArrowheads="1"/>
          </p:cNvSpPr>
          <p:nvPr>
            <p:ph type="dt" idx="1"/>
          </p:nvPr>
        </p:nvSpPr>
        <p:spPr>
          <a:ln/>
        </p:spPr>
        <p:txBody>
          <a:bodyPr/>
          <a:lstStyle/>
          <a:p>
            <a:r>
              <a:rPr lang="en-US" altLang="en-US"/>
              <a:t>1 March 20132013</a:t>
            </a:r>
          </a:p>
        </p:txBody>
      </p:sp>
      <p:sp>
        <p:nvSpPr>
          <p:cNvPr id="18" name="Rectangle 6"/>
          <p:cNvSpPr>
            <a:spLocks noGrp="1" noChangeArrowheads="1"/>
          </p:cNvSpPr>
          <p:nvPr>
            <p:ph type="ftr" sz="quarter" idx="4"/>
          </p:nvPr>
        </p:nvSpPr>
        <p:spPr>
          <a:ln/>
        </p:spPr>
        <p:txBody>
          <a:bodyPr/>
          <a:lstStyle/>
          <a:p>
            <a:r>
              <a:rPr lang="en-US" altLang="en-US"/>
              <a:t>www.StatLit.org/pdf/2013-Schield-MBAA-6up.pdf2013Schield-MBAA</a:t>
            </a:r>
          </a:p>
        </p:txBody>
      </p:sp>
      <p:sp>
        <p:nvSpPr>
          <p:cNvPr id="19" name="Rectangle 7"/>
          <p:cNvSpPr>
            <a:spLocks noGrp="1" noChangeArrowheads="1"/>
          </p:cNvSpPr>
          <p:nvPr>
            <p:ph type="sldNum" sz="quarter" idx="5"/>
          </p:nvPr>
        </p:nvSpPr>
        <p:spPr>
          <a:ln/>
        </p:spPr>
        <p:txBody>
          <a:bodyPr/>
          <a:lstStyle/>
          <a:p>
            <a:fld id="{D988D78D-5974-43E7-BB74-CAE453079FAC}" type="slidenum">
              <a:rPr lang="en-US" altLang="en-US"/>
              <a:pPr/>
              <a:t>1</a:t>
            </a:fld>
            <a:endParaRPr lang="en-US" altLang="en-US"/>
          </a:p>
        </p:txBody>
      </p:sp>
      <p:sp>
        <p:nvSpPr>
          <p:cNvPr id="53250" name="Rectangle 2"/>
          <p:cNvSpPr txBox="1">
            <a:spLocks noGrp="1" noChangeArrowheads="1"/>
          </p:cNvSpPr>
          <p:nvPr/>
        </p:nvSpPr>
        <p:spPr bwMode="auto">
          <a:xfrm>
            <a:off x="3" y="5"/>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StatLit for Managers</a:t>
            </a:r>
          </a:p>
        </p:txBody>
      </p:sp>
      <p:sp>
        <p:nvSpPr>
          <p:cNvPr id="53251" name="Rectangle 3"/>
          <p:cNvSpPr txBox="1">
            <a:spLocks noGrp="1" noChangeArrowheads="1"/>
          </p:cNvSpPr>
          <p:nvPr/>
        </p:nvSpPr>
        <p:spPr bwMode="auto">
          <a:xfrm>
            <a:off x="4144967" y="5"/>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r>
              <a:rPr lang="en-US" altLang="en-US" sz="1300"/>
              <a:t>2013</a:t>
            </a:r>
          </a:p>
        </p:txBody>
      </p:sp>
      <p:sp>
        <p:nvSpPr>
          <p:cNvPr id="53252" name="Rectangle 6"/>
          <p:cNvSpPr txBox="1">
            <a:spLocks noGrp="1" noChangeArrowheads="1"/>
          </p:cNvSpPr>
          <p:nvPr/>
        </p:nvSpPr>
        <p:spPr bwMode="auto">
          <a:xfrm>
            <a:off x="3" y="912178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2013Schield-MBAA</a:t>
            </a:r>
          </a:p>
        </p:txBody>
      </p:sp>
      <p:sp>
        <p:nvSpPr>
          <p:cNvPr id="53253" name="Rectangle 7"/>
          <p:cNvSpPr txBox="1">
            <a:spLocks noGrp="1" noChangeArrowheads="1"/>
          </p:cNvSpPr>
          <p:nvPr/>
        </p:nvSpPr>
        <p:spPr bwMode="auto">
          <a:xfrm>
            <a:off x="4144967" y="9121780"/>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fld id="{91ACC686-3D74-448B-9EFE-BCAE24CE23BD}" type="slidenum">
              <a:rPr lang="en-US" altLang="en-US" sz="1300"/>
              <a:pPr algn="r">
                <a:lnSpc>
                  <a:spcPct val="100000"/>
                </a:lnSpc>
                <a:spcBef>
                  <a:spcPct val="0"/>
                </a:spcBef>
              </a:pPr>
              <a:t>1</a:t>
            </a:fld>
            <a:endParaRPr lang="en-US" altLang="en-US" sz="1300"/>
          </a:p>
        </p:txBody>
      </p:sp>
      <p:sp>
        <p:nvSpPr>
          <p:cNvPr id="53254" name="Rectangle 2"/>
          <p:cNvSpPr txBox="1">
            <a:spLocks noGrp="1" noChangeArrowheads="1"/>
          </p:cNvSpPr>
          <p:nvPr/>
        </p:nvSpPr>
        <p:spPr bwMode="auto">
          <a:xfrm>
            <a:off x="3" y="5"/>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Analyzing Numbers in the News</a:t>
            </a:r>
          </a:p>
        </p:txBody>
      </p:sp>
      <p:sp>
        <p:nvSpPr>
          <p:cNvPr id="53255" name="Rectangle 3"/>
          <p:cNvSpPr txBox="1">
            <a:spLocks noGrp="1" noChangeArrowheads="1"/>
          </p:cNvSpPr>
          <p:nvPr/>
        </p:nvSpPr>
        <p:spPr bwMode="auto">
          <a:xfrm>
            <a:off x="4144967" y="5"/>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r>
              <a:rPr lang="en-US" altLang="en-US" sz="1300"/>
              <a:t>15 May 2008</a:t>
            </a:r>
          </a:p>
        </p:txBody>
      </p:sp>
      <p:sp>
        <p:nvSpPr>
          <p:cNvPr id="53256" name="Rectangle 6"/>
          <p:cNvSpPr txBox="1">
            <a:spLocks noGrp="1" noChangeArrowheads="1"/>
          </p:cNvSpPr>
          <p:nvPr/>
        </p:nvSpPr>
        <p:spPr bwMode="auto">
          <a:xfrm>
            <a:off x="3" y="912178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2008SchieldNNN6up.pdf</a:t>
            </a:r>
          </a:p>
        </p:txBody>
      </p:sp>
      <p:sp>
        <p:nvSpPr>
          <p:cNvPr id="53257" name="Rectangle 7"/>
          <p:cNvSpPr txBox="1">
            <a:spLocks noGrp="1" noChangeArrowheads="1"/>
          </p:cNvSpPr>
          <p:nvPr/>
        </p:nvSpPr>
        <p:spPr bwMode="auto">
          <a:xfrm>
            <a:off x="4144967" y="9121780"/>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fld id="{A98DA9E7-7315-4672-9781-D272DA2266C7}" type="slidenum">
              <a:rPr lang="en-US" altLang="en-US" sz="1300"/>
              <a:pPr algn="r">
                <a:lnSpc>
                  <a:spcPct val="100000"/>
                </a:lnSpc>
                <a:spcBef>
                  <a:spcPct val="0"/>
                </a:spcBef>
              </a:pPr>
              <a:t>1</a:t>
            </a:fld>
            <a:endParaRPr lang="en-US" altLang="en-US" sz="1300"/>
          </a:p>
        </p:txBody>
      </p:sp>
      <p:sp>
        <p:nvSpPr>
          <p:cNvPr id="53258" name="Rectangle 2"/>
          <p:cNvSpPr txBox="1">
            <a:spLocks noGrp="1" noChangeArrowheads="1"/>
          </p:cNvSpPr>
          <p:nvPr/>
        </p:nvSpPr>
        <p:spPr bwMode="auto">
          <a:xfrm>
            <a:off x="12702" y="5"/>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endParaRPr lang="en-US" altLang="en-US" sz="1300"/>
          </a:p>
        </p:txBody>
      </p:sp>
      <p:sp>
        <p:nvSpPr>
          <p:cNvPr id="53259" name="Rectangle 3"/>
          <p:cNvSpPr txBox="1">
            <a:spLocks noGrp="1" noChangeArrowheads="1"/>
          </p:cNvSpPr>
          <p:nvPr/>
        </p:nvSpPr>
        <p:spPr bwMode="auto">
          <a:xfrm>
            <a:off x="4144967" y="5"/>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endParaRPr lang="en-US" altLang="en-US" sz="1300"/>
          </a:p>
        </p:txBody>
      </p:sp>
      <p:sp>
        <p:nvSpPr>
          <p:cNvPr id="53260" name="Rectangle 6"/>
          <p:cNvSpPr txBox="1">
            <a:spLocks noGrp="1" noChangeArrowheads="1"/>
          </p:cNvSpPr>
          <p:nvPr/>
        </p:nvSpPr>
        <p:spPr bwMode="auto">
          <a:xfrm>
            <a:off x="3" y="912178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endParaRPr lang="en-US" altLang="en-US" sz="1300"/>
          </a:p>
        </p:txBody>
      </p:sp>
      <p:sp>
        <p:nvSpPr>
          <p:cNvPr id="53261" name="Rectangle 7"/>
          <p:cNvSpPr txBox="1">
            <a:spLocks noGrp="1" noChangeArrowheads="1"/>
          </p:cNvSpPr>
          <p:nvPr/>
        </p:nvSpPr>
        <p:spPr bwMode="auto">
          <a:xfrm>
            <a:off x="4144967" y="9121780"/>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fld id="{09EB9BEE-2A39-45D5-AA60-43A782725BF9}" type="slidenum">
              <a:rPr lang="en-US" altLang="en-US" sz="1300"/>
              <a:pPr algn="r">
                <a:lnSpc>
                  <a:spcPct val="100000"/>
                </a:lnSpc>
                <a:spcBef>
                  <a:spcPct val="0"/>
                </a:spcBef>
              </a:pPr>
              <a:t>1</a:t>
            </a:fld>
            <a:endParaRPr lang="en-US" altLang="en-US" sz="1300"/>
          </a:p>
        </p:txBody>
      </p:sp>
      <p:sp>
        <p:nvSpPr>
          <p:cNvPr id="53262" name="Rectangle 2"/>
          <p:cNvSpPr>
            <a:spLocks noGrp="1" noRot="1" noChangeAspect="1" noChangeArrowheads="1" noTextEdit="1"/>
          </p:cNvSpPr>
          <p:nvPr>
            <p:ph type="sldImg"/>
          </p:nvPr>
        </p:nvSpPr>
        <p:spPr>
          <a:ln/>
        </p:spPr>
      </p:sp>
      <p:sp>
        <p:nvSpPr>
          <p:cNvPr id="532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105394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Grp="1" noChangeArrowheads="1"/>
          </p:cNvSpPr>
          <p:nvPr>
            <p:ph type="hdr" sz="quarter"/>
          </p:nvPr>
        </p:nvSpPr>
        <p:spPr>
          <a:ln/>
        </p:spPr>
        <p:txBody>
          <a:bodyPr/>
          <a:lstStyle/>
          <a:p>
            <a:r>
              <a:rPr lang="en-US" altLang="en-US"/>
              <a:t>Statistical Literacy for ManagersStatLit for Managers</a:t>
            </a:r>
          </a:p>
        </p:txBody>
      </p:sp>
      <p:sp>
        <p:nvSpPr>
          <p:cNvPr id="17" name="Rectangle 3"/>
          <p:cNvSpPr>
            <a:spLocks noGrp="1" noChangeArrowheads="1"/>
          </p:cNvSpPr>
          <p:nvPr>
            <p:ph type="dt" idx="1"/>
          </p:nvPr>
        </p:nvSpPr>
        <p:spPr>
          <a:ln/>
        </p:spPr>
        <p:txBody>
          <a:bodyPr/>
          <a:lstStyle/>
          <a:p>
            <a:r>
              <a:rPr lang="en-US" altLang="en-US"/>
              <a:t>1 March 20132013</a:t>
            </a:r>
          </a:p>
        </p:txBody>
      </p:sp>
      <p:sp>
        <p:nvSpPr>
          <p:cNvPr id="18" name="Rectangle 6"/>
          <p:cNvSpPr>
            <a:spLocks noGrp="1" noChangeArrowheads="1"/>
          </p:cNvSpPr>
          <p:nvPr>
            <p:ph type="ftr" sz="quarter" idx="4"/>
          </p:nvPr>
        </p:nvSpPr>
        <p:spPr>
          <a:ln/>
        </p:spPr>
        <p:txBody>
          <a:bodyPr/>
          <a:lstStyle/>
          <a:p>
            <a:r>
              <a:rPr lang="en-US" altLang="en-US"/>
              <a:t>www.StatLit.org/pdf/2013-Schield-MBAA-6up.pdf2013Schield-MBAA</a:t>
            </a:r>
          </a:p>
        </p:txBody>
      </p:sp>
      <p:sp>
        <p:nvSpPr>
          <p:cNvPr id="19" name="Rectangle 7"/>
          <p:cNvSpPr>
            <a:spLocks noGrp="1" noChangeArrowheads="1"/>
          </p:cNvSpPr>
          <p:nvPr>
            <p:ph type="sldNum" sz="quarter" idx="5"/>
          </p:nvPr>
        </p:nvSpPr>
        <p:spPr>
          <a:ln/>
        </p:spPr>
        <p:txBody>
          <a:bodyPr/>
          <a:lstStyle/>
          <a:p>
            <a:fld id="{D988D78D-5974-43E7-BB74-CAE453079FAC}" type="slidenum">
              <a:rPr lang="en-US" altLang="en-US"/>
              <a:pPr/>
              <a:t>10</a:t>
            </a:fld>
            <a:endParaRPr lang="en-US" altLang="en-US"/>
          </a:p>
        </p:txBody>
      </p:sp>
      <p:sp>
        <p:nvSpPr>
          <p:cNvPr id="53250" name="Rectangle 2"/>
          <p:cNvSpPr txBox="1">
            <a:spLocks noGrp="1" noChangeArrowheads="1"/>
          </p:cNvSpPr>
          <p:nvPr/>
        </p:nvSpPr>
        <p:spPr bwMode="auto">
          <a:xfrm>
            <a:off x="3" y="5"/>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StatLit for Managers</a:t>
            </a:r>
          </a:p>
        </p:txBody>
      </p:sp>
      <p:sp>
        <p:nvSpPr>
          <p:cNvPr id="53251" name="Rectangle 3"/>
          <p:cNvSpPr txBox="1">
            <a:spLocks noGrp="1" noChangeArrowheads="1"/>
          </p:cNvSpPr>
          <p:nvPr/>
        </p:nvSpPr>
        <p:spPr bwMode="auto">
          <a:xfrm>
            <a:off x="4144967" y="5"/>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r>
              <a:rPr lang="en-US" altLang="en-US" sz="1300"/>
              <a:t>2013</a:t>
            </a:r>
          </a:p>
        </p:txBody>
      </p:sp>
      <p:sp>
        <p:nvSpPr>
          <p:cNvPr id="53252" name="Rectangle 6"/>
          <p:cNvSpPr txBox="1">
            <a:spLocks noGrp="1" noChangeArrowheads="1"/>
          </p:cNvSpPr>
          <p:nvPr/>
        </p:nvSpPr>
        <p:spPr bwMode="auto">
          <a:xfrm>
            <a:off x="3" y="912178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2013Schield-MBAA</a:t>
            </a:r>
          </a:p>
        </p:txBody>
      </p:sp>
      <p:sp>
        <p:nvSpPr>
          <p:cNvPr id="53253" name="Rectangle 7"/>
          <p:cNvSpPr txBox="1">
            <a:spLocks noGrp="1" noChangeArrowheads="1"/>
          </p:cNvSpPr>
          <p:nvPr/>
        </p:nvSpPr>
        <p:spPr bwMode="auto">
          <a:xfrm>
            <a:off x="4144967" y="9121780"/>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fld id="{91ACC686-3D74-448B-9EFE-BCAE24CE23BD}" type="slidenum">
              <a:rPr lang="en-US" altLang="en-US" sz="1300"/>
              <a:pPr algn="r">
                <a:lnSpc>
                  <a:spcPct val="100000"/>
                </a:lnSpc>
                <a:spcBef>
                  <a:spcPct val="0"/>
                </a:spcBef>
              </a:pPr>
              <a:t>10</a:t>
            </a:fld>
            <a:endParaRPr lang="en-US" altLang="en-US" sz="1300"/>
          </a:p>
        </p:txBody>
      </p:sp>
      <p:sp>
        <p:nvSpPr>
          <p:cNvPr id="53254" name="Rectangle 2"/>
          <p:cNvSpPr txBox="1">
            <a:spLocks noGrp="1" noChangeArrowheads="1"/>
          </p:cNvSpPr>
          <p:nvPr/>
        </p:nvSpPr>
        <p:spPr bwMode="auto">
          <a:xfrm>
            <a:off x="3" y="5"/>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Analyzing Numbers in the News</a:t>
            </a:r>
          </a:p>
        </p:txBody>
      </p:sp>
      <p:sp>
        <p:nvSpPr>
          <p:cNvPr id="53255" name="Rectangle 3"/>
          <p:cNvSpPr txBox="1">
            <a:spLocks noGrp="1" noChangeArrowheads="1"/>
          </p:cNvSpPr>
          <p:nvPr/>
        </p:nvSpPr>
        <p:spPr bwMode="auto">
          <a:xfrm>
            <a:off x="4144967" y="5"/>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r>
              <a:rPr lang="en-US" altLang="en-US" sz="1300"/>
              <a:t>15 May 2008</a:t>
            </a:r>
          </a:p>
        </p:txBody>
      </p:sp>
      <p:sp>
        <p:nvSpPr>
          <p:cNvPr id="53256" name="Rectangle 6"/>
          <p:cNvSpPr txBox="1">
            <a:spLocks noGrp="1" noChangeArrowheads="1"/>
          </p:cNvSpPr>
          <p:nvPr/>
        </p:nvSpPr>
        <p:spPr bwMode="auto">
          <a:xfrm>
            <a:off x="3" y="912178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2008SchieldNNN6up.pdf</a:t>
            </a:r>
          </a:p>
        </p:txBody>
      </p:sp>
      <p:sp>
        <p:nvSpPr>
          <p:cNvPr id="53257" name="Rectangle 7"/>
          <p:cNvSpPr txBox="1">
            <a:spLocks noGrp="1" noChangeArrowheads="1"/>
          </p:cNvSpPr>
          <p:nvPr/>
        </p:nvSpPr>
        <p:spPr bwMode="auto">
          <a:xfrm>
            <a:off x="4144967" y="9121780"/>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fld id="{A98DA9E7-7315-4672-9781-D272DA2266C7}" type="slidenum">
              <a:rPr lang="en-US" altLang="en-US" sz="1300"/>
              <a:pPr algn="r">
                <a:lnSpc>
                  <a:spcPct val="100000"/>
                </a:lnSpc>
                <a:spcBef>
                  <a:spcPct val="0"/>
                </a:spcBef>
              </a:pPr>
              <a:t>10</a:t>
            </a:fld>
            <a:endParaRPr lang="en-US" altLang="en-US" sz="1300"/>
          </a:p>
        </p:txBody>
      </p:sp>
      <p:sp>
        <p:nvSpPr>
          <p:cNvPr id="53258" name="Rectangle 2"/>
          <p:cNvSpPr txBox="1">
            <a:spLocks noGrp="1" noChangeArrowheads="1"/>
          </p:cNvSpPr>
          <p:nvPr/>
        </p:nvSpPr>
        <p:spPr bwMode="auto">
          <a:xfrm>
            <a:off x="12702" y="5"/>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endParaRPr lang="en-US" altLang="en-US" sz="1300"/>
          </a:p>
        </p:txBody>
      </p:sp>
      <p:sp>
        <p:nvSpPr>
          <p:cNvPr id="53259" name="Rectangle 3"/>
          <p:cNvSpPr txBox="1">
            <a:spLocks noGrp="1" noChangeArrowheads="1"/>
          </p:cNvSpPr>
          <p:nvPr/>
        </p:nvSpPr>
        <p:spPr bwMode="auto">
          <a:xfrm>
            <a:off x="4144967" y="5"/>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endParaRPr lang="en-US" altLang="en-US" sz="1300"/>
          </a:p>
        </p:txBody>
      </p:sp>
      <p:sp>
        <p:nvSpPr>
          <p:cNvPr id="53260" name="Rectangle 6"/>
          <p:cNvSpPr txBox="1">
            <a:spLocks noGrp="1" noChangeArrowheads="1"/>
          </p:cNvSpPr>
          <p:nvPr/>
        </p:nvSpPr>
        <p:spPr bwMode="auto">
          <a:xfrm>
            <a:off x="3" y="912178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endParaRPr lang="en-US" altLang="en-US" sz="1300"/>
          </a:p>
        </p:txBody>
      </p:sp>
      <p:sp>
        <p:nvSpPr>
          <p:cNvPr id="53261" name="Rectangle 7"/>
          <p:cNvSpPr txBox="1">
            <a:spLocks noGrp="1" noChangeArrowheads="1"/>
          </p:cNvSpPr>
          <p:nvPr/>
        </p:nvSpPr>
        <p:spPr bwMode="auto">
          <a:xfrm>
            <a:off x="4144967" y="9121780"/>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fld id="{09EB9BEE-2A39-45D5-AA60-43A782725BF9}" type="slidenum">
              <a:rPr lang="en-US" altLang="en-US" sz="1300"/>
              <a:pPr algn="r">
                <a:lnSpc>
                  <a:spcPct val="100000"/>
                </a:lnSpc>
                <a:spcBef>
                  <a:spcPct val="0"/>
                </a:spcBef>
              </a:pPr>
              <a:t>10</a:t>
            </a:fld>
            <a:endParaRPr lang="en-US" altLang="en-US" sz="1300"/>
          </a:p>
        </p:txBody>
      </p:sp>
      <p:sp>
        <p:nvSpPr>
          <p:cNvPr id="53262" name="Rectangle 2"/>
          <p:cNvSpPr>
            <a:spLocks noGrp="1" noRot="1" noChangeAspect="1" noChangeArrowheads="1" noTextEdit="1"/>
          </p:cNvSpPr>
          <p:nvPr>
            <p:ph type="sldImg"/>
          </p:nvPr>
        </p:nvSpPr>
        <p:spPr>
          <a:ln/>
        </p:spPr>
      </p:sp>
      <p:sp>
        <p:nvSpPr>
          <p:cNvPr id="532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6430151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Grp="1" noChangeArrowheads="1"/>
          </p:cNvSpPr>
          <p:nvPr>
            <p:ph type="hdr" sz="quarter"/>
          </p:nvPr>
        </p:nvSpPr>
        <p:spPr>
          <a:ln/>
        </p:spPr>
        <p:txBody>
          <a:bodyPr/>
          <a:lstStyle/>
          <a:p>
            <a:r>
              <a:rPr lang="en-US" altLang="en-US"/>
              <a:t>Statistical Literacy for ManagersStatLit for Managers</a:t>
            </a:r>
          </a:p>
        </p:txBody>
      </p:sp>
      <p:sp>
        <p:nvSpPr>
          <p:cNvPr id="17" name="Rectangle 3"/>
          <p:cNvSpPr>
            <a:spLocks noGrp="1" noChangeArrowheads="1"/>
          </p:cNvSpPr>
          <p:nvPr>
            <p:ph type="dt" idx="1"/>
          </p:nvPr>
        </p:nvSpPr>
        <p:spPr>
          <a:ln/>
        </p:spPr>
        <p:txBody>
          <a:bodyPr/>
          <a:lstStyle/>
          <a:p>
            <a:r>
              <a:rPr lang="en-US" altLang="en-US"/>
              <a:t>1 March 20132013</a:t>
            </a:r>
          </a:p>
        </p:txBody>
      </p:sp>
      <p:sp>
        <p:nvSpPr>
          <p:cNvPr id="18" name="Rectangle 6"/>
          <p:cNvSpPr>
            <a:spLocks noGrp="1" noChangeArrowheads="1"/>
          </p:cNvSpPr>
          <p:nvPr>
            <p:ph type="ftr" sz="quarter" idx="4"/>
          </p:nvPr>
        </p:nvSpPr>
        <p:spPr>
          <a:ln/>
        </p:spPr>
        <p:txBody>
          <a:bodyPr/>
          <a:lstStyle/>
          <a:p>
            <a:r>
              <a:rPr lang="en-US" altLang="en-US"/>
              <a:t>www.StatLit.org/pdf/2013-Schield-MBAA-6up.pdf2013Schield-MBAA</a:t>
            </a:r>
          </a:p>
        </p:txBody>
      </p:sp>
      <p:sp>
        <p:nvSpPr>
          <p:cNvPr id="19" name="Rectangle 7"/>
          <p:cNvSpPr>
            <a:spLocks noGrp="1" noChangeArrowheads="1"/>
          </p:cNvSpPr>
          <p:nvPr>
            <p:ph type="sldNum" sz="quarter" idx="5"/>
          </p:nvPr>
        </p:nvSpPr>
        <p:spPr>
          <a:ln/>
        </p:spPr>
        <p:txBody>
          <a:bodyPr/>
          <a:lstStyle/>
          <a:p>
            <a:fld id="{D988D78D-5974-43E7-BB74-CAE453079FAC}" type="slidenum">
              <a:rPr lang="en-US" altLang="en-US"/>
              <a:pPr/>
              <a:t>11</a:t>
            </a:fld>
            <a:endParaRPr lang="en-US" altLang="en-US"/>
          </a:p>
        </p:txBody>
      </p:sp>
      <p:sp>
        <p:nvSpPr>
          <p:cNvPr id="53250" name="Rectangle 2"/>
          <p:cNvSpPr txBox="1">
            <a:spLocks noGrp="1" noChangeArrowheads="1"/>
          </p:cNvSpPr>
          <p:nvPr/>
        </p:nvSpPr>
        <p:spPr bwMode="auto">
          <a:xfrm>
            <a:off x="3" y="5"/>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StatLit for Managers</a:t>
            </a:r>
          </a:p>
        </p:txBody>
      </p:sp>
      <p:sp>
        <p:nvSpPr>
          <p:cNvPr id="53251" name="Rectangle 3"/>
          <p:cNvSpPr txBox="1">
            <a:spLocks noGrp="1" noChangeArrowheads="1"/>
          </p:cNvSpPr>
          <p:nvPr/>
        </p:nvSpPr>
        <p:spPr bwMode="auto">
          <a:xfrm>
            <a:off x="4144967" y="5"/>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r>
              <a:rPr lang="en-US" altLang="en-US" sz="1300"/>
              <a:t>2013</a:t>
            </a:r>
          </a:p>
        </p:txBody>
      </p:sp>
      <p:sp>
        <p:nvSpPr>
          <p:cNvPr id="53252" name="Rectangle 6"/>
          <p:cNvSpPr txBox="1">
            <a:spLocks noGrp="1" noChangeArrowheads="1"/>
          </p:cNvSpPr>
          <p:nvPr/>
        </p:nvSpPr>
        <p:spPr bwMode="auto">
          <a:xfrm>
            <a:off x="3" y="912178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2013Schield-MBAA</a:t>
            </a:r>
          </a:p>
        </p:txBody>
      </p:sp>
      <p:sp>
        <p:nvSpPr>
          <p:cNvPr id="53253" name="Rectangle 7"/>
          <p:cNvSpPr txBox="1">
            <a:spLocks noGrp="1" noChangeArrowheads="1"/>
          </p:cNvSpPr>
          <p:nvPr/>
        </p:nvSpPr>
        <p:spPr bwMode="auto">
          <a:xfrm>
            <a:off x="4144967" y="9121780"/>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fld id="{91ACC686-3D74-448B-9EFE-BCAE24CE23BD}" type="slidenum">
              <a:rPr lang="en-US" altLang="en-US" sz="1300"/>
              <a:pPr algn="r">
                <a:lnSpc>
                  <a:spcPct val="100000"/>
                </a:lnSpc>
                <a:spcBef>
                  <a:spcPct val="0"/>
                </a:spcBef>
              </a:pPr>
              <a:t>11</a:t>
            </a:fld>
            <a:endParaRPr lang="en-US" altLang="en-US" sz="1300"/>
          </a:p>
        </p:txBody>
      </p:sp>
      <p:sp>
        <p:nvSpPr>
          <p:cNvPr id="53254" name="Rectangle 2"/>
          <p:cNvSpPr txBox="1">
            <a:spLocks noGrp="1" noChangeArrowheads="1"/>
          </p:cNvSpPr>
          <p:nvPr/>
        </p:nvSpPr>
        <p:spPr bwMode="auto">
          <a:xfrm>
            <a:off x="3" y="5"/>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Analyzing Numbers in the News</a:t>
            </a:r>
          </a:p>
        </p:txBody>
      </p:sp>
      <p:sp>
        <p:nvSpPr>
          <p:cNvPr id="53255" name="Rectangle 3"/>
          <p:cNvSpPr txBox="1">
            <a:spLocks noGrp="1" noChangeArrowheads="1"/>
          </p:cNvSpPr>
          <p:nvPr/>
        </p:nvSpPr>
        <p:spPr bwMode="auto">
          <a:xfrm>
            <a:off x="4144967" y="5"/>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r>
              <a:rPr lang="en-US" altLang="en-US" sz="1300"/>
              <a:t>15 May 2008</a:t>
            </a:r>
          </a:p>
        </p:txBody>
      </p:sp>
      <p:sp>
        <p:nvSpPr>
          <p:cNvPr id="53256" name="Rectangle 6"/>
          <p:cNvSpPr txBox="1">
            <a:spLocks noGrp="1" noChangeArrowheads="1"/>
          </p:cNvSpPr>
          <p:nvPr/>
        </p:nvSpPr>
        <p:spPr bwMode="auto">
          <a:xfrm>
            <a:off x="3" y="912178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2008SchieldNNN6up.pdf</a:t>
            </a:r>
          </a:p>
        </p:txBody>
      </p:sp>
      <p:sp>
        <p:nvSpPr>
          <p:cNvPr id="53257" name="Rectangle 7"/>
          <p:cNvSpPr txBox="1">
            <a:spLocks noGrp="1" noChangeArrowheads="1"/>
          </p:cNvSpPr>
          <p:nvPr/>
        </p:nvSpPr>
        <p:spPr bwMode="auto">
          <a:xfrm>
            <a:off x="4144967" y="9121780"/>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fld id="{A98DA9E7-7315-4672-9781-D272DA2266C7}" type="slidenum">
              <a:rPr lang="en-US" altLang="en-US" sz="1300"/>
              <a:pPr algn="r">
                <a:lnSpc>
                  <a:spcPct val="100000"/>
                </a:lnSpc>
                <a:spcBef>
                  <a:spcPct val="0"/>
                </a:spcBef>
              </a:pPr>
              <a:t>11</a:t>
            </a:fld>
            <a:endParaRPr lang="en-US" altLang="en-US" sz="1300"/>
          </a:p>
        </p:txBody>
      </p:sp>
      <p:sp>
        <p:nvSpPr>
          <p:cNvPr id="53258" name="Rectangle 2"/>
          <p:cNvSpPr txBox="1">
            <a:spLocks noGrp="1" noChangeArrowheads="1"/>
          </p:cNvSpPr>
          <p:nvPr/>
        </p:nvSpPr>
        <p:spPr bwMode="auto">
          <a:xfrm>
            <a:off x="12702" y="5"/>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endParaRPr lang="en-US" altLang="en-US" sz="1300"/>
          </a:p>
        </p:txBody>
      </p:sp>
      <p:sp>
        <p:nvSpPr>
          <p:cNvPr id="53259" name="Rectangle 3"/>
          <p:cNvSpPr txBox="1">
            <a:spLocks noGrp="1" noChangeArrowheads="1"/>
          </p:cNvSpPr>
          <p:nvPr/>
        </p:nvSpPr>
        <p:spPr bwMode="auto">
          <a:xfrm>
            <a:off x="4144967" y="5"/>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endParaRPr lang="en-US" altLang="en-US" sz="1300"/>
          </a:p>
        </p:txBody>
      </p:sp>
      <p:sp>
        <p:nvSpPr>
          <p:cNvPr id="53260" name="Rectangle 6"/>
          <p:cNvSpPr txBox="1">
            <a:spLocks noGrp="1" noChangeArrowheads="1"/>
          </p:cNvSpPr>
          <p:nvPr/>
        </p:nvSpPr>
        <p:spPr bwMode="auto">
          <a:xfrm>
            <a:off x="3" y="912178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endParaRPr lang="en-US" altLang="en-US" sz="1300"/>
          </a:p>
        </p:txBody>
      </p:sp>
      <p:sp>
        <p:nvSpPr>
          <p:cNvPr id="53261" name="Rectangle 7"/>
          <p:cNvSpPr txBox="1">
            <a:spLocks noGrp="1" noChangeArrowheads="1"/>
          </p:cNvSpPr>
          <p:nvPr/>
        </p:nvSpPr>
        <p:spPr bwMode="auto">
          <a:xfrm>
            <a:off x="4144967" y="9121780"/>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fld id="{09EB9BEE-2A39-45D5-AA60-43A782725BF9}" type="slidenum">
              <a:rPr lang="en-US" altLang="en-US" sz="1300"/>
              <a:pPr algn="r">
                <a:lnSpc>
                  <a:spcPct val="100000"/>
                </a:lnSpc>
                <a:spcBef>
                  <a:spcPct val="0"/>
                </a:spcBef>
              </a:pPr>
              <a:t>11</a:t>
            </a:fld>
            <a:endParaRPr lang="en-US" altLang="en-US" sz="1300"/>
          </a:p>
        </p:txBody>
      </p:sp>
      <p:sp>
        <p:nvSpPr>
          <p:cNvPr id="53262" name="Rectangle 2"/>
          <p:cNvSpPr>
            <a:spLocks noGrp="1" noRot="1" noChangeAspect="1" noChangeArrowheads="1" noTextEdit="1"/>
          </p:cNvSpPr>
          <p:nvPr>
            <p:ph type="sldImg"/>
          </p:nvPr>
        </p:nvSpPr>
        <p:spPr>
          <a:ln/>
        </p:spPr>
      </p:sp>
      <p:sp>
        <p:nvSpPr>
          <p:cNvPr id="532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3616537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Grp="1" noChangeArrowheads="1"/>
          </p:cNvSpPr>
          <p:nvPr>
            <p:ph type="hdr" sz="quarter"/>
          </p:nvPr>
        </p:nvSpPr>
        <p:spPr>
          <a:ln/>
        </p:spPr>
        <p:txBody>
          <a:bodyPr/>
          <a:lstStyle/>
          <a:p>
            <a:r>
              <a:rPr lang="en-US" altLang="en-US"/>
              <a:t>Statistical Literacy for ManagersStatLit for Managers</a:t>
            </a:r>
          </a:p>
        </p:txBody>
      </p:sp>
      <p:sp>
        <p:nvSpPr>
          <p:cNvPr id="17" name="Rectangle 3"/>
          <p:cNvSpPr>
            <a:spLocks noGrp="1" noChangeArrowheads="1"/>
          </p:cNvSpPr>
          <p:nvPr>
            <p:ph type="dt" idx="1"/>
          </p:nvPr>
        </p:nvSpPr>
        <p:spPr>
          <a:ln/>
        </p:spPr>
        <p:txBody>
          <a:bodyPr/>
          <a:lstStyle/>
          <a:p>
            <a:r>
              <a:rPr lang="en-US" altLang="en-US"/>
              <a:t>1 March 20132013</a:t>
            </a:r>
          </a:p>
        </p:txBody>
      </p:sp>
      <p:sp>
        <p:nvSpPr>
          <p:cNvPr id="18" name="Rectangle 6"/>
          <p:cNvSpPr>
            <a:spLocks noGrp="1" noChangeArrowheads="1"/>
          </p:cNvSpPr>
          <p:nvPr>
            <p:ph type="ftr" sz="quarter" idx="4"/>
          </p:nvPr>
        </p:nvSpPr>
        <p:spPr>
          <a:ln/>
        </p:spPr>
        <p:txBody>
          <a:bodyPr/>
          <a:lstStyle/>
          <a:p>
            <a:r>
              <a:rPr lang="en-US" altLang="en-US"/>
              <a:t>www.StatLit.org/pdf/2013-Schield-MBAA-6up.pdf2013Schield-MBAA</a:t>
            </a:r>
          </a:p>
        </p:txBody>
      </p:sp>
      <p:sp>
        <p:nvSpPr>
          <p:cNvPr id="19" name="Rectangle 7"/>
          <p:cNvSpPr>
            <a:spLocks noGrp="1" noChangeArrowheads="1"/>
          </p:cNvSpPr>
          <p:nvPr>
            <p:ph type="sldNum" sz="quarter" idx="5"/>
          </p:nvPr>
        </p:nvSpPr>
        <p:spPr>
          <a:ln/>
        </p:spPr>
        <p:txBody>
          <a:bodyPr/>
          <a:lstStyle/>
          <a:p>
            <a:fld id="{D988D78D-5974-43E7-BB74-CAE453079FAC}" type="slidenum">
              <a:rPr lang="en-US" altLang="en-US"/>
              <a:pPr/>
              <a:t>12</a:t>
            </a:fld>
            <a:endParaRPr lang="en-US" altLang="en-US"/>
          </a:p>
        </p:txBody>
      </p:sp>
      <p:sp>
        <p:nvSpPr>
          <p:cNvPr id="53250" name="Rectangle 2"/>
          <p:cNvSpPr txBox="1">
            <a:spLocks noGrp="1" noChangeArrowheads="1"/>
          </p:cNvSpPr>
          <p:nvPr/>
        </p:nvSpPr>
        <p:spPr bwMode="auto">
          <a:xfrm>
            <a:off x="3" y="5"/>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StatLit for Managers</a:t>
            </a:r>
          </a:p>
        </p:txBody>
      </p:sp>
      <p:sp>
        <p:nvSpPr>
          <p:cNvPr id="53251" name="Rectangle 3"/>
          <p:cNvSpPr txBox="1">
            <a:spLocks noGrp="1" noChangeArrowheads="1"/>
          </p:cNvSpPr>
          <p:nvPr/>
        </p:nvSpPr>
        <p:spPr bwMode="auto">
          <a:xfrm>
            <a:off x="4144967" y="5"/>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r>
              <a:rPr lang="en-US" altLang="en-US" sz="1300"/>
              <a:t>2013</a:t>
            </a:r>
          </a:p>
        </p:txBody>
      </p:sp>
      <p:sp>
        <p:nvSpPr>
          <p:cNvPr id="53252" name="Rectangle 6"/>
          <p:cNvSpPr txBox="1">
            <a:spLocks noGrp="1" noChangeArrowheads="1"/>
          </p:cNvSpPr>
          <p:nvPr/>
        </p:nvSpPr>
        <p:spPr bwMode="auto">
          <a:xfrm>
            <a:off x="3" y="912178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2013Schield-MBAA</a:t>
            </a:r>
          </a:p>
        </p:txBody>
      </p:sp>
      <p:sp>
        <p:nvSpPr>
          <p:cNvPr id="53253" name="Rectangle 7"/>
          <p:cNvSpPr txBox="1">
            <a:spLocks noGrp="1" noChangeArrowheads="1"/>
          </p:cNvSpPr>
          <p:nvPr/>
        </p:nvSpPr>
        <p:spPr bwMode="auto">
          <a:xfrm>
            <a:off x="4144967" y="9121780"/>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fld id="{91ACC686-3D74-448B-9EFE-BCAE24CE23BD}" type="slidenum">
              <a:rPr lang="en-US" altLang="en-US" sz="1300"/>
              <a:pPr algn="r">
                <a:lnSpc>
                  <a:spcPct val="100000"/>
                </a:lnSpc>
                <a:spcBef>
                  <a:spcPct val="0"/>
                </a:spcBef>
              </a:pPr>
              <a:t>12</a:t>
            </a:fld>
            <a:endParaRPr lang="en-US" altLang="en-US" sz="1300"/>
          </a:p>
        </p:txBody>
      </p:sp>
      <p:sp>
        <p:nvSpPr>
          <p:cNvPr id="53254" name="Rectangle 2"/>
          <p:cNvSpPr txBox="1">
            <a:spLocks noGrp="1" noChangeArrowheads="1"/>
          </p:cNvSpPr>
          <p:nvPr/>
        </p:nvSpPr>
        <p:spPr bwMode="auto">
          <a:xfrm>
            <a:off x="3" y="5"/>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Analyzing Numbers in the News</a:t>
            </a:r>
          </a:p>
        </p:txBody>
      </p:sp>
      <p:sp>
        <p:nvSpPr>
          <p:cNvPr id="53255" name="Rectangle 3"/>
          <p:cNvSpPr txBox="1">
            <a:spLocks noGrp="1" noChangeArrowheads="1"/>
          </p:cNvSpPr>
          <p:nvPr/>
        </p:nvSpPr>
        <p:spPr bwMode="auto">
          <a:xfrm>
            <a:off x="4144967" y="5"/>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r>
              <a:rPr lang="en-US" altLang="en-US" sz="1300"/>
              <a:t>15 May 2008</a:t>
            </a:r>
          </a:p>
        </p:txBody>
      </p:sp>
      <p:sp>
        <p:nvSpPr>
          <p:cNvPr id="53256" name="Rectangle 6"/>
          <p:cNvSpPr txBox="1">
            <a:spLocks noGrp="1" noChangeArrowheads="1"/>
          </p:cNvSpPr>
          <p:nvPr/>
        </p:nvSpPr>
        <p:spPr bwMode="auto">
          <a:xfrm>
            <a:off x="3" y="912178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2008SchieldNNN6up.pdf</a:t>
            </a:r>
          </a:p>
        </p:txBody>
      </p:sp>
      <p:sp>
        <p:nvSpPr>
          <p:cNvPr id="53257" name="Rectangle 7"/>
          <p:cNvSpPr txBox="1">
            <a:spLocks noGrp="1" noChangeArrowheads="1"/>
          </p:cNvSpPr>
          <p:nvPr/>
        </p:nvSpPr>
        <p:spPr bwMode="auto">
          <a:xfrm>
            <a:off x="4144967" y="9121780"/>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fld id="{A98DA9E7-7315-4672-9781-D272DA2266C7}" type="slidenum">
              <a:rPr lang="en-US" altLang="en-US" sz="1300"/>
              <a:pPr algn="r">
                <a:lnSpc>
                  <a:spcPct val="100000"/>
                </a:lnSpc>
                <a:spcBef>
                  <a:spcPct val="0"/>
                </a:spcBef>
              </a:pPr>
              <a:t>12</a:t>
            </a:fld>
            <a:endParaRPr lang="en-US" altLang="en-US" sz="1300"/>
          </a:p>
        </p:txBody>
      </p:sp>
      <p:sp>
        <p:nvSpPr>
          <p:cNvPr id="53258" name="Rectangle 2"/>
          <p:cNvSpPr txBox="1">
            <a:spLocks noGrp="1" noChangeArrowheads="1"/>
          </p:cNvSpPr>
          <p:nvPr/>
        </p:nvSpPr>
        <p:spPr bwMode="auto">
          <a:xfrm>
            <a:off x="12702" y="5"/>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endParaRPr lang="en-US" altLang="en-US" sz="1300"/>
          </a:p>
        </p:txBody>
      </p:sp>
      <p:sp>
        <p:nvSpPr>
          <p:cNvPr id="53259" name="Rectangle 3"/>
          <p:cNvSpPr txBox="1">
            <a:spLocks noGrp="1" noChangeArrowheads="1"/>
          </p:cNvSpPr>
          <p:nvPr/>
        </p:nvSpPr>
        <p:spPr bwMode="auto">
          <a:xfrm>
            <a:off x="4144967" y="5"/>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endParaRPr lang="en-US" altLang="en-US" sz="1300"/>
          </a:p>
        </p:txBody>
      </p:sp>
      <p:sp>
        <p:nvSpPr>
          <p:cNvPr id="53260" name="Rectangle 6"/>
          <p:cNvSpPr txBox="1">
            <a:spLocks noGrp="1" noChangeArrowheads="1"/>
          </p:cNvSpPr>
          <p:nvPr/>
        </p:nvSpPr>
        <p:spPr bwMode="auto">
          <a:xfrm>
            <a:off x="3" y="912178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endParaRPr lang="en-US" altLang="en-US" sz="1300"/>
          </a:p>
        </p:txBody>
      </p:sp>
      <p:sp>
        <p:nvSpPr>
          <p:cNvPr id="53261" name="Rectangle 7"/>
          <p:cNvSpPr txBox="1">
            <a:spLocks noGrp="1" noChangeArrowheads="1"/>
          </p:cNvSpPr>
          <p:nvPr/>
        </p:nvSpPr>
        <p:spPr bwMode="auto">
          <a:xfrm>
            <a:off x="4144967" y="9121780"/>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fld id="{09EB9BEE-2A39-45D5-AA60-43A782725BF9}" type="slidenum">
              <a:rPr lang="en-US" altLang="en-US" sz="1300"/>
              <a:pPr algn="r">
                <a:lnSpc>
                  <a:spcPct val="100000"/>
                </a:lnSpc>
                <a:spcBef>
                  <a:spcPct val="0"/>
                </a:spcBef>
              </a:pPr>
              <a:t>12</a:t>
            </a:fld>
            <a:endParaRPr lang="en-US" altLang="en-US" sz="1300"/>
          </a:p>
        </p:txBody>
      </p:sp>
      <p:sp>
        <p:nvSpPr>
          <p:cNvPr id="53262" name="Rectangle 2"/>
          <p:cNvSpPr>
            <a:spLocks noGrp="1" noRot="1" noChangeAspect="1" noChangeArrowheads="1" noTextEdit="1"/>
          </p:cNvSpPr>
          <p:nvPr>
            <p:ph type="sldImg"/>
          </p:nvPr>
        </p:nvSpPr>
        <p:spPr>
          <a:ln/>
        </p:spPr>
      </p:sp>
      <p:sp>
        <p:nvSpPr>
          <p:cNvPr id="532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6525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Grp="1" noChangeArrowheads="1"/>
          </p:cNvSpPr>
          <p:nvPr>
            <p:ph type="hdr" sz="quarter"/>
          </p:nvPr>
        </p:nvSpPr>
        <p:spPr>
          <a:ln/>
        </p:spPr>
        <p:txBody>
          <a:bodyPr/>
          <a:lstStyle/>
          <a:p>
            <a:r>
              <a:rPr lang="en-US" altLang="en-US"/>
              <a:t>Statistical Literacy for ManagersStatLit for Managers</a:t>
            </a:r>
          </a:p>
        </p:txBody>
      </p:sp>
      <p:sp>
        <p:nvSpPr>
          <p:cNvPr id="17" name="Rectangle 3"/>
          <p:cNvSpPr>
            <a:spLocks noGrp="1" noChangeArrowheads="1"/>
          </p:cNvSpPr>
          <p:nvPr>
            <p:ph type="dt" idx="1"/>
          </p:nvPr>
        </p:nvSpPr>
        <p:spPr>
          <a:ln/>
        </p:spPr>
        <p:txBody>
          <a:bodyPr/>
          <a:lstStyle/>
          <a:p>
            <a:r>
              <a:rPr lang="en-US" altLang="en-US"/>
              <a:t>1 March 20132013</a:t>
            </a:r>
          </a:p>
        </p:txBody>
      </p:sp>
      <p:sp>
        <p:nvSpPr>
          <p:cNvPr id="18" name="Rectangle 6"/>
          <p:cNvSpPr>
            <a:spLocks noGrp="1" noChangeArrowheads="1"/>
          </p:cNvSpPr>
          <p:nvPr>
            <p:ph type="ftr" sz="quarter" idx="4"/>
          </p:nvPr>
        </p:nvSpPr>
        <p:spPr>
          <a:ln/>
        </p:spPr>
        <p:txBody>
          <a:bodyPr/>
          <a:lstStyle/>
          <a:p>
            <a:r>
              <a:rPr lang="en-US" altLang="en-US"/>
              <a:t>www.StatLit.org/pdf/2013-Schield-MBAA-6up.pdf2013Schield-MBAA</a:t>
            </a:r>
          </a:p>
        </p:txBody>
      </p:sp>
      <p:sp>
        <p:nvSpPr>
          <p:cNvPr id="19" name="Rectangle 7"/>
          <p:cNvSpPr>
            <a:spLocks noGrp="1" noChangeArrowheads="1"/>
          </p:cNvSpPr>
          <p:nvPr>
            <p:ph type="sldNum" sz="quarter" idx="5"/>
          </p:nvPr>
        </p:nvSpPr>
        <p:spPr>
          <a:ln/>
        </p:spPr>
        <p:txBody>
          <a:bodyPr/>
          <a:lstStyle/>
          <a:p>
            <a:fld id="{D988D78D-5974-43E7-BB74-CAE453079FAC}" type="slidenum">
              <a:rPr lang="en-US" altLang="en-US"/>
              <a:pPr/>
              <a:t>2</a:t>
            </a:fld>
            <a:endParaRPr lang="en-US" altLang="en-US"/>
          </a:p>
        </p:txBody>
      </p:sp>
      <p:sp>
        <p:nvSpPr>
          <p:cNvPr id="53250" name="Rectangle 2"/>
          <p:cNvSpPr txBox="1">
            <a:spLocks noGrp="1" noChangeArrowheads="1"/>
          </p:cNvSpPr>
          <p:nvPr/>
        </p:nvSpPr>
        <p:spPr bwMode="auto">
          <a:xfrm>
            <a:off x="3" y="5"/>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StatLit for Managers</a:t>
            </a:r>
          </a:p>
        </p:txBody>
      </p:sp>
      <p:sp>
        <p:nvSpPr>
          <p:cNvPr id="53251" name="Rectangle 3"/>
          <p:cNvSpPr txBox="1">
            <a:spLocks noGrp="1" noChangeArrowheads="1"/>
          </p:cNvSpPr>
          <p:nvPr/>
        </p:nvSpPr>
        <p:spPr bwMode="auto">
          <a:xfrm>
            <a:off x="4144967" y="5"/>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r>
              <a:rPr lang="en-US" altLang="en-US" sz="1300"/>
              <a:t>2013</a:t>
            </a:r>
          </a:p>
        </p:txBody>
      </p:sp>
      <p:sp>
        <p:nvSpPr>
          <p:cNvPr id="53252" name="Rectangle 6"/>
          <p:cNvSpPr txBox="1">
            <a:spLocks noGrp="1" noChangeArrowheads="1"/>
          </p:cNvSpPr>
          <p:nvPr/>
        </p:nvSpPr>
        <p:spPr bwMode="auto">
          <a:xfrm>
            <a:off x="3" y="912178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2013Schield-MBAA</a:t>
            </a:r>
          </a:p>
        </p:txBody>
      </p:sp>
      <p:sp>
        <p:nvSpPr>
          <p:cNvPr id="53253" name="Rectangle 7"/>
          <p:cNvSpPr txBox="1">
            <a:spLocks noGrp="1" noChangeArrowheads="1"/>
          </p:cNvSpPr>
          <p:nvPr/>
        </p:nvSpPr>
        <p:spPr bwMode="auto">
          <a:xfrm>
            <a:off x="4144967" y="9121780"/>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fld id="{91ACC686-3D74-448B-9EFE-BCAE24CE23BD}" type="slidenum">
              <a:rPr lang="en-US" altLang="en-US" sz="1300"/>
              <a:pPr algn="r">
                <a:lnSpc>
                  <a:spcPct val="100000"/>
                </a:lnSpc>
                <a:spcBef>
                  <a:spcPct val="0"/>
                </a:spcBef>
              </a:pPr>
              <a:t>2</a:t>
            </a:fld>
            <a:endParaRPr lang="en-US" altLang="en-US" sz="1300"/>
          </a:p>
        </p:txBody>
      </p:sp>
      <p:sp>
        <p:nvSpPr>
          <p:cNvPr id="53254" name="Rectangle 2"/>
          <p:cNvSpPr txBox="1">
            <a:spLocks noGrp="1" noChangeArrowheads="1"/>
          </p:cNvSpPr>
          <p:nvPr/>
        </p:nvSpPr>
        <p:spPr bwMode="auto">
          <a:xfrm>
            <a:off x="3" y="5"/>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Analyzing Numbers in the News</a:t>
            </a:r>
          </a:p>
        </p:txBody>
      </p:sp>
      <p:sp>
        <p:nvSpPr>
          <p:cNvPr id="53255" name="Rectangle 3"/>
          <p:cNvSpPr txBox="1">
            <a:spLocks noGrp="1" noChangeArrowheads="1"/>
          </p:cNvSpPr>
          <p:nvPr/>
        </p:nvSpPr>
        <p:spPr bwMode="auto">
          <a:xfrm>
            <a:off x="4144967" y="5"/>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r>
              <a:rPr lang="en-US" altLang="en-US" sz="1300"/>
              <a:t>15 May 2008</a:t>
            </a:r>
          </a:p>
        </p:txBody>
      </p:sp>
      <p:sp>
        <p:nvSpPr>
          <p:cNvPr id="53256" name="Rectangle 6"/>
          <p:cNvSpPr txBox="1">
            <a:spLocks noGrp="1" noChangeArrowheads="1"/>
          </p:cNvSpPr>
          <p:nvPr/>
        </p:nvSpPr>
        <p:spPr bwMode="auto">
          <a:xfrm>
            <a:off x="3" y="912178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2008SchieldNNN6up.pdf</a:t>
            </a:r>
          </a:p>
        </p:txBody>
      </p:sp>
      <p:sp>
        <p:nvSpPr>
          <p:cNvPr id="53257" name="Rectangle 7"/>
          <p:cNvSpPr txBox="1">
            <a:spLocks noGrp="1" noChangeArrowheads="1"/>
          </p:cNvSpPr>
          <p:nvPr/>
        </p:nvSpPr>
        <p:spPr bwMode="auto">
          <a:xfrm>
            <a:off x="4144967" y="9121780"/>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fld id="{A98DA9E7-7315-4672-9781-D272DA2266C7}" type="slidenum">
              <a:rPr lang="en-US" altLang="en-US" sz="1300"/>
              <a:pPr algn="r">
                <a:lnSpc>
                  <a:spcPct val="100000"/>
                </a:lnSpc>
                <a:spcBef>
                  <a:spcPct val="0"/>
                </a:spcBef>
              </a:pPr>
              <a:t>2</a:t>
            </a:fld>
            <a:endParaRPr lang="en-US" altLang="en-US" sz="1300"/>
          </a:p>
        </p:txBody>
      </p:sp>
      <p:sp>
        <p:nvSpPr>
          <p:cNvPr id="53258" name="Rectangle 2"/>
          <p:cNvSpPr txBox="1">
            <a:spLocks noGrp="1" noChangeArrowheads="1"/>
          </p:cNvSpPr>
          <p:nvPr/>
        </p:nvSpPr>
        <p:spPr bwMode="auto">
          <a:xfrm>
            <a:off x="12702" y="5"/>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endParaRPr lang="en-US" altLang="en-US" sz="1300"/>
          </a:p>
        </p:txBody>
      </p:sp>
      <p:sp>
        <p:nvSpPr>
          <p:cNvPr id="53259" name="Rectangle 3"/>
          <p:cNvSpPr txBox="1">
            <a:spLocks noGrp="1" noChangeArrowheads="1"/>
          </p:cNvSpPr>
          <p:nvPr/>
        </p:nvSpPr>
        <p:spPr bwMode="auto">
          <a:xfrm>
            <a:off x="4144967" y="5"/>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endParaRPr lang="en-US" altLang="en-US" sz="1300"/>
          </a:p>
        </p:txBody>
      </p:sp>
      <p:sp>
        <p:nvSpPr>
          <p:cNvPr id="53260" name="Rectangle 6"/>
          <p:cNvSpPr txBox="1">
            <a:spLocks noGrp="1" noChangeArrowheads="1"/>
          </p:cNvSpPr>
          <p:nvPr/>
        </p:nvSpPr>
        <p:spPr bwMode="auto">
          <a:xfrm>
            <a:off x="3" y="912178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endParaRPr lang="en-US" altLang="en-US" sz="1300"/>
          </a:p>
        </p:txBody>
      </p:sp>
      <p:sp>
        <p:nvSpPr>
          <p:cNvPr id="53261" name="Rectangle 7"/>
          <p:cNvSpPr txBox="1">
            <a:spLocks noGrp="1" noChangeArrowheads="1"/>
          </p:cNvSpPr>
          <p:nvPr/>
        </p:nvSpPr>
        <p:spPr bwMode="auto">
          <a:xfrm>
            <a:off x="4144967" y="9121780"/>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fld id="{09EB9BEE-2A39-45D5-AA60-43A782725BF9}" type="slidenum">
              <a:rPr lang="en-US" altLang="en-US" sz="1300"/>
              <a:pPr algn="r">
                <a:lnSpc>
                  <a:spcPct val="100000"/>
                </a:lnSpc>
                <a:spcBef>
                  <a:spcPct val="0"/>
                </a:spcBef>
              </a:pPr>
              <a:t>2</a:t>
            </a:fld>
            <a:endParaRPr lang="en-US" altLang="en-US" sz="1300"/>
          </a:p>
        </p:txBody>
      </p:sp>
      <p:sp>
        <p:nvSpPr>
          <p:cNvPr id="53262" name="Rectangle 2"/>
          <p:cNvSpPr>
            <a:spLocks noGrp="1" noRot="1" noChangeAspect="1" noChangeArrowheads="1" noTextEdit="1"/>
          </p:cNvSpPr>
          <p:nvPr>
            <p:ph type="sldImg"/>
          </p:nvPr>
        </p:nvSpPr>
        <p:spPr>
          <a:ln/>
        </p:spPr>
      </p:sp>
      <p:sp>
        <p:nvSpPr>
          <p:cNvPr id="532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97744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Grp="1" noChangeArrowheads="1"/>
          </p:cNvSpPr>
          <p:nvPr>
            <p:ph type="hdr" sz="quarter"/>
          </p:nvPr>
        </p:nvSpPr>
        <p:spPr>
          <a:ln/>
        </p:spPr>
        <p:txBody>
          <a:bodyPr/>
          <a:lstStyle/>
          <a:p>
            <a:r>
              <a:rPr lang="en-US" altLang="en-US"/>
              <a:t>Statistical Literacy for ManagersStatLit for Managers</a:t>
            </a:r>
          </a:p>
        </p:txBody>
      </p:sp>
      <p:sp>
        <p:nvSpPr>
          <p:cNvPr id="17" name="Rectangle 3"/>
          <p:cNvSpPr>
            <a:spLocks noGrp="1" noChangeArrowheads="1"/>
          </p:cNvSpPr>
          <p:nvPr>
            <p:ph type="dt" idx="1"/>
          </p:nvPr>
        </p:nvSpPr>
        <p:spPr>
          <a:ln/>
        </p:spPr>
        <p:txBody>
          <a:bodyPr/>
          <a:lstStyle/>
          <a:p>
            <a:r>
              <a:rPr lang="en-US" altLang="en-US"/>
              <a:t>1 March 20132013</a:t>
            </a:r>
          </a:p>
        </p:txBody>
      </p:sp>
      <p:sp>
        <p:nvSpPr>
          <p:cNvPr id="18" name="Rectangle 6"/>
          <p:cNvSpPr>
            <a:spLocks noGrp="1" noChangeArrowheads="1"/>
          </p:cNvSpPr>
          <p:nvPr>
            <p:ph type="ftr" sz="quarter" idx="4"/>
          </p:nvPr>
        </p:nvSpPr>
        <p:spPr>
          <a:ln/>
        </p:spPr>
        <p:txBody>
          <a:bodyPr/>
          <a:lstStyle/>
          <a:p>
            <a:r>
              <a:rPr lang="en-US" altLang="en-US"/>
              <a:t>www.StatLit.org/pdf/2013-Schield-MBAA-6up.pdf2013Schield-MBAA</a:t>
            </a:r>
          </a:p>
        </p:txBody>
      </p:sp>
      <p:sp>
        <p:nvSpPr>
          <p:cNvPr id="19" name="Rectangle 7"/>
          <p:cNvSpPr>
            <a:spLocks noGrp="1" noChangeArrowheads="1"/>
          </p:cNvSpPr>
          <p:nvPr>
            <p:ph type="sldNum" sz="quarter" idx="5"/>
          </p:nvPr>
        </p:nvSpPr>
        <p:spPr>
          <a:ln/>
        </p:spPr>
        <p:txBody>
          <a:bodyPr/>
          <a:lstStyle/>
          <a:p>
            <a:fld id="{D988D78D-5974-43E7-BB74-CAE453079FAC}" type="slidenum">
              <a:rPr lang="en-US" altLang="en-US"/>
              <a:pPr/>
              <a:t>3</a:t>
            </a:fld>
            <a:endParaRPr lang="en-US" altLang="en-US"/>
          </a:p>
        </p:txBody>
      </p:sp>
      <p:sp>
        <p:nvSpPr>
          <p:cNvPr id="53250" name="Rectangle 2"/>
          <p:cNvSpPr txBox="1">
            <a:spLocks noGrp="1" noChangeArrowheads="1"/>
          </p:cNvSpPr>
          <p:nvPr/>
        </p:nvSpPr>
        <p:spPr bwMode="auto">
          <a:xfrm>
            <a:off x="3" y="5"/>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StatLit for Managers</a:t>
            </a:r>
          </a:p>
        </p:txBody>
      </p:sp>
      <p:sp>
        <p:nvSpPr>
          <p:cNvPr id="53251" name="Rectangle 3"/>
          <p:cNvSpPr txBox="1">
            <a:spLocks noGrp="1" noChangeArrowheads="1"/>
          </p:cNvSpPr>
          <p:nvPr/>
        </p:nvSpPr>
        <p:spPr bwMode="auto">
          <a:xfrm>
            <a:off x="4144967" y="5"/>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r>
              <a:rPr lang="en-US" altLang="en-US" sz="1300"/>
              <a:t>2013</a:t>
            </a:r>
          </a:p>
        </p:txBody>
      </p:sp>
      <p:sp>
        <p:nvSpPr>
          <p:cNvPr id="53252" name="Rectangle 6"/>
          <p:cNvSpPr txBox="1">
            <a:spLocks noGrp="1" noChangeArrowheads="1"/>
          </p:cNvSpPr>
          <p:nvPr/>
        </p:nvSpPr>
        <p:spPr bwMode="auto">
          <a:xfrm>
            <a:off x="3" y="912178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2013Schield-MBAA</a:t>
            </a:r>
          </a:p>
        </p:txBody>
      </p:sp>
      <p:sp>
        <p:nvSpPr>
          <p:cNvPr id="53253" name="Rectangle 7"/>
          <p:cNvSpPr txBox="1">
            <a:spLocks noGrp="1" noChangeArrowheads="1"/>
          </p:cNvSpPr>
          <p:nvPr/>
        </p:nvSpPr>
        <p:spPr bwMode="auto">
          <a:xfrm>
            <a:off x="4144967" y="9121780"/>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fld id="{91ACC686-3D74-448B-9EFE-BCAE24CE23BD}" type="slidenum">
              <a:rPr lang="en-US" altLang="en-US" sz="1300"/>
              <a:pPr algn="r">
                <a:lnSpc>
                  <a:spcPct val="100000"/>
                </a:lnSpc>
                <a:spcBef>
                  <a:spcPct val="0"/>
                </a:spcBef>
              </a:pPr>
              <a:t>3</a:t>
            </a:fld>
            <a:endParaRPr lang="en-US" altLang="en-US" sz="1300"/>
          </a:p>
        </p:txBody>
      </p:sp>
      <p:sp>
        <p:nvSpPr>
          <p:cNvPr id="53254" name="Rectangle 2"/>
          <p:cNvSpPr txBox="1">
            <a:spLocks noGrp="1" noChangeArrowheads="1"/>
          </p:cNvSpPr>
          <p:nvPr/>
        </p:nvSpPr>
        <p:spPr bwMode="auto">
          <a:xfrm>
            <a:off x="3" y="5"/>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Analyzing Numbers in the News</a:t>
            </a:r>
          </a:p>
        </p:txBody>
      </p:sp>
      <p:sp>
        <p:nvSpPr>
          <p:cNvPr id="53255" name="Rectangle 3"/>
          <p:cNvSpPr txBox="1">
            <a:spLocks noGrp="1" noChangeArrowheads="1"/>
          </p:cNvSpPr>
          <p:nvPr/>
        </p:nvSpPr>
        <p:spPr bwMode="auto">
          <a:xfrm>
            <a:off x="4144967" y="5"/>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r>
              <a:rPr lang="en-US" altLang="en-US" sz="1300"/>
              <a:t>15 May 2008</a:t>
            </a:r>
          </a:p>
        </p:txBody>
      </p:sp>
      <p:sp>
        <p:nvSpPr>
          <p:cNvPr id="53256" name="Rectangle 6"/>
          <p:cNvSpPr txBox="1">
            <a:spLocks noGrp="1" noChangeArrowheads="1"/>
          </p:cNvSpPr>
          <p:nvPr/>
        </p:nvSpPr>
        <p:spPr bwMode="auto">
          <a:xfrm>
            <a:off x="3" y="912178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2008SchieldNNN6up.pdf</a:t>
            </a:r>
          </a:p>
        </p:txBody>
      </p:sp>
      <p:sp>
        <p:nvSpPr>
          <p:cNvPr id="53257" name="Rectangle 7"/>
          <p:cNvSpPr txBox="1">
            <a:spLocks noGrp="1" noChangeArrowheads="1"/>
          </p:cNvSpPr>
          <p:nvPr/>
        </p:nvSpPr>
        <p:spPr bwMode="auto">
          <a:xfrm>
            <a:off x="4144967" y="9121780"/>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fld id="{A98DA9E7-7315-4672-9781-D272DA2266C7}" type="slidenum">
              <a:rPr lang="en-US" altLang="en-US" sz="1300"/>
              <a:pPr algn="r">
                <a:lnSpc>
                  <a:spcPct val="100000"/>
                </a:lnSpc>
                <a:spcBef>
                  <a:spcPct val="0"/>
                </a:spcBef>
              </a:pPr>
              <a:t>3</a:t>
            </a:fld>
            <a:endParaRPr lang="en-US" altLang="en-US" sz="1300"/>
          </a:p>
        </p:txBody>
      </p:sp>
      <p:sp>
        <p:nvSpPr>
          <p:cNvPr id="53258" name="Rectangle 2"/>
          <p:cNvSpPr txBox="1">
            <a:spLocks noGrp="1" noChangeArrowheads="1"/>
          </p:cNvSpPr>
          <p:nvPr/>
        </p:nvSpPr>
        <p:spPr bwMode="auto">
          <a:xfrm>
            <a:off x="12702" y="5"/>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endParaRPr lang="en-US" altLang="en-US" sz="1300"/>
          </a:p>
        </p:txBody>
      </p:sp>
      <p:sp>
        <p:nvSpPr>
          <p:cNvPr id="53259" name="Rectangle 3"/>
          <p:cNvSpPr txBox="1">
            <a:spLocks noGrp="1" noChangeArrowheads="1"/>
          </p:cNvSpPr>
          <p:nvPr/>
        </p:nvSpPr>
        <p:spPr bwMode="auto">
          <a:xfrm>
            <a:off x="4144967" y="5"/>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endParaRPr lang="en-US" altLang="en-US" sz="1300"/>
          </a:p>
        </p:txBody>
      </p:sp>
      <p:sp>
        <p:nvSpPr>
          <p:cNvPr id="53260" name="Rectangle 6"/>
          <p:cNvSpPr txBox="1">
            <a:spLocks noGrp="1" noChangeArrowheads="1"/>
          </p:cNvSpPr>
          <p:nvPr/>
        </p:nvSpPr>
        <p:spPr bwMode="auto">
          <a:xfrm>
            <a:off x="3" y="912178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endParaRPr lang="en-US" altLang="en-US" sz="1300"/>
          </a:p>
        </p:txBody>
      </p:sp>
      <p:sp>
        <p:nvSpPr>
          <p:cNvPr id="53261" name="Rectangle 7"/>
          <p:cNvSpPr txBox="1">
            <a:spLocks noGrp="1" noChangeArrowheads="1"/>
          </p:cNvSpPr>
          <p:nvPr/>
        </p:nvSpPr>
        <p:spPr bwMode="auto">
          <a:xfrm>
            <a:off x="4144967" y="9121780"/>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fld id="{09EB9BEE-2A39-45D5-AA60-43A782725BF9}" type="slidenum">
              <a:rPr lang="en-US" altLang="en-US" sz="1300"/>
              <a:pPr algn="r">
                <a:lnSpc>
                  <a:spcPct val="100000"/>
                </a:lnSpc>
                <a:spcBef>
                  <a:spcPct val="0"/>
                </a:spcBef>
              </a:pPr>
              <a:t>3</a:t>
            </a:fld>
            <a:endParaRPr lang="en-US" altLang="en-US" sz="1300"/>
          </a:p>
        </p:txBody>
      </p:sp>
      <p:sp>
        <p:nvSpPr>
          <p:cNvPr id="53262" name="Rectangle 2"/>
          <p:cNvSpPr>
            <a:spLocks noGrp="1" noRot="1" noChangeAspect="1" noChangeArrowheads="1" noTextEdit="1"/>
          </p:cNvSpPr>
          <p:nvPr>
            <p:ph type="sldImg"/>
          </p:nvPr>
        </p:nvSpPr>
        <p:spPr>
          <a:ln/>
        </p:spPr>
      </p:sp>
      <p:sp>
        <p:nvSpPr>
          <p:cNvPr id="532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91395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Grp="1" noChangeArrowheads="1"/>
          </p:cNvSpPr>
          <p:nvPr>
            <p:ph type="hdr" sz="quarter"/>
          </p:nvPr>
        </p:nvSpPr>
        <p:spPr>
          <a:ln/>
        </p:spPr>
        <p:txBody>
          <a:bodyPr/>
          <a:lstStyle/>
          <a:p>
            <a:r>
              <a:rPr lang="en-US" altLang="en-US"/>
              <a:t>Statistical Literacy for ManagersStatLit for Managers</a:t>
            </a:r>
          </a:p>
        </p:txBody>
      </p:sp>
      <p:sp>
        <p:nvSpPr>
          <p:cNvPr id="17" name="Rectangle 3"/>
          <p:cNvSpPr>
            <a:spLocks noGrp="1" noChangeArrowheads="1"/>
          </p:cNvSpPr>
          <p:nvPr>
            <p:ph type="dt" idx="1"/>
          </p:nvPr>
        </p:nvSpPr>
        <p:spPr>
          <a:ln/>
        </p:spPr>
        <p:txBody>
          <a:bodyPr/>
          <a:lstStyle/>
          <a:p>
            <a:r>
              <a:rPr lang="en-US" altLang="en-US"/>
              <a:t>1 March 20132013</a:t>
            </a:r>
          </a:p>
        </p:txBody>
      </p:sp>
      <p:sp>
        <p:nvSpPr>
          <p:cNvPr id="18" name="Rectangle 6"/>
          <p:cNvSpPr>
            <a:spLocks noGrp="1" noChangeArrowheads="1"/>
          </p:cNvSpPr>
          <p:nvPr>
            <p:ph type="ftr" sz="quarter" idx="4"/>
          </p:nvPr>
        </p:nvSpPr>
        <p:spPr>
          <a:ln/>
        </p:spPr>
        <p:txBody>
          <a:bodyPr/>
          <a:lstStyle/>
          <a:p>
            <a:r>
              <a:rPr lang="en-US" altLang="en-US"/>
              <a:t>www.StatLit.org/pdf/2013-Schield-MBAA-6up.pdf2013Schield-MBAA</a:t>
            </a:r>
          </a:p>
        </p:txBody>
      </p:sp>
      <p:sp>
        <p:nvSpPr>
          <p:cNvPr id="19" name="Rectangle 7"/>
          <p:cNvSpPr>
            <a:spLocks noGrp="1" noChangeArrowheads="1"/>
          </p:cNvSpPr>
          <p:nvPr>
            <p:ph type="sldNum" sz="quarter" idx="5"/>
          </p:nvPr>
        </p:nvSpPr>
        <p:spPr>
          <a:ln/>
        </p:spPr>
        <p:txBody>
          <a:bodyPr/>
          <a:lstStyle/>
          <a:p>
            <a:fld id="{D988D78D-5974-43E7-BB74-CAE453079FAC}" type="slidenum">
              <a:rPr lang="en-US" altLang="en-US"/>
              <a:pPr/>
              <a:t>4</a:t>
            </a:fld>
            <a:endParaRPr lang="en-US" altLang="en-US"/>
          </a:p>
        </p:txBody>
      </p:sp>
      <p:sp>
        <p:nvSpPr>
          <p:cNvPr id="53250" name="Rectangle 2"/>
          <p:cNvSpPr txBox="1">
            <a:spLocks noGrp="1" noChangeArrowheads="1"/>
          </p:cNvSpPr>
          <p:nvPr/>
        </p:nvSpPr>
        <p:spPr bwMode="auto">
          <a:xfrm>
            <a:off x="3" y="5"/>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StatLit for Managers</a:t>
            </a:r>
          </a:p>
        </p:txBody>
      </p:sp>
      <p:sp>
        <p:nvSpPr>
          <p:cNvPr id="53251" name="Rectangle 3"/>
          <p:cNvSpPr txBox="1">
            <a:spLocks noGrp="1" noChangeArrowheads="1"/>
          </p:cNvSpPr>
          <p:nvPr/>
        </p:nvSpPr>
        <p:spPr bwMode="auto">
          <a:xfrm>
            <a:off x="4144967" y="5"/>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r>
              <a:rPr lang="en-US" altLang="en-US" sz="1300"/>
              <a:t>2013</a:t>
            </a:r>
          </a:p>
        </p:txBody>
      </p:sp>
      <p:sp>
        <p:nvSpPr>
          <p:cNvPr id="53252" name="Rectangle 6"/>
          <p:cNvSpPr txBox="1">
            <a:spLocks noGrp="1" noChangeArrowheads="1"/>
          </p:cNvSpPr>
          <p:nvPr/>
        </p:nvSpPr>
        <p:spPr bwMode="auto">
          <a:xfrm>
            <a:off x="3" y="912178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2013Schield-MBAA</a:t>
            </a:r>
          </a:p>
        </p:txBody>
      </p:sp>
      <p:sp>
        <p:nvSpPr>
          <p:cNvPr id="53253" name="Rectangle 7"/>
          <p:cNvSpPr txBox="1">
            <a:spLocks noGrp="1" noChangeArrowheads="1"/>
          </p:cNvSpPr>
          <p:nvPr/>
        </p:nvSpPr>
        <p:spPr bwMode="auto">
          <a:xfrm>
            <a:off x="4144967" y="9121780"/>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fld id="{91ACC686-3D74-448B-9EFE-BCAE24CE23BD}" type="slidenum">
              <a:rPr lang="en-US" altLang="en-US" sz="1300"/>
              <a:pPr algn="r">
                <a:lnSpc>
                  <a:spcPct val="100000"/>
                </a:lnSpc>
                <a:spcBef>
                  <a:spcPct val="0"/>
                </a:spcBef>
              </a:pPr>
              <a:t>4</a:t>
            </a:fld>
            <a:endParaRPr lang="en-US" altLang="en-US" sz="1300"/>
          </a:p>
        </p:txBody>
      </p:sp>
      <p:sp>
        <p:nvSpPr>
          <p:cNvPr id="53254" name="Rectangle 2"/>
          <p:cNvSpPr txBox="1">
            <a:spLocks noGrp="1" noChangeArrowheads="1"/>
          </p:cNvSpPr>
          <p:nvPr/>
        </p:nvSpPr>
        <p:spPr bwMode="auto">
          <a:xfrm>
            <a:off x="3" y="5"/>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Analyzing Numbers in the News</a:t>
            </a:r>
          </a:p>
        </p:txBody>
      </p:sp>
      <p:sp>
        <p:nvSpPr>
          <p:cNvPr id="53255" name="Rectangle 3"/>
          <p:cNvSpPr txBox="1">
            <a:spLocks noGrp="1" noChangeArrowheads="1"/>
          </p:cNvSpPr>
          <p:nvPr/>
        </p:nvSpPr>
        <p:spPr bwMode="auto">
          <a:xfrm>
            <a:off x="4144967" y="5"/>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r>
              <a:rPr lang="en-US" altLang="en-US" sz="1300"/>
              <a:t>15 May 2008</a:t>
            </a:r>
          </a:p>
        </p:txBody>
      </p:sp>
      <p:sp>
        <p:nvSpPr>
          <p:cNvPr id="53256" name="Rectangle 6"/>
          <p:cNvSpPr txBox="1">
            <a:spLocks noGrp="1" noChangeArrowheads="1"/>
          </p:cNvSpPr>
          <p:nvPr/>
        </p:nvSpPr>
        <p:spPr bwMode="auto">
          <a:xfrm>
            <a:off x="3" y="912178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2008SchieldNNN6up.pdf</a:t>
            </a:r>
          </a:p>
        </p:txBody>
      </p:sp>
      <p:sp>
        <p:nvSpPr>
          <p:cNvPr id="53257" name="Rectangle 7"/>
          <p:cNvSpPr txBox="1">
            <a:spLocks noGrp="1" noChangeArrowheads="1"/>
          </p:cNvSpPr>
          <p:nvPr/>
        </p:nvSpPr>
        <p:spPr bwMode="auto">
          <a:xfrm>
            <a:off x="4144967" y="9121780"/>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fld id="{A98DA9E7-7315-4672-9781-D272DA2266C7}" type="slidenum">
              <a:rPr lang="en-US" altLang="en-US" sz="1300"/>
              <a:pPr algn="r">
                <a:lnSpc>
                  <a:spcPct val="100000"/>
                </a:lnSpc>
                <a:spcBef>
                  <a:spcPct val="0"/>
                </a:spcBef>
              </a:pPr>
              <a:t>4</a:t>
            </a:fld>
            <a:endParaRPr lang="en-US" altLang="en-US" sz="1300"/>
          </a:p>
        </p:txBody>
      </p:sp>
      <p:sp>
        <p:nvSpPr>
          <p:cNvPr id="53258" name="Rectangle 2"/>
          <p:cNvSpPr txBox="1">
            <a:spLocks noGrp="1" noChangeArrowheads="1"/>
          </p:cNvSpPr>
          <p:nvPr/>
        </p:nvSpPr>
        <p:spPr bwMode="auto">
          <a:xfrm>
            <a:off x="12702" y="5"/>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endParaRPr lang="en-US" altLang="en-US" sz="1300"/>
          </a:p>
        </p:txBody>
      </p:sp>
      <p:sp>
        <p:nvSpPr>
          <p:cNvPr id="53259" name="Rectangle 3"/>
          <p:cNvSpPr txBox="1">
            <a:spLocks noGrp="1" noChangeArrowheads="1"/>
          </p:cNvSpPr>
          <p:nvPr/>
        </p:nvSpPr>
        <p:spPr bwMode="auto">
          <a:xfrm>
            <a:off x="4144967" y="5"/>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endParaRPr lang="en-US" altLang="en-US" sz="1300"/>
          </a:p>
        </p:txBody>
      </p:sp>
      <p:sp>
        <p:nvSpPr>
          <p:cNvPr id="53260" name="Rectangle 6"/>
          <p:cNvSpPr txBox="1">
            <a:spLocks noGrp="1" noChangeArrowheads="1"/>
          </p:cNvSpPr>
          <p:nvPr/>
        </p:nvSpPr>
        <p:spPr bwMode="auto">
          <a:xfrm>
            <a:off x="3" y="912178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endParaRPr lang="en-US" altLang="en-US" sz="1300"/>
          </a:p>
        </p:txBody>
      </p:sp>
      <p:sp>
        <p:nvSpPr>
          <p:cNvPr id="53261" name="Rectangle 7"/>
          <p:cNvSpPr txBox="1">
            <a:spLocks noGrp="1" noChangeArrowheads="1"/>
          </p:cNvSpPr>
          <p:nvPr/>
        </p:nvSpPr>
        <p:spPr bwMode="auto">
          <a:xfrm>
            <a:off x="4144967" y="9121780"/>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fld id="{09EB9BEE-2A39-45D5-AA60-43A782725BF9}" type="slidenum">
              <a:rPr lang="en-US" altLang="en-US" sz="1300"/>
              <a:pPr algn="r">
                <a:lnSpc>
                  <a:spcPct val="100000"/>
                </a:lnSpc>
                <a:spcBef>
                  <a:spcPct val="0"/>
                </a:spcBef>
              </a:pPr>
              <a:t>4</a:t>
            </a:fld>
            <a:endParaRPr lang="en-US" altLang="en-US" sz="1300"/>
          </a:p>
        </p:txBody>
      </p:sp>
      <p:sp>
        <p:nvSpPr>
          <p:cNvPr id="53262" name="Rectangle 2"/>
          <p:cNvSpPr>
            <a:spLocks noGrp="1" noRot="1" noChangeAspect="1" noChangeArrowheads="1" noTextEdit="1"/>
          </p:cNvSpPr>
          <p:nvPr>
            <p:ph type="sldImg"/>
          </p:nvPr>
        </p:nvSpPr>
        <p:spPr>
          <a:ln/>
        </p:spPr>
      </p:sp>
      <p:sp>
        <p:nvSpPr>
          <p:cNvPr id="532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20411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Grp="1" noChangeArrowheads="1"/>
          </p:cNvSpPr>
          <p:nvPr>
            <p:ph type="hdr" sz="quarter"/>
          </p:nvPr>
        </p:nvSpPr>
        <p:spPr>
          <a:ln/>
        </p:spPr>
        <p:txBody>
          <a:bodyPr/>
          <a:lstStyle/>
          <a:p>
            <a:r>
              <a:rPr lang="en-US" altLang="en-US"/>
              <a:t>Statistical Literacy for ManagersStatLit for Managers</a:t>
            </a:r>
          </a:p>
        </p:txBody>
      </p:sp>
      <p:sp>
        <p:nvSpPr>
          <p:cNvPr id="17" name="Rectangle 3"/>
          <p:cNvSpPr>
            <a:spLocks noGrp="1" noChangeArrowheads="1"/>
          </p:cNvSpPr>
          <p:nvPr>
            <p:ph type="dt" idx="1"/>
          </p:nvPr>
        </p:nvSpPr>
        <p:spPr>
          <a:ln/>
        </p:spPr>
        <p:txBody>
          <a:bodyPr/>
          <a:lstStyle/>
          <a:p>
            <a:r>
              <a:rPr lang="en-US" altLang="en-US"/>
              <a:t>1 March 20132013</a:t>
            </a:r>
          </a:p>
        </p:txBody>
      </p:sp>
      <p:sp>
        <p:nvSpPr>
          <p:cNvPr id="18" name="Rectangle 6"/>
          <p:cNvSpPr>
            <a:spLocks noGrp="1" noChangeArrowheads="1"/>
          </p:cNvSpPr>
          <p:nvPr>
            <p:ph type="ftr" sz="quarter" idx="4"/>
          </p:nvPr>
        </p:nvSpPr>
        <p:spPr>
          <a:ln/>
        </p:spPr>
        <p:txBody>
          <a:bodyPr/>
          <a:lstStyle/>
          <a:p>
            <a:r>
              <a:rPr lang="en-US" altLang="en-US"/>
              <a:t>www.StatLit.org/pdf/2013-Schield-MBAA-6up.pdf2013Schield-MBAA</a:t>
            </a:r>
          </a:p>
        </p:txBody>
      </p:sp>
      <p:sp>
        <p:nvSpPr>
          <p:cNvPr id="19" name="Rectangle 7"/>
          <p:cNvSpPr>
            <a:spLocks noGrp="1" noChangeArrowheads="1"/>
          </p:cNvSpPr>
          <p:nvPr>
            <p:ph type="sldNum" sz="quarter" idx="5"/>
          </p:nvPr>
        </p:nvSpPr>
        <p:spPr>
          <a:ln/>
        </p:spPr>
        <p:txBody>
          <a:bodyPr/>
          <a:lstStyle/>
          <a:p>
            <a:fld id="{D988D78D-5974-43E7-BB74-CAE453079FAC}" type="slidenum">
              <a:rPr lang="en-US" altLang="en-US"/>
              <a:pPr/>
              <a:t>5</a:t>
            </a:fld>
            <a:endParaRPr lang="en-US" altLang="en-US"/>
          </a:p>
        </p:txBody>
      </p:sp>
      <p:sp>
        <p:nvSpPr>
          <p:cNvPr id="53250" name="Rectangle 2"/>
          <p:cNvSpPr txBox="1">
            <a:spLocks noGrp="1" noChangeArrowheads="1"/>
          </p:cNvSpPr>
          <p:nvPr/>
        </p:nvSpPr>
        <p:spPr bwMode="auto">
          <a:xfrm>
            <a:off x="3" y="5"/>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StatLit for Managers</a:t>
            </a:r>
          </a:p>
        </p:txBody>
      </p:sp>
      <p:sp>
        <p:nvSpPr>
          <p:cNvPr id="53251" name="Rectangle 3"/>
          <p:cNvSpPr txBox="1">
            <a:spLocks noGrp="1" noChangeArrowheads="1"/>
          </p:cNvSpPr>
          <p:nvPr/>
        </p:nvSpPr>
        <p:spPr bwMode="auto">
          <a:xfrm>
            <a:off x="4144967" y="5"/>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r>
              <a:rPr lang="en-US" altLang="en-US" sz="1300"/>
              <a:t>2013</a:t>
            </a:r>
          </a:p>
        </p:txBody>
      </p:sp>
      <p:sp>
        <p:nvSpPr>
          <p:cNvPr id="53252" name="Rectangle 6"/>
          <p:cNvSpPr txBox="1">
            <a:spLocks noGrp="1" noChangeArrowheads="1"/>
          </p:cNvSpPr>
          <p:nvPr/>
        </p:nvSpPr>
        <p:spPr bwMode="auto">
          <a:xfrm>
            <a:off x="3" y="912178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2013Schield-MBAA</a:t>
            </a:r>
          </a:p>
        </p:txBody>
      </p:sp>
      <p:sp>
        <p:nvSpPr>
          <p:cNvPr id="53253" name="Rectangle 7"/>
          <p:cNvSpPr txBox="1">
            <a:spLocks noGrp="1" noChangeArrowheads="1"/>
          </p:cNvSpPr>
          <p:nvPr/>
        </p:nvSpPr>
        <p:spPr bwMode="auto">
          <a:xfrm>
            <a:off x="4144967" y="9121780"/>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fld id="{91ACC686-3D74-448B-9EFE-BCAE24CE23BD}" type="slidenum">
              <a:rPr lang="en-US" altLang="en-US" sz="1300"/>
              <a:pPr algn="r">
                <a:lnSpc>
                  <a:spcPct val="100000"/>
                </a:lnSpc>
                <a:spcBef>
                  <a:spcPct val="0"/>
                </a:spcBef>
              </a:pPr>
              <a:t>5</a:t>
            </a:fld>
            <a:endParaRPr lang="en-US" altLang="en-US" sz="1300"/>
          </a:p>
        </p:txBody>
      </p:sp>
      <p:sp>
        <p:nvSpPr>
          <p:cNvPr id="53254" name="Rectangle 2"/>
          <p:cNvSpPr txBox="1">
            <a:spLocks noGrp="1" noChangeArrowheads="1"/>
          </p:cNvSpPr>
          <p:nvPr/>
        </p:nvSpPr>
        <p:spPr bwMode="auto">
          <a:xfrm>
            <a:off x="3" y="5"/>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Analyzing Numbers in the News</a:t>
            </a:r>
          </a:p>
        </p:txBody>
      </p:sp>
      <p:sp>
        <p:nvSpPr>
          <p:cNvPr id="53255" name="Rectangle 3"/>
          <p:cNvSpPr txBox="1">
            <a:spLocks noGrp="1" noChangeArrowheads="1"/>
          </p:cNvSpPr>
          <p:nvPr/>
        </p:nvSpPr>
        <p:spPr bwMode="auto">
          <a:xfrm>
            <a:off x="4144967" y="5"/>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r>
              <a:rPr lang="en-US" altLang="en-US" sz="1300"/>
              <a:t>15 May 2008</a:t>
            </a:r>
          </a:p>
        </p:txBody>
      </p:sp>
      <p:sp>
        <p:nvSpPr>
          <p:cNvPr id="53256" name="Rectangle 6"/>
          <p:cNvSpPr txBox="1">
            <a:spLocks noGrp="1" noChangeArrowheads="1"/>
          </p:cNvSpPr>
          <p:nvPr/>
        </p:nvSpPr>
        <p:spPr bwMode="auto">
          <a:xfrm>
            <a:off x="3" y="912178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2008SchieldNNN6up.pdf</a:t>
            </a:r>
          </a:p>
        </p:txBody>
      </p:sp>
      <p:sp>
        <p:nvSpPr>
          <p:cNvPr id="53257" name="Rectangle 7"/>
          <p:cNvSpPr txBox="1">
            <a:spLocks noGrp="1" noChangeArrowheads="1"/>
          </p:cNvSpPr>
          <p:nvPr/>
        </p:nvSpPr>
        <p:spPr bwMode="auto">
          <a:xfrm>
            <a:off x="4144967" y="9121780"/>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fld id="{A98DA9E7-7315-4672-9781-D272DA2266C7}" type="slidenum">
              <a:rPr lang="en-US" altLang="en-US" sz="1300"/>
              <a:pPr algn="r">
                <a:lnSpc>
                  <a:spcPct val="100000"/>
                </a:lnSpc>
                <a:spcBef>
                  <a:spcPct val="0"/>
                </a:spcBef>
              </a:pPr>
              <a:t>5</a:t>
            </a:fld>
            <a:endParaRPr lang="en-US" altLang="en-US" sz="1300"/>
          </a:p>
        </p:txBody>
      </p:sp>
      <p:sp>
        <p:nvSpPr>
          <p:cNvPr id="53258" name="Rectangle 2"/>
          <p:cNvSpPr txBox="1">
            <a:spLocks noGrp="1" noChangeArrowheads="1"/>
          </p:cNvSpPr>
          <p:nvPr/>
        </p:nvSpPr>
        <p:spPr bwMode="auto">
          <a:xfrm>
            <a:off x="12702" y="5"/>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endParaRPr lang="en-US" altLang="en-US" sz="1300"/>
          </a:p>
        </p:txBody>
      </p:sp>
      <p:sp>
        <p:nvSpPr>
          <p:cNvPr id="53259" name="Rectangle 3"/>
          <p:cNvSpPr txBox="1">
            <a:spLocks noGrp="1" noChangeArrowheads="1"/>
          </p:cNvSpPr>
          <p:nvPr/>
        </p:nvSpPr>
        <p:spPr bwMode="auto">
          <a:xfrm>
            <a:off x="4144967" y="5"/>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endParaRPr lang="en-US" altLang="en-US" sz="1300"/>
          </a:p>
        </p:txBody>
      </p:sp>
      <p:sp>
        <p:nvSpPr>
          <p:cNvPr id="53260" name="Rectangle 6"/>
          <p:cNvSpPr txBox="1">
            <a:spLocks noGrp="1" noChangeArrowheads="1"/>
          </p:cNvSpPr>
          <p:nvPr/>
        </p:nvSpPr>
        <p:spPr bwMode="auto">
          <a:xfrm>
            <a:off x="3" y="912178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endParaRPr lang="en-US" altLang="en-US" sz="1300"/>
          </a:p>
        </p:txBody>
      </p:sp>
      <p:sp>
        <p:nvSpPr>
          <p:cNvPr id="53261" name="Rectangle 7"/>
          <p:cNvSpPr txBox="1">
            <a:spLocks noGrp="1" noChangeArrowheads="1"/>
          </p:cNvSpPr>
          <p:nvPr/>
        </p:nvSpPr>
        <p:spPr bwMode="auto">
          <a:xfrm>
            <a:off x="4144967" y="9121780"/>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fld id="{09EB9BEE-2A39-45D5-AA60-43A782725BF9}" type="slidenum">
              <a:rPr lang="en-US" altLang="en-US" sz="1300"/>
              <a:pPr algn="r">
                <a:lnSpc>
                  <a:spcPct val="100000"/>
                </a:lnSpc>
                <a:spcBef>
                  <a:spcPct val="0"/>
                </a:spcBef>
              </a:pPr>
              <a:t>5</a:t>
            </a:fld>
            <a:endParaRPr lang="en-US" altLang="en-US" sz="1300"/>
          </a:p>
        </p:txBody>
      </p:sp>
      <p:sp>
        <p:nvSpPr>
          <p:cNvPr id="53262" name="Rectangle 2"/>
          <p:cNvSpPr>
            <a:spLocks noGrp="1" noRot="1" noChangeAspect="1" noChangeArrowheads="1" noTextEdit="1"/>
          </p:cNvSpPr>
          <p:nvPr>
            <p:ph type="sldImg"/>
          </p:nvPr>
        </p:nvSpPr>
        <p:spPr>
          <a:ln/>
        </p:spPr>
      </p:sp>
      <p:sp>
        <p:nvSpPr>
          <p:cNvPr id="532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50360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Grp="1" noChangeArrowheads="1"/>
          </p:cNvSpPr>
          <p:nvPr>
            <p:ph type="hdr" sz="quarter"/>
          </p:nvPr>
        </p:nvSpPr>
        <p:spPr>
          <a:ln/>
        </p:spPr>
        <p:txBody>
          <a:bodyPr/>
          <a:lstStyle/>
          <a:p>
            <a:r>
              <a:rPr lang="en-US" altLang="en-US"/>
              <a:t>Statistical Literacy for ManagersStatLit for Managers</a:t>
            </a:r>
          </a:p>
        </p:txBody>
      </p:sp>
      <p:sp>
        <p:nvSpPr>
          <p:cNvPr id="17" name="Rectangle 3"/>
          <p:cNvSpPr>
            <a:spLocks noGrp="1" noChangeArrowheads="1"/>
          </p:cNvSpPr>
          <p:nvPr>
            <p:ph type="dt" idx="1"/>
          </p:nvPr>
        </p:nvSpPr>
        <p:spPr>
          <a:ln/>
        </p:spPr>
        <p:txBody>
          <a:bodyPr/>
          <a:lstStyle/>
          <a:p>
            <a:r>
              <a:rPr lang="en-US" altLang="en-US"/>
              <a:t>1 March 20132013</a:t>
            </a:r>
          </a:p>
        </p:txBody>
      </p:sp>
      <p:sp>
        <p:nvSpPr>
          <p:cNvPr id="18" name="Rectangle 6"/>
          <p:cNvSpPr>
            <a:spLocks noGrp="1" noChangeArrowheads="1"/>
          </p:cNvSpPr>
          <p:nvPr>
            <p:ph type="ftr" sz="quarter" idx="4"/>
          </p:nvPr>
        </p:nvSpPr>
        <p:spPr>
          <a:ln/>
        </p:spPr>
        <p:txBody>
          <a:bodyPr/>
          <a:lstStyle/>
          <a:p>
            <a:r>
              <a:rPr lang="en-US" altLang="en-US"/>
              <a:t>www.StatLit.org/pdf/2013-Schield-MBAA-6up.pdf2013Schield-MBAA</a:t>
            </a:r>
          </a:p>
        </p:txBody>
      </p:sp>
      <p:sp>
        <p:nvSpPr>
          <p:cNvPr id="19" name="Rectangle 7"/>
          <p:cNvSpPr>
            <a:spLocks noGrp="1" noChangeArrowheads="1"/>
          </p:cNvSpPr>
          <p:nvPr>
            <p:ph type="sldNum" sz="quarter" idx="5"/>
          </p:nvPr>
        </p:nvSpPr>
        <p:spPr>
          <a:ln/>
        </p:spPr>
        <p:txBody>
          <a:bodyPr/>
          <a:lstStyle/>
          <a:p>
            <a:fld id="{D988D78D-5974-43E7-BB74-CAE453079FAC}" type="slidenum">
              <a:rPr lang="en-US" altLang="en-US"/>
              <a:pPr/>
              <a:t>6</a:t>
            </a:fld>
            <a:endParaRPr lang="en-US" altLang="en-US"/>
          </a:p>
        </p:txBody>
      </p:sp>
      <p:sp>
        <p:nvSpPr>
          <p:cNvPr id="53250" name="Rectangle 2"/>
          <p:cNvSpPr txBox="1">
            <a:spLocks noGrp="1" noChangeArrowheads="1"/>
          </p:cNvSpPr>
          <p:nvPr/>
        </p:nvSpPr>
        <p:spPr bwMode="auto">
          <a:xfrm>
            <a:off x="3" y="5"/>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StatLit for Managers</a:t>
            </a:r>
          </a:p>
        </p:txBody>
      </p:sp>
      <p:sp>
        <p:nvSpPr>
          <p:cNvPr id="53251" name="Rectangle 3"/>
          <p:cNvSpPr txBox="1">
            <a:spLocks noGrp="1" noChangeArrowheads="1"/>
          </p:cNvSpPr>
          <p:nvPr/>
        </p:nvSpPr>
        <p:spPr bwMode="auto">
          <a:xfrm>
            <a:off x="4144967" y="5"/>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r>
              <a:rPr lang="en-US" altLang="en-US" sz="1300"/>
              <a:t>2013</a:t>
            </a:r>
          </a:p>
        </p:txBody>
      </p:sp>
      <p:sp>
        <p:nvSpPr>
          <p:cNvPr id="53252" name="Rectangle 6"/>
          <p:cNvSpPr txBox="1">
            <a:spLocks noGrp="1" noChangeArrowheads="1"/>
          </p:cNvSpPr>
          <p:nvPr/>
        </p:nvSpPr>
        <p:spPr bwMode="auto">
          <a:xfrm>
            <a:off x="3" y="912178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2013Schield-MBAA</a:t>
            </a:r>
          </a:p>
        </p:txBody>
      </p:sp>
      <p:sp>
        <p:nvSpPr>
          <p:cNvPr id="53253" name="Rectangle 7"/>
          <p:cNvSpPr txBox="1">
            <a:spLocks noGrp="1" noChangeArrowheads="1"/>
          </p:cNvSpPr>
          <p:nvPr/>
        </p:nvSpPr>
        <p:spPr bwMode="auto">
          <a:xfrm>
            <a:off x="4144967" y="9121780"/>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fld id="{91ACC686-3D74-448B-9EFE-BCAE24CE23BD}" type="slidenum">
              <a:rPr lang="en-US" altLang="en-US" sz="1300"/>
              <a:pPr algn="r">
                <a:lnSpc>
                  <a:spcPct val="100000"/>
                </a:lnSpc>
                <a:spcBef>
                  <a:spcPct val="0"/>
                </a:spcBef>
              </a:pPr>
              <a:t>6</a:t>
            </a:fld>
            <a:endParaRPr lang="en-US" altLang="en-US" sz="1300"/>
          </a:p>
        </p:txBody>
      </p:sp>
      <p:sp>
        <p:nvSpPr>
          <p:cNvPr id="53254" name="Rectangle 2"/>
          <p:cNvSpPr txBox="1">
            <a:spLocks noGrp="1" noChangeArrowheads="1"/>
          </p:cNvSpPr>
          <p:nvPr/>
        </p:nvSpPr>
        <p:spPr bwMode="auto">
          <a:xfrm>
            <a:off x="3" y="5"/>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Analyzing Numbers in the News</a:t>
            </a:r>
          </a:p>
        </p:txBody>
      </p:sp>
      <p:sp>
        <p:nvSpPr>
          <p:cNvPr id="53255" name="Rectangle 3"/>
          <p:cNvSpPr txBox="1">
            <a:spLocks noGrp="1" noChangeArrowheads="1"/>
          </p:cNvSpPr>
          <p:nvPr/>
        </p:nvSpPr>
        <p:spPr bwMode="auto">
          <a:xfrm>
            <a:off x="4144967" y="5"/>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r>
              <a:rPr lang="en-US" altLang="en-US" sz="1300"/>
              <a:t>15 May 2008</a:t>
            </a:r>
          </a:p>
        </p:txBody>
      </p:sp>
      <p:sp>
        <p:nvSpPr>
          <p:cNvPr id="53256" name="Rectangle 6"/>
          <p:cNvSpPr txBox="1">
            <a:spLocks noGrp="1" noChangeArrowheads="1"/>
          </p:cNvSpPr>
          <p:nvPr/>
        </p:nvSpPr>
        <p:spPr bwMode="auto">
          <a:xfrm>
            <a:off x="3" y="912178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2008SchieldNNN6up.pdf</a:t>
            </a:r>
          </a:p>
        </p:txBody>
      </p:sp>
      <p:sp>
        <p:nvSpPr>
          <p:cNvPr id="53257" name="Rectangle 7"/>
          <p:cNvSpPr txBox="1">
            <a:spLocks noGrp="1" noChangeArrowheads="1"/>
          </p:cNvSpPr>
          <p:nvPr/>
        </p:nvSpPr>
        <p:spPr bwMode="auto">
          <a:xfrm>
            <a:off x="4144967" y="9121780"/>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fld id="{A98DA9E7-7315-4672-9781-D272DA2266C7}" type="slidenum">
              <a:rPr lang="en-US" altLang="en-US" sz="1300"/>
              <a:pPr algn="r">
                <a:lnSpc>
                  <a:spcPct val="100000"/>
                </a:lnSpc>
                <a:spcBef>
                  <a:spcPct val="0"/>
                </a:spcBef>
              </a:pPr>
              <a:t>6</a:t>
            </a:fld>
            <a:endParaRPr lang="en-US" altLang="en-US" sz="1300"/>
          </a:p>
        </p:txBody>
      </p:sp>
      <p:sp>
        <p:nvSpPr>
          <p:cNvPr id="53258" name="Rectangle 2"/>
          <p:cNvSpPr txBox="1">
            <a:spLocks noGrp="1" noChangeArrowheads="1"/>
          </p:cNvSpPr>
          <p:nvPr/>
        </p:nvSpPr>
        <p:spPr bwMode="auto">
          <a:xfrm>
            <a:off x="12702" y="5"/>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endParaRPr lang="en-US" altLang="en-US" sz="1300"/>
          </a:p>
        </p:txBody>
      </p:sp>
      <p:sp>
        <p:nvSpPr>
          <p:cNvPr id="53259" name="Rectangle 3"/>
          <p:cNvSpPr txBox="1">
            <a:spLocks noGrp="1" noChangeArrowheads="1"/>
          </p:cNvSpPr>
          <p:nvPr/>
        </p:nvSpPr>
        <p:spPr bwMode="auto">
          <a:xfrm>
            <a:off x="4144967" y="5"/>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endParaRPr lang="en-US" altLang="en-US" sz="1300"/>
          </a:p>
        </p:txBody>
      </p:sp>
      <p:sp>
        <p:nvSpPr>
          <p:cNvPr id="53260" name="Rectangle 6"/>
          <p:cNvSpPr txBox="1">
            <a:spLocks noGrp="1" noChangeArrowheads="1"/>
          </p:cNvSpPr>
          <p:nvPr/>
        </p:nvSpPr>
        <p:spPr bwMode="auto">
          <a:xfrm>
            <a:off x="3" y="912178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endParaRPr lang="en-US" altLang="en-US" sz="1300"/>
          </a:p>
        </p:txBody>
      </p:sp>
      <p:sp>
        <p:nvSpPr>
          <p:cNvPr id="53261" name="Rectangle 7"/>
          <p:cNvSpPr txBox="1">
            <a:spLocks noGrp="1" noChangeArrowheads="1"/>
          </p:cNvSpPr>
          <p:nvPr/>
        </p:nvSpPr>
        <p:spPr bwMode="auto">
          <a:xfrm>
            <a:off x="4144967" y="9121780"/>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fld id="{09EB9BEE-2A39-45D5-AA60-43A782725BF9}" type="slidenum">
              <a:rPr lang="en-US" altLang="en-US" sz="1300"/>
              <a:pPr algn="r">
                <a:lnSpc>
                  <a:spcPct val="100000"/>
                </a:lnSpc>
                <a:spcBef>
                  <a:spcPct val="0"/>
                </a:spcBef>
              </a:pPr>
              <a:t>6</a:t>
            </a:fld>
            <a:endParaRPr lang="en-US" altLang="en-US" sz="1300"/>
          </a:p>
        </p:txBody>
      </p:sp>
      <p:sp>
        <p:nvSpPr>
          <p:cNvPr id="53262" name="Rectangle 2"/>
          <p:cNvSpPr>
            <a:spLocks noGrp="1" noRot="1" noChangeAspect="1" noChangeArrowheads="1" noTextEdit="1"/>
          </p:cNvSpPr>
          <p:nvPr>
            <p:ph type="sldImg"/>
          </p:nvPr>
        </p:nvSpPr>
        <p:spPr>
          <a:ln/>
        </p:spPr>
      </p:sp>
      <p:sp>
        <p:nvSpPr>
          <p:cNvPr id="532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674312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Grp="1" noChangeArrowheads="1"/>
          </p:cNvSpPr>
          <p:nvPr>
            <p:ph type="hdr" sz="quarter"/>
          </p:nvPr>
        </p:nvSpPr>
        <p:spPr>
          <a:ln/>
        </p:spPr>
        <p:txBody>
          <a:bodyPr/>
          <a:lstStyle/>
          <a:p>
            <a:r>
              <a:rPr lang="en-US" altLang="en-US"/>
              <a:t>Statistical Literacy for ManagersStatLit for Managers</a:t>
            </a:r>
          </a:p>
        </p:txBody>
      </p:sp>
      <p:sp>
        <p:nvSpPr>
          <p:cNvPr id="17" name="Rectangle 3"/>
          <p:cNvSpPr>
            <a:spLocks noGrp="1" noChangeArrowheads="1"/>
          </p:cNvSpPr>
          <p:nvPr>
            <p:ph type="dt" idx="1"/>
          </p:nvPr>
        </p:nvSpPr>
        <p:spPr>
          <a:ln/>
        </p:spPr>
        <p:txBody>
          <a:bodyPr/>
          <a:lstStyle/>
          <a:p>
            <a:r>
              <a:rPr lang="en-US" altLang="en-US"/>
              <a:t>1 March 20132013</a:t>
            </a:r>
          </a:p>
        </p:txBody>
      </p:sp>
      <p:sp>
        <p:nvSpPr>
          <p:cNvPr id="18" name="Rectangle 6"/>
          <p:cNvSpPr>
            <a:spLocks noGrp="1" noChangeArrowheads="1"/>
          </p:cNvSpPr>
          <p:nvPr>
            <p:ph type="ftr" sz="quarter" idx="4"/>
          </p:nvPr>
        </p:nvSpPr>
        <p:spPr>
          <a:ln/>
        </p:spPr>
        <p:txBody>
          <a:bodyPr/>
          <a:lstStyle/>
          <a:p>
            <a:r>
              <a:rPr lang="en-US" altLang="en-US"/>
              <a:t>www.StatLit.org/pdf/2013-Schield-MBAA-6up.pdf2013Schield-MBAA</a:t>
            </a:r>
          </a:p>
        </p:txBody>
      </p:sp>
      <p:sp>
        <p:nvSpPr>
          <p:cNvPr id="19" name="Rectangle 7"/>
          <p:cNvSpPr>
            <a:spLocks noGrp="1" noChangeArrowheads="1"/>
          </p:cNvSpPr>
          <p:nvPr>
            <p:ph type="sldNum" sz="quarter" idx="5"/>
          </p:nvPr>
        </p:nvSpPr>
        <p:spPr>
          <a:ln/>
        </p:spPr>
        <p:txBody>
          <a:bodyPr/>
          <a:lstStyle/>
          <a:p>
            <a:fld id="{D988D78D-5974-43E7-BB74-CAE453079FAC}" type="slidenum">
              <a:rPr lang="en-US" altLang="en-US"/>
              <a:pPr/>
              <a:t>7</a:t>
            </a:fld>
            <a:endParaRPr lang="en-US" altLang="en-US"/>
          </a:p>
        </p:txBody>
      </p:sp>
      <p:sp>
        <p:nvSpPr>
          <p:cNvPr id="53250" name="Rectangle 2"/>
          <p:cNvSpPr txBox="1">
            <a:spLocks noGrp="1" noChangeArrowheads="1"/>
          </p:cNvSpPr>
          <p:nvPr/>
        </p:nvSpPr>
        <p:spPr bwMode="auto">
          <a:xfrm>
            <a:off x="3" y="5"/>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StatLit for Managers</a:t>
            </a:r>
          </a:p>
        </p:txBody>
      </p:sp>
      <p:sp>
        <p:nvSpPr>
          <p:cNvPr id="53251" name="Rectangle 3"/>
          <p:cNvSpPr txBox="1">
            <a:spLocks noGrp="1" noChangeArrowheads="1"/>
          </p:cNvSpPr>
          <p:nvPr/>
        </p:nvSpPr>
        <p:spPr bwMode="auto">
          <a:xfrm>
            <a:off x="4144967" y="5"/>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r>
              <a:rPr lang="en-US" altLang="en-US" sz="1300"/>
              <a:t>2013</a:t>
            </a:r>
          </a:p>
        </p:txBody>
      </p:sp>
      <p:sp>
        <p:nvSpPr>
          <p:cNvPr id="53252" name="Rectangle 6"/>
          <p:cNvSpPr txBox="1">
            <a:spLocks noGrp="1" noChangeArrowheads="1"/>
          </p:cNvSpPr>
          <p:nvPr/>
        </p:nvSpPr>
        <p:spPr bwMode="auto">
          <a:xfrm>
            <a:off x="3" y="912178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2013Schield-MBAA</a:t>
            </a:r>
          </a:p>
        </p:txBody>
      </p:sp>
      <p:sp>
        <p:nvSpPr>
          <p:cNvPr id="53253" name="Rectangle 7"/>
          <p:cNvSpPr txBox="1">
            <a:spLocks noGrp="1" noChangeArrowheads="1"/>
          </p:cNvSpPr>
          <p:nvPr/>
        </p:nvSpPr>
        <p:spPr bwMode="auto">
          <a:xfrm>
            <a:off x="4144967" y="9121780"/>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fld id="{91ACC686-3D74-448B-9EFE-BCAE24CE23BD}" type="slidenum">
              <a:rPr lang="en-US" altLang="en-US" sz="1300"/>
              <a:pPr algn="r">
                <a:lnSpc>
                  <a:spcPct val="100000"/>
                </a:lnSpc>
                <a:spcBef>
                  <a:spcPct val="0"/>
                </a:spcBef>
              </a:pPr>
              <a:t>7</a:t>
            </a:fld>
            <a:endParaRPr lang="en-US" altLang="en-US" sz="1300"/>
          </a:p>
        </p:txBody>
      </p:sp>
      <p:sp>
        <p:nvSpPr>
          <p:cNvPr id="53254" name="Rectangle 2"/>
          <p:cNvSpPr txBox="1">
            <a:spLocks noGrp="1" noChangeArrowheads="1"/>
          </p:cNvSpPr>
          <p:nvPr/>
        </p:nvSpPr>
        <p:spPr bwMode="auto">
          <a:xfrm>
            <a:off x="3" y="5"/>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Analyzing Numbers in the News</a:t>
            </a:r>
          </a:p>
        </p:txBody>
      </p:sp>
      <p:sp>
        <p:nvSpPr>
          <p:cNvPr id="53255" name="Rectangle 3"/>
          <p:cNvSpPr txBox="1">
            <a:spLocks noGrp="1" noChangeArrowheads="1"/>
          </p:cNvSpPr>
          <p:nvPr/>
        </p:nvSpPr>
        <p:spPr bwMode="auto">
          <a:xfrm>
            <a:off x="4144967" y="5"/>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r>
              <a:rPr lang="en-US" altLang="en-US" sz="1300"/>
              <a:t>15 May 2008</a:t>
            </a:r>
          </a:p>
        </p:txBody>
      </p:sp>
      <p:sp>
        <p:nvSpPr>
          <p:cNvPr id="53256" name="Rectangle 6"/>
          <p:cNvSpPr txBox="1">
            <a:spLocks noGrp="1" noChangeArrowheads="1"/>
          </p:cNvSpPr>
          <p:nvPr/>
        </p:nvSpPr>
        <p:spPr bwMode="auto">
          <a:xfrm>
            <a:off x="3" y="912178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2008SchieldNNN6up.pdf</a:t>
            </a:r>
          </a:p>
        </p:txBody>
      </p:sp>
      <p:sp>
        <p:nvSpPr>
          <p:cNvPr id="53257" name="Rectangle 7"/>
          <p:cNvSpPr txBox="1">
            <a:spLocks noGrp="1" noChangeArrowheads="1"/>
          </p:cNvSpPr>
          <p:nvPr/>
        </p:nvSpPr>
        <p:spPr bwMode="auto">
          <a:xfrm>
            <a:off x="4144967" y="9121780"/>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fld id="{A98DA9E7-7315-4672-9781-D272DA2266C7}" type="slidenum">
              <a:rPr lang="en-US" altLang="en-US" sz="1300"/>
              <a:pPr algn="r">
                <a:lnSpc>
                  <a:spcPct val="100000"/>
                </a:lnSpc>
                <a:spcBef>
                  <a:spcPct val="0"/>
                </a:spcBef>
              </a:pPr>
              <a:t>7</a:t>
            </a:fld>
            <a:endParaRPr lang="en-US" altLang="en-US" sz="1300"/>
          </a:p>
        </p:txBody>
      </p:sp>
      <p:sp>
        <p:nvSpPr>
          <p:cNvPr id="53258" name="Rectangle 2"/>
          <p:cNvSpPr txBox="1">
            <a:spLocks noGrp="1" noChangeArrowheads="1"/>
          </p:cNvSpPr>
          <p:nvPr/>
        </p:nvSpPr>
        <p:spPr bwMode="auto">
          <a:xfrm>
            <a:off x="12702" y="5"/>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endParaRPr lang="en-US" altLang="en-US" sz="1300"/>
          </a:p>
        </p:txBody>
      </p:sp>
      <p:sp>
        <p:nvSpPr>
          <p:cNvPr id="53259" name="Rectangle 3"/>
          <p:cNvSpPr txBox="1">
            <a:spLocks noGrp="1" noChangeArrowheads="1"/>
          </p:cNvSpPr>
          <p:nvPr/>
        </p:nvSpPr>
        <p:spPr bwMode="auto">
          <a:xfrm>
            <a:off x="4144967" y="5"/>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endParaRPr lang="en-US" altLang="en-US" sz="1300"/>
          </a:p>
        </p:txBody>
      </p:sp>
      <p:sp>
        <p:nvSpPr>
          <p:cNvPr id="53260" name="Rectangle 6"/>
          <p:cNvSpPr txBox="1">
            <a:spLocks noGrp="1" noChangeArrowheads="1"/>
          </p:cNvSpPr>
          <p:nvPr/>
        </p:nvSpPr>
        <p:spPr bwMode="auto">
          <a:xfrm>
            <a:off x="3" y="912178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endParaRPr lang="en-US" altLang="en-US" sz="1300"/>
          </a:p>
        </p:txBody>
      </p:sp>
      <p:sp>
        <p:nvSpPr>
          <p:cNvPr id="53261" name="Rectangle 7"/>
          <p:cNvSpPr txBox="1">
            <a:spLocks noGrp="1" noChangeArrowheads="1"/>
          </p:cNvSpPr>
          <p:nvPr/>
        </p:nvSpPr>
        <p:spPr bwMode="auto">
          <a:xfrm>
            <a:off x="4144967" y="9121780"/>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fld id="{09EB9BEE-2A39-45D5-AA60-43A782725BF9}" type="slidenum">
              <a:rPr lang="en-US" altLang="en-US" sz="1300"/>
              <a:pPr algn="r">
                <a:lnSpc>
                  <a:spcPct val="100000"/>
                </a:lnSpc>
                <a:spcBef>
                  <a:spcPct val="0"/>
                </a:spcBef>
              </a:pPr>
              <a:t>7</a:t>
            </a:fld>
            <a:endParaRPr lang="en-US" altLang="en-US" sz="1300"/>
          </a:p>
        </p:txBody>
      </p:sp>
      <p:sp>
        <p:nvSpPr>
          <p:cNvPr id="53262" name="Rectangle 2"/>
          <p:cNvSpPr>
            <a:spLocks noGrp="1" noRot="1" noChangeAspect="1" noChangeArrowheads="1" noTextEdit="1"/>
          </p:cNvSpPr>
          <p:nvPr>
            <p:ph type="sldImg"/>
          </p:nvPr>
        </p:nvSpPr>
        <p:spPr>
          <a:ln/>
        </p:spPr>
      </p:sp>
      <p:sp>
        <p:nvSpPr>
          <p:cNvPr id="532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60005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Grp="1" noChangeArrowheads="1"/>
          </p:cNvSpPr>
          <p:nvPr>
            <p:ph type="hdr" sz="quarter"/>
          </p:nvPr>
        </p:nvSpPr>
        <p:spPr>
          <a:ln/>
        </p:spPr>
        <p:txBody>
          <a:bodyPr/>
          <a:lstStyle/>
          <a:p>
            <a:r>
              <a:rPr lang="en-US" altLang="en-US"/>
              <a:t>Statistical Literacy for ManagersStatLit for Managers</a:t>
            </a:r>
          </a:p>
        </p:txBody>
      </p:sp>
      <p:sp>
        <p:nvSpPr>
          <p:cNvPr id="17" name="Rectangle 3"/>
          <p:cNvSpPr>
            <a:spLocks noGrp="1" noChangeArrowheads="1"/>
          </p:cNvSpPr>
          <p:nvPr>
            <p:ph type="dt" idx="1"/>
          </p:nvPr>
        </p:nvSpPr>
        <p:spPr>
          <a:ln/>
        </p:spPr>
        <p:txBody>
          <a:bodyPr/>
          <a:lstStyle/>
          <a:p>
            <a:r>
              <a:rPr lang="en-US" altLang="en-US"/>
              <a:t>1 March 20132013</a:t>
            </a:r>
          </a:p>
        </p:txBody>
      </p:sp>
      <p:sp>
        <p:nvSpPr>
          <p:cNvPr id="18" name="Rectangle 6"/>
          <p:cNvSpPr>
            <a:spLocks noGrp="1" noChangeArrowheads="1"/>
          </p:cNvSpPr>
          <p:nvPr>
            <p:ph type="ftr" sz="quarter" idx="4"/>
          </p:nvPr>
        </p:nvSpPr>
        <p:spPr>
          <a:ln/>
        </p:spPr>
        <p:txBody>
          <a:bodyPr/>
          <a:lstStyle/>
          <a:p>
            <a:r>
              <a:rPr lang="en-US" altLang="en-US"/>
              <a:t>www.StatLit.org/pdf/2013-Schield-MBAA-6up.pdf2013Schield-MBAA</a:t>
            </a:r>
          </a:p>
        </p:txBody>
      </p:sp>
      <p:sp>
        <p:nvSpPr>
          <p:cNvPr id="19" name="Rectangle 7"/>
          <p:cNvSpPr>
            <a:spLocks noGrp="1" noChangeArrowheads="1"/>
          </p:cNvSpPr>
          <p:nvPr>
            <p:ph type="sldNum" sz="quarter" idx="5"/>
          </p:nvPr>
        </p:nvSpPr>
        <p:spPr>
          <a:ln/>
        </p:spPr>
        <p:txBody>
          <a:bodyPr/>
          <a:lstStyle/>
          <a:p>
            <a:fld id="{D988D78D-5974-43E7-BB74-CAE453079FAC}" type="slidenum">
              <a:rPr lang="en-US" altLang="en-US"/>
              <a:pPr/>
              <a:t>8</a:t>
            </a:fld>
            <a:endParaRPr lang="en-US" altLang="en-US"/>
          </a:p>
        </p:txBody>
      </p:sp>
      <p:sp>
        <p:nvSpPr>
          <p:cNvPr id="53250" name="Rectangle 2"/>
          <p:cNvSpPr txBox="1">
            <a:spLocks noGrp="1" noChangeArrowheads="1"/>
          </p:cNvSpPr>
          <p:nvPr/>
        </p:nvSpPr>
        <p:spPr bwMode="auto">
          <a:xfrm>
            <a:off x="3" y="5"/>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StatLit for Managers</a:t>
            </a:r>
          </a:p>
        </p:txBody>
      </p:sp>
      <p:sp>
        <p:nvSpPr>
          <p:cNvPr id="53251" name="Rectangle 3"/>
          <p:cNvSpPr txBox="1">
            <a:spLocks noGrp="1" noChangeArrowheads="1"/>
          </p:cNvSpPr>
          <p:nvPr/>
        </p:nvSpPr>
        <p:spPr bwMode="auto">
          <a:xfrm>
            <a:off x="4144967" y="5"/>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r>
              <a:rPr lang="en-US" altLang="en-US" sz="1300"/>
              <a:t>2013</a:t>
            </a:r>
          </a:p>
        </p:txBody>
      </p:sp>
      <p:sp>
        <p:nvSpPr>
          <p:cNvPr id="53252" name="Rectangle 6"/>
          <p:cNvSpPr txBox="1">
            <a:spLocks noGrp="1" noChangeArrowheads="1"/>
          </p:cNvSpPr>
          <p:nvPr/>
        </p:nvSpPr>
        <p:spPr bwMode="auto">
          <a:xfrm>
            <a:off x="3" y="912178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2013Schield-MBAA</a:t>
            </a:r>
          </a:p>
        </p:txBody>
      </p:sp>
      <p:sp>
        <p:nvSpPr>
          <p:cNvPr id="53253" name="Rectangle 7"/>
          <p:cNvSpPr txBox="1">
            <a:spLocks noGrp="1" noChangeArrowheads="1"/>
          </p:cNvSpPr>
          <p:nvPr/>
        </p:nvSpPr>
        <p:spPr bwMode="auto">
          <a:xfrm>
            <a:off x="4144967" y="9121780"/>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fld id="{91ACC686-3D74-448B-9EFE-BCAE24CE23BD}" type="slidenum">
              <a:rPr lang="en-US" altLang="en-US" sz="1300"/>
              <a:pPr algn="r">
                <a:lnSpc>
                  <a:spcPct val="100000"/>
                </a:lnSpc>
                <a:spcBef>
                  <a:spcPct val="0"/>
                </a:spcBef>
              </a:pPr>
              <a:t>8</a:t>
            </a:fld>
            <a:endParaRPr lang="en-US" altLang="en-US" sz="1300"/>
          </a:p>
        </p:txBody>
      </p:sp>
      <p:sp>
        <p:nvSpPr>
          <p:cNvPr id="53254" name="Rectangle 2"/>
          <p:cNvSpPr txBox="1">
            <a:spLocks noGrp="1" noChangeArrowheads="1"/>
          </p:cNvSpPr>
          <p:nvPr/>
        </p:nvSpPr>
        <p:spPr bwMode="auto">
          <a:xfrm>
            <a:off x="3" y="5"/>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Analyzing Numbers in the News</a:t>
            </a:r>
          </a:p>
        </p:txBody>
      </p:sp>
      <p:sp>
        <p:nvSpPr>
          <p:cNvPr id="53255" name="Rectangle 3"/>
          <p:cNvSpPr txBox="1">
            <a:spLocks noGrp="1" noChangeArrowheads="1"/>
          </p:cNvSpPr>
          <p:nvPr/>
        </p:nvSpPr>
        <p:spPr bwMode="auto">
          <a:xfrm>
            <a:off x="4144967" y="5"/>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r>
              <a:rPr lang="en-US" altLang="en-US" sz="1300"/>
              <a:t>15 May 2008</a:t>
            </a:r>
          </a:p>
        </p:txBody>
      </p:sp>
      <p:sp>
        <p:nvSpPr>
          <p:cNvPr id="53256" name="Rectangle 6"/>
          <p:cNvSpPr txBox="1">
            <a:spLocks noGrp="1" noChangeArrowheads="1"/>
          </p:cNvSpPr>
          <p:nvPr/>
        </p:nvSpPr>
        <p:spPr bwMode="auto">
          <a:xfrm>
            <a:off x="3" y="912178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2008SchieldNNN6up.pdf</a:t>
            </a:r>
          </a:p>
        </p:txBody>
      </p:sp>
      <p:sp>
        <p:nvSpPr>
          <p:cNvPr id="53257" name="Rectangle 7"/>
          <p:cNvSpPr txBox="1">
            <a:spLocks noGrp="1" noChangeArrowheads="1"/>
          </p:cNvSpPr>
          <p:nvPr/>
        </p:nvSpPr>
        <p:spPr bwMode="auto">
          <a:xfrm>
            <a:off x="4144967" y="9121780"/>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fld id="{A98DA9E7-7315-4672-9781-D272DA2266C7}" type="slidenum">
              <a:rPr lang="en-US" altLang="en-US" sz="1300"/>
              <a:pPr algn="r">
                <a:lnSpc>
                  <a:spcPct val="100000"/>
                </a:lnSpc>
                <a:spcBef>
                  <a:spcPct val="0"/>
                </a:spcBef>
              </a:pPr>
              <a:t>8</a:t>
            </a:fld>
            <a:endParaRPr lang="en-US" altLang="en-US" sz="1300"/>
          </a:p>
        </p:txBody>
      </p:sp>
      <p:sp>
        <p:nvSpPr>
          <p:cNvPr id="53258" name="Rectangle 2"/>
          <p:cNvSpPr txBox="1">
            <a:spLocks noGrp="1" noChangeArrowheads="1"/>
          </p:cNvSpPr>
          <p:nvPr/>
        </p:nvSpPr>
        <p:spPr bwMode="auto">
          <a:xfrm>
            <a:off x="12702" y="5"/>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endParaRPr lang="en-US" altLang="en-US" sz="1300"/>
          </a:p>
        </p:txBody>
      </p:sp>
      <p:sp>
        <p:nvSpPr>
          <p:cNvPr id="53259" name="Rectangle 3"/>
          <p:cNvSpPr txBox="1">
            <a:spLocks noGrp="1" noChangeArrowheads="1"/>
          </p:cNvSpPr>
          <p:nvPr/>
        </p:nvSpPr>
        <p:spPr bwMode="auto">
          <a:xfrm>
            <a:off x="4144967" y="5"/>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endParaRPr lang="en-US" altLang="en-US" sz="1300"/>
          </a:p>
        </p:txBody>
      </p:sp>
      <p:sp>
        <p:nvSpPr>
          <p:cNvPr id="53260" name="Rectangle 6"/>
          <p:cNvSpPr txBox="1">
            <a:spLocks noGrp="1" noChangeArrowheads="1"/>
          </p:cNvSpPr>
          <p:nvPr/>
        </p:nvSpPr>
        <p:spPr bwMode="auto">
          <a:xfrm>
            <a:off x="3" y="912178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endParaRPr lang="en-US" altLang="en-US" sz="1300"/>
          </a:p>
        </p:txBody>
      </p:sp>
      <p:sp>
        <p:nvSpPr>
          <p:cNvPr id="53261" name="Rectangle 7"/>
          <p:cNvSpPr txBox="1">
            <a:spLocks noGrp="1" noChangeArrowheads="1"/>
          </p:cNvSpPr>
          <p:nvPr/>
        </p:nvSpPr>
        <p:spPr bwMode="auto">
          <a:xfrm>
            <a:off x="4144967" y="9121780"/>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fld id="{09EB9BEE-2A39-45D5-AA60-43A782725BF9}" type="slidenum">
              <a:rPr lang="en-US" altLang="en-US" sz="1300"/>
              <a:pPr algn="r">
                <a:lnSpc>
                  <a:spcPct val="100000"/>
                </a:lnSpc>
                <a:spcBef>
                  <a:spcPct val="0"/>
                </a:spcBef>
              </a:pPr>
              <a:t>8</a:t>
            </a:fld>
            <a:endParaRPr lang="en-US" altLang="en-US" sz="1300"/>
          </a:p>
        </p:txBody>
      </p:sp>
      <p:sp>
        <p:nvSpPr>
          <p:cNvPr id="53262" name="Rectangle 2"/>
          <p:cNvSpPr>
            <a:spLocks noGrp="1" noRot="1" noChangeAspect="1" noChangeArrowheads="1" noTextEdit="1"/>
          </p:cNvSpPr>
          <p:nvPr>
            <p:ph type="sldImg"/>
          </p:nvPr>
        </p:nvSpPr>
        <p:spPr>
          <a:ln/>
        </p:spPr>
      </p:sp>
      <p:sp>
        <p:nvSpPr>
          <p:cNvPr id="532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8920394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Grp="1" noChangeArrowheads="1"/>
          </p:cNvSpPr>
          <p:nvPr>
            <p:ph type="hdr" sz="quarter"/>
          </p:nvPr>
        </p:nvSpPr>
        <p:spPr>
          <a:ln/>
        </p:spPr>
        <p:txBody>
          <a:bodyPr/>
          <a:lstStyle/>
          <a:p>
            <a:r>
              <a:rPr lang="en-US" altLang="en-US"/>
              <a:t>Statistical Literacy for ManagersStatLit for Managers</a:t>
            </a:r>
          </a:p>
        </p:txBody>
      </p:sp>
      <p:sp>
        <p:nvSpPr>
          <p:cNvPr id="17" name="Rectangle 3"/>
          <p:cNvSpPr>
            <a:spLocks noGrp="1" noChangeArrowheads="1"/>
          </p:cNvSpPr>
          <p:nvPr>
            <p:ph type="dt" idx="1"/>
          </p:nvPr>
        </p:nvSpPr>
        <p:spPr>
          <a:ln/>
        </p:spPr>
        <p:txBody>
          <a:bodyPr/>
          <a:lstStyle/>
          <a:p>
            <a:r>
              <a:rPr lang="en-US" altLang="en-US"/>
              <a:t>1 March 20132013</a:t>
            </a:r>
          </a:p>
        </p:txBody>
      </p:sp>
      <p:sp>
        <p:nvSpPr>
          <p:cNvPr id="18" name="Rectangle 6"/>
          <p:cNvSpPr>
            <a:spLocks noGrp="1" noChangeArrowheads="1"/>
          </p:cNvSpPr>
          <p:nvPr>
            <p:ph type="ftr" sz="quarter" idx="4"/>
          </p:nvPr>
        </p:nvSpPr>
        <p:spPr>
          <a:ln/>
        </p:spPr>
        <p:txBody>
          <a:bodyPr/>
          <a:lstStyle/>
          <a:p>
            <a:r>
              <a:rPr lang="en-US" altLang="en-US"/>
              <a:t>www.StatLit.org/pdf/2013-Schield-MBAA-6up.pdf2013Schield-MBAA</a:t>
            </a:r>
          </a:p>
        </p:txBody>
      </p:sp>
      <p:sp>
        <p:nvSpPr>
          <p:cNvPr id="19" name="Rectangle 7"/>
          <p:cNvSpPr>
            <a:spLocks noGrp="1" noChangeArrowheads="1"/>
          </p:cNvSpPr>
          <p:nvPr>
            <p:ph type="sldNum" sz="quarter" idx="5"/>
          </p:nvPr>
        </p:nvSpPr>
        <p:spPr>
          <a:ln/>
        </p:spPr>
        <p:txBody>
          <a:bodyPr/>
          <a:lstStyle/>
          <a:p>
            <a:fld id="{D988D78D-5974-43E7-BB74-CAE453079FAC}" type="slidenum">
              <a:rPr lang="en-US" altLang="en-US"/>
              <a:pPr/>
              <a:t>9</a:t>
            </a:fld>
            <a:endParaRPr lang="en-US" altLang="en-US"/>
          </a:p>
        </p:txBody>
      </p:sp>
      <p:sp>
        <p:nvSpPr>
          <p:cNvPr id="53250" name="Rectangle 2"/>
          <p:cNvSpPr txBox="1">
            <a:spLocks noGrp="1" noChangeArrowheads="1"/>
          </p:cNvSpPr>
          <p:nvPr/>
        </p:nvSpPr>
        <p:spPr bwMode="auto">
          <a:xfrm>
            <a:off x="3" y="5"/>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StatLit for Managers</a:t>
            </a:r>
          </a:p>
        </p:txBody>
      </p:sp>
      <p:sp>
        <p:nvSpPr>
          <p:cNvPr id="53251" name="Rectangle 3"/>
          <p:cNvSpPr txBox="1">
            <a:spLocks noGrp="1" noChangeArrowheads="1"/>
          </p:cNvSpPr>
          <p:nvPr/>
        </p:nvSpPr>
        <p:spPr bwMode="auto">
          <a:xfrm>
            <a:off x="4144967" y="5"/>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r>
              <a:rPr lang="en-US" altLang="en-US" sz="1300"/>
              <a:t>2013</a:t>
            </a:r>
          </a:p>
        </p:txBody>
      </p:sp>
      <p:sp>
        <p:nvSpPr>
          <p:cNvPr id="53252" name="Rectangle 6"/>
          <p:cNvSpPr txBox="1">
            <a:spLocks noGrp="1" noChangeArrowheads="1"/>
          </p:cNvSpPr>
          <p:nvPr/>
        </p:nvSpPr>
        <p:spPr bwMode="auto">
          <a:xfrm>
            <a:off x="3" y="912178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2013Schield-MBAA</a:t>
            </a:r>
          </a:p>
        </p:txBody>
      </p:sp>
      <p:sp>
        <p:nvSpPr>
          <p:cNvPr id="53253" name="Rectangle 7"/>
          <p:cNvSpPr txBox="1">
            <a:spLocks noGrp="1" noChangeArrowheads="1"/>
          </p:cNvSpPr>
          <p:nvPr/>
        </p:nvSpPr>
        <p:spPr bwMode="auto">
          <a:xfrm>
            <a:off x="4144967" y="9121780"/>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fld id="{91ACC686-3D74-448B-9EFE-BCAE24CE23BD}" type="slidenum">
              <a:rPr lang="en-US" altLang="en-US" sz="1300"/>
              <a:pPr algn="r">
                <a:lnSpc>
                  <a:spcPct val="100000"/>
                </a:lnSpc>
                <a:spcBef>
                  <a:spcPct val="0"/>
                </a:spcBef>
              </a:pPr>
              <a:t>9</a:t>
            </a:fld>
            <a:endParaRPr lang="en-US" altLang="en-US" sz="1300"/>
          </a:p>
        </p:txBody>
      </p:sp>
      <p:sp>
        <p:nvSpPr>
          <p:cNvPr id="53254" name="Rectangle 2"/>
          <p:cNvSpPr txBox="1">
            <a:spLocks noGrp="1" noChangeArrowheads="1"/>
          </p:cNvSpPr>
          <p:nvPr/>
        </p:nvSpPr>
        <p:spPr bwMode="auto">
          <a:xfrm>
            <a:off x="3" y="5"/>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Analyzing Numbers in the News</a:t>
            </a:r>
          </a:p>
        </p:txBody>
      </p:sp>
      <p:sp>
        <p:nvSpPr>
          <p:cNvPr id="53255" name="Rectangle 3"/>
          <p:cNvSpPr txBox="1">
            <a:spLocks noGrp="1" noChangeArrowheads="1"/>
          </p:cNvSpPr>
          <p:nvPr/>
        </p:nvSpPr>
        <p:spPr bwMode="auto">
          <a:xfrm>
            <a:off x="4144967" y="5"/>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r>
              <a:rPr lang="en-US" altLang="en-US" sz="1300"/>
              <a:t>15 May 2008</a:t>
            </a:r>
          </a:p>
        </p:txBody>
      </p:sp>
      <p:sp>
        <p:nvSpPr>
          <p:cNvPr id="53256" name="Rectangle 6"/>
          <p:cNvSpPr txBox="1">
            <a:spLocks noGrp="1" noChangeArrowheads="1"/>
          </p:cNvSpPr>
          <p:nvPr/>
        </p:nvSpPr>
        <p:spPr bwMode="auto">
          <a:xfrm>
            <a:off x="3" y="912178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r>
              <a:rPr lang="en-US" altLang="en-US" sz="1300"/>
              <a:t>2008SchieldNNN6up.pdf</a:t>
            </a:r>
          </a:p>
        </p:txBody>
      </p:sp>
      <p:sp>
        <p:nvSpPr>
          <p:cNvPr id="53257" name="Rectangle 7"/>
          <p:cNvSpPr txBox="1">
            <a:spLocks noGrp="1" noChangeArrowheads="1"/>
          </p:cNvSpPr>
          <p:nvPr/>
        </p:nvSpPr>
        <p:spPr bwMode="auto">
          <a:xfrm>
            <a:off x="4144967" y="9121780"/>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fld id="{A98DA9E7-7315-4672-9781-D272DA2266C7}" type="slidenum">
              <a:rPr lang="en-US" altLang="en-US" sz="1300"/>
              <a:pPr algn="r">
                <a:lnSpc>
                  <a:spcPct val="100000"/>
                </a:lnSpc>
                <a:spcBef>
                  <a:spcPct val="0"/>
                </a:spcBef>
              </a:pPr>
              <a:t>9</a:t>
            </a:fld>
            <a:endParaRPr lang="en-US" altLang="en-US" sz="1300"/>
          </a:p>
        </p:txBody>
      </p:sp>
      <p:sp>
        <p:nvSpPr>
          <p:cNvPr id="53258" name="Rectangle 2"/>
          <p:cNvSpPr txBox="1">
            <a:spLocks noGrp="1" noChangeArrowheads="1"/>
          </p:cNvSpPr>
          <p:nvPr/>
        </p:nvSpPr>
        <p:spPr bwMode="auto">
          <a:xfrm>
            <a:off x="12702" y="5"/>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endParaRPr lang="en-US" altLang="en-US" sz="1300"/>
          </a:p>
        </p:txBody>
      </p:sp>
      <p:sp>
        <p:nvSpPr>
          <p:cNvPr id="53259" name="Rectangle 3"/>
          <p:cNvSpPr txBox="1">
            <a:spLocks noGrp="1" noChangeArrowheads="1"/>
          </p:cNvSpPr>
          <p:nvPr/>
        </p:nvSpPr>
        <p:spPr bwMode="auto">
          <a:xfrm>
            <a:off x="4144967" y="5"/>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endParaRPr lang="en-US" altLang="en-US" sz="1300"/>
          </a:p>
        </p:txBody>
      </p:sp>
      <p:sp>
        <p:nvSpPr>
          <p:cNvPr id="53260" name="Rectangle 6"/>
          <p:cNvSpPr txBox="1">
            <a:spLocks noGrp="1" noChangeArrowheads="1"/>
          </p:cNvSpPr>
          <p:nvPr/>
        </p:nvSpPr>
        <p:spPr bwMode="auto">
          <a:xfrm>
            <a:off x="3" y="912178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nSpc>
                <a:spcPct val="100000"/>
              </a:lnSpc>
              <a:spcBef>
                <a:spcPct val="0"/>
              </a:spcBef>
            </a:pPr>
            <a:endParaRPr lang="en-US" altLang="en-US" sz="1300"/>
          </a:p>
        </p:txBody>
      </p:sp>
      <p:sp>
        <p:nvSpPr>
          <p:cNvPr id="53261" name="Rectangle 7"/>
          <p:cNvSpPr txBox="1">
            <a:spLocks noGrp="1" noChangeArrowheads="1"/>
          </p:cNvSpPr>
          <p:nvPr/>
        </p:nvSpPr>
        <p:spPr bwMode="auto">
          <a:xfrm>
            <a:off x="4144967" y="9121780"/>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3" tIns="48561" rIns="97123" bIns="48561" anchor="b"/>
          <a:lstStyle>
            <a:lvl1pPr defTabSz="966788">
              <a:defRPr sz="2000">
                <a:solidFill>
                  <a:schemeClr val="tx1"/>
                </a:solidFill>
                <a:latin typeface="Times New Roman" panose="02020603050405020304" pitchFamily="18" charset="0"/>
              </a:defRPr>
            </a:lvl1pPr>
            <a:lvl2pPr marL="742950" indent="-285750" defTabSz="966788">
              <a:defRPr sz="2000">
                <a:solidFill>
                  <a:schemeClr val="tx1"/>
                </a:solidFill>
                <a:latin typeface="Times New Roman" panose="02020603050405020304" pitchFamily="18" charset="0"/>
              </a:defRPr>
            </a:lvl2pPr>
            <a:lvl3pPr marL="1143000" indent="-228600" defTabSz="966788">
              <a:defRPr sz="2000">
                <a:solidFill>
                  <a:schemeClr val="tx1"/>
                </a:solidFill>
                <a:latin typeface="Times New Roman" panose="02020603050405020304" pitchFamily="18" charset="0"/>
              </a:defRPr>
            </a:lvl3pPr>
            <a:lvl4pPr marL="1600200" indent="-228600" defTabSz="966788">
              <a:defRPr sz="2000">
                <a:solidFill>
                  <a:schemeClr val="tx1"/>
                </a:solidFill>
                <a:latin typeface="Times New Roman" panose="02020603050405020304" pitchFamily="18" charset="0"/>
              </a:defRPr>
            </a:lvl4pPr>
            <a:lvl5pPr marL="2057400" indent="-228600" defTabSz="966788">
              <a:defRPr sz="2000">
                <a:solidFill>
                  <a:schemeClr val="tx1"/>
                </a:solidFill>
                <a:latin typeface="Times New Roman" panose="02020603050405020304" pitchFamily="18" charset="0"/>
              </a:defRPr>
            </a:lvl5pPr>
            <a:lvl6pPr marL="25146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defTabSz="966788"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r">
              <a:lnSpc>
                <a:spcPct val="100000"/>
              </a:lnSpc>
              <a:spcBef>
                <a:spcPct val="0"/>
              </a:spcBef>
            </a:pPr>
            <a:fld id="{09EB9BEE-2A39-45D5-AA60-43A782725BF9}" type="slidenum">
              <a:rPr lang="en-US" altLang="en-US" sz="1300"/>
              <a:pPr algn="r">
                <a:lnSpc>
                  <a:spcPct val="100000"/>
                </a:lnSpc>
                <a:spcBef>
                  <a:spcPct val="0"/>
                </a:spcBef>
              </a:pPr>
              <a:t>9</a:t>
            </a:fld>
            <a:endParaRPr lang="en-US" altLang="en-US" sz="1300"/>
          </a:p>
        </p:txBody>
      </p:sp>
      <p:sp>
        <p:nvSpPr>
          <p:cNvPr id="53262" name="Rectangle 2"/>
          <p:cNvSpPr>
            <a:spLocks noGrp="1" noRot="1" noChangeAspect="1" noChangeArrowheads="1" noTextEdit="1"/>
          </p:cNvSpPr>
          <p:nvPr>
            <p:ph type="sldImg"/>
          </p:nvPr>
        </p:nvSpPr>
        <p:spPr>
          <a:ln/>
        </p:spPr>
      </p:sp>
      <p:sp>
        <p:nvSpPr>
          <p:cNvPr id="532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586336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27"/>
          <p:cNvSpPr>
            <a:spLocks noChangeArrowheads="1"/>
          </p:cNvSpPr>
          <p:nvPr/>
        </p:nvSpPr>
        <p:spPr bwMode="auto">
          <a:xfrm>
            <a:off x="685800" y="1676400"/>
            <a:ext cx="7772400" cy="76200"/>
          </a:xfrm>
          <a:prstGeom prst="rect">
            <a:avLst/>
          </a:prstGeom>
          <a:solidFill>
            <a:srgbClr val="000000"/>
          </a:solidFill>
          <a:ln w="9525">
            <a:solidFill>
              <a:srgbClr val="000000"/>
            </a:solidFill>
            <a:miter lim="800000"/>
            <a:headEnd/>
            <a:tailEnd/>
          </a:ln>
        </p:spPr>
        <p:txBody>
          <a:bodyPr wrap="none" anchor="ct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a:lnSpc>
                <a:spcPct val="100000"/>
              </a:lnSpc>
              <a:spcBef>
                <a:spcPct val="0"/>
              </a:spcBef>
            </a:pPr>
            <a:endParaRPr lang="en-US" altLang="en-US" sz="2400"/>
          </a:p>
        </p:txBody>
      </p:sp>
      <p:sp>
        <p:nvSpPr>
          <p:cNvPr id="5" name="Rectangle 29"/>
          <p:cNvSpPr>
            <a:spLocks noChangeArrowheads="1"/>
          </p:cNvSpPr>
          <p:nvPr/>
        </p:nvSpPr>
        <p:spPr bwMode="auto">
          <a:xfrm>
            <a:off x="76200" y="304800"/>
            <a:ext cx="152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a:lnSpc>
                <a:spcPct val="100000"/>
              </a:lnSpc>
              <a:spcBef>
                <a:spcPct val="0"/>
              </a:spcBef>
            </a:pPr>
            <a:endParaRPr lang="en-US" altLang="en-US" sz="2400"/>
          </a:p>
        </p:txBody>
      </p:sp>
      <p:sp>
        <p:nvSpPr>
          <p:cNvPr id="6" name="Rectangle 32"/>
          <p:cNvSpPr>
            <a:spLocks noChangeArrowheads="1"/>
          </p:cNvSpPr>
          <p:nvPr/>
        </p:nvSpPr>
        <p:spPr bwMode="auto">
          <a:xfrm>
            <a:off x="3314700" y="152400"/>
            <a:ext cx="24955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a:lnSpc>
                <a:spcPct val="100000"/>
              </a:lnSpc>
              <a:spcBef>
                <a:spcPct val="0"/>
              </a:spcBef>
            </a:pPr>
            <a:r>
              <a:rPr lang="en-US" altLang="en-US" sz="800" dirty="0" smtClean="0">
                <a:latin typeface="Arial" panose="020B0604020202020204" pitchFamily="34" charset="0"/>
              </a:rPr>
              <a:t>2018 CTC-3</a:t>
            </a:r>
            <a:endParaRPr lang="en-US" altLang="en-US" sz="800" dirty="0">
              <a:latin typeface="Arial" panose="020B0604020202020204" pitchFamily="34"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3"/>
          <p:cNvSpPr>
            <a:spLocks noGrp="1"/>
          </p:cNvSpPr>
          <p:nvPr>
            <p:ph type="sldNum" sz="quarter" idx="10"/>
          </p:nvPr>
        </p:nvSpPr>
        <p:spPr/>
        <p:txBody>
          <a:bodyPr/>
          <a:lstStyle>
            <a:lvl1pPr>
              <a:defRPr/>
            </a:lvl1pPr>
          </a:lstStyle>
          <a:p>
            <a:fld id="{BE33170A-3319-4A0B-8BFD-FEF976CE3C94}" type="slidenum">
              <a:rPr lang="en-US" altLang="en-US"/>
              <a:pPr/>
              <a:t>‹#›</a:t>
            </a:fld>
            <a:endParaRPr lang="en-US" altLang="en-US" b="0"/>
          </a:p>
        </p:txBody>
      </p:sp>
      <p:sp>
        <p:nvSpPr>
          <p:cNvPr id="8" name="Slide Number Placeholder 3"/>
          <p:cNvSpPr txBox="1">
            <a:spLocks/>
          </p:cNvSpPr>
          <p:nvPr userDrawn="1"/>
        </p:nvSpPr>
        <p:spPr bwMode="auto">
          <a:xfrm>
            <a:off x="533400" y="134937"/>
            <a:ext cx="609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eaLnBrk="0" fontAlgn="base" hangingPunct="0">
              <a:lnSpc>
                <a:spcPct val="100000"/>
              </a:lnSpc>
              <a:spcBef>
                <a:spcPct val="0"/>
              </a:spcBef>
              <a:spcAft>
                <a:spcPct val="0"/>
              </a:spcAft>
              <a:defRPr sz="1400" b="1" kern="1200">
                <a:solidFill>
                  <a:schemeClr val="tx1"/>
                </a:solidFill>
                <a:latin typeface="Arial" panose="020B0604020202020204" pitchFamily="34" charset="0"/>
                <a:ea typeface="+mn-ea"/>
                <a:cs typeface="+mn-cs"/>
              </a:defRPr>
            </a:lvl1pPr>
            <a:lvl2pPr marL="457200" algn="l" rtl="0" eaLnBrk="0" fontAlgn="base" hangingPunct="0">
              <a:lnSpc>
                <a:spcPct val="80000"/>
              </a:lnSpc>
              <a:spcBef>
                <a:spcPct val="2000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lnSpc>
                <a:spcPct val="80000"/>
              </a:lnSpc>
              <a:spcBef>
                <a:spcPct val="2000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lnSpc>
                <a:spcPct val="80000"/>
              </a:lnSpc>
              <a:spcBef>
                <a:spcPct val="2000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lnSpc>
                <a:spcPct val="80000"/>
              </a:lnSpc>
              <a:spcBef>
                <a:spcPct val="2000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r>
              <a:rPr lang="en-US" altLang="en-US" b="0" dirty="0" smtClean="0"/>
              <a:t>V0E</a:t>
            </a:r>
            <a:endParaRPr lang="en-US" altLang="en-US" b="0" dirty="0"/>
          </a:p>
        </p:txBody>
      </p:sp>
    </p:spTree>
    <p:extLst>
      <p:ext uri="{BB962C8B-B14F-4D97-AF65-F5344CB8AC3E}">
        <p14:creationId xmlns:p14="http://schemas.microsoft.com/office/powerpoint/2010/main" val="3069336018"/>
      </p:ext>
    </p:extLst>
  </p:cSld>
  <p:clrMapOvr>
    <a:masterClrMapping/>
  </p:clrMapOvr>
  <p:transition spd="slow">
    <p:pull dir="l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63575" y="457200"/>
            <a:ext cx="774223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981200"/>
            <a:ext cx="8001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7815263" y="147638"/>
            <a:ext cx="609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b="1">
                <a:latin typeface="Arial" panose="020B0604020202020204" pitchFamily="34" charset="0"/>
              </a:defRPr>
            </a:lvl1pPr>
          </a:lstStyle>
          <a:p>
            <a:fld id="{15860158-6E81-4BA6-8B6F-5780F7166261}" type="slidenum">
              <a:rPr lang="en-US" altLang="en-US"/>
              <a:pPr/>
              <a:t>‹#›</a:t>
            </a:fld>
            <a:endParaRPr lang="en-US" altLang="en-US"/>
          </a:p>
        </p:txBody>
      </p:sp>
      <p:sp>
        <p:nvSpPr>
          <p:cNvPr id="1029" name="Rectangle 27"/>
          <p:cNvSpPr>
            <a:spLocks noChangeArrowheads="1"/>
          </p:cNvSpPr>
          <p:nvPr/>
        </p:nvSpPr>
        <p:spPr bwMode="auto">
          <a:xfrm>
            <a:off x="685800" y="1676400"/>
            <a:ext cx="7772400" cy="76200"/>
          </a:xfrm>
          <a:prstGeom prst="rect">
            <a:avLst/>
          </a:prstGeom>
          <a:solidFill>
            <a:srgbClr val="000000"/>
          </a:solidFill>
          <a:ln w="9525">
            <a:solidFill>
              <a:srgbClr val="000000"/>
            </a:solidFill>
            <a:miter lim="800000"/>
            <a:headEnd/>
            <a:tailEnd/>
          </a:ln>
        </p:spPr>
        <p:txBody>
          <a:bodyPr wrap="none" anchor="ct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a:lnSpc>
                <a:spcPct val="100000"/>
              </a:lnSpc>
              <a:spcBef>
                <a:spcPct val="0"/>
              </a:spcBef>
            </a:pPr>
            <a:endParaRPr lang="en-US" altLang="en-US" sz="2400"/>
          </a:p>
        </p:txBody>
      </p:sp>
      <p:sp>
        <p:nvSpPr>
          <p:cNvPr id="2" name="Rectangle 29"/>
          <p:cNvSpPr>
            <a:spLocks noChangeArrowheads="1"/>
          </p:cNvSpPr>
          <p:nvPr/>
        </p:nvSpPr>
        <p:spPr bwMode="auto">
          <a:xfrm>
            <a:off x="76200" y="304800"/>
            <a:ext cx="152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a:lnSpc>
                <a:spcPct val="100000"/>
              </a:lnSpc>
              <a:spcBef>
                <a:spcPct val="0"/>
              </a:spcBef>
            </a:pPr>
            <a:endParaRPr lang="en-US" altLang="en-US" sz="2400"/>
          </a:p>
        </p:txBody>
      </p:sp>
      <p:sp>
        <p:nvSpPr>
          <p:cNvPr id="1031" name="Rectangle 32"/>
          <p:cNvSpPr>
            <a:spLocks noChangeArrowheads="1"/>
          </p:cNvSpPr>
          <p:nvPr/>
        </p:nvSpPr>
        <p:spPr bwMode="auto">
          <a:xfrm>
            <a:off x="3265488" y="152400"/>
            <a:ext cx="25717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pPr algn="ctr">
              <a:lnSpc>
                <a:spcPct val="100000"/>
              </a:lnSpc>
              <a:spcBef>
                <a:spcPct val="0"/>
              </a:spcBef>
            </a:pPr>
            <a:r>
              <a:rPr lang="en-US" altLang="en-US" sz="800" dirty="0" smtClean="0">
                <a:latin typeface="Arial" panose="020B0604020202020204" pitchFamily="34" charset="0"/>
              </a:rPr>
              <a:t>2018 </a:t>
            </a:r>
            <a:r>
              <a:rPr lang="en-US" altLang="en-US" sz="800" dirty="0" smtClean="0">
                <a:latin typeface="Arial" panose="020B0604020202020204" pitchFamily="34" charset="0"/>
              </a:rPr>
              <a:t>CTC3</a:t>
            </a:r>
            <a:endParaRPr lang="en-US" altLang="en-US" sz="800" dirty="0">
              <a:latin typeface="Arial" panose="020B0604020202020204" pitchFamily="34" charset="0"/>
            </a:endParaRPr>
          </a:p>
        </p:txBody>
      </p:sp>
      <p:sp>
        <p:nvSpPr>
          <p:cNvPr id="8" name="Slide Number Placeholder 3"/>
          <p:cNvSpPr txBox="1">
            <a:spLocks/>
          </p:cNvSpPr>
          <p:nvPr userDrawn="1"/>
        </p:nvSpPr>
        <p:spPr bwMode="auto">
          <a:xfrm>
            <a:off x="533400" y="134937"/>
            <a:ext cx="609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eaLnBrk="0" fontAlgn="base" hangingPunct="0">
              <a:lnSpc>
                <a:spcPct val="100000"/>
              </a:lnSpc>
              <a:spcBef>
                <a:spcPct val="0"/>
              </a:spcBef>
              <a:spcAft>
                <a:spcPct val="0"/>
              </a:spcAft>
              <a:defRPr sz="1400" b="1" kern="1200">
                <a:solidFill>
                  <a:schemeClr val="tx1"/>
                </a:solidFill>
                <a:latin typeface="Arial" panose="020B0604020202020204" pitchFamily="34" charset="0"/>
                <a:ea typeface="+mn-ea"/>
                <a:cs typeface="+mn-cs"/>
              </a:defRPr>
            </a:lvl1pPr>
            <a:lvl2pPr marL="457200" algn="l" rtl="0" eaLnBrk="0" fontAlgn="base" hangingPunct="0">
              <a:lnSpc>
                <a:spcPct val="80000"/>
              </a:lnSpc>
              <a:spcBef>
                <a:spcPct val="2000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lnSpc>
                <a:spcPct val="80000"/>
              </a:lnSpc>
              <a:spcBef>
                <a:spcPct val="2000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lnSpc>
                <a:spcPct val="80000"/>
              </a:lnSpc>
              <a:spcBef>
                <a:spcPct val="2000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lnSpc>
                <a:spcPct val="80000"/>
              </a:lnSpc>
              <a:spcBef>
                <a:spcPct val="2000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r>
              <a:rPr lang="en-US" altLang="en-US" b="0" dirty="0" smtClean="0"/>
              <a:t>V0E</a:t>
            </a:r>
            <a:endParaRPr lang="en-US" altLang="en-US" b="0" dirty="0"/>
          </a:p>
        </p:txBody>
      </p:sp>
    </p:spTree>
  </p:cSld>
  <p:clrMap bg1="lt1" tx1="dk1" bg2="lt2" tx2="dk2" accent1="accent1" accent2="accent2" accent3="accent3" accent4="accent4" accent5="accent5" accent6="accent6" hlink="hlink" folHlink="folHlink"/>
  <p:sldLayoutIdLst>
    <p:sldLayoutId id="2147483898" r:id="rId1"/>
  </p:sldLayoutIdLst>
  <p:transition/>
  <p:timing>
    <p:tnLst>
      <p:par>
        <p:cTn id="1" dur="indefinite" restart="never" nodeType="tmRoot"/>
      </p:par>
    </p:tnLst>
  </p:timing>
  <p:hf hdr="0"/>
  <p:txStyles>
    <p:titleStyle>
      <a:lvl1pPr algn="ctr" rtl="0" eaLnBrk="0" fontAlgn="base" hangingPunct="0">
        <a:spcBef>
          <a:spcPct val="0"/>
        </a:spcBef>
        <a:spcAft>
          <a:spcPct val="0"/>
        </a:spcAft>
        <a:defRPr sz="3600" b="1">
          <a:solidFill>
            <a:srgbClr val="CC0000"/>
          </a:solidFill>
          <a:latin typeface="+mj-lt"/>
          <a:ea typeface="+mj-ea"/>
          <a:cs typeface="+mj-cs"/>
        </a:defRPr>
      </a:lvl1pPr>
      <a:lvl2pPr algn="ctr" rtl="0" eaLnBrk="0" fontAlgn="base" hangingPunct="0">
        <a:spcBef>
          <a:spcPct val="0"/>
        </a:spcBef>
        <a:spcAft>
          <a:spcPct val="0"/>
        </a:spcAft>
        <a:defRPr sz="3600" b="1">
          <a:solidFill>
            <a:srgbClr val="CC0000"/>
          </a:solidFill>
          <a:latin typeface="Arial" charset="0"/>
        </a:defRPr>
      </a:lvl2pPr>
      <a:lvl3pPr algn="ctr" rtl="0" eaLnBrk="0" fontAlgn="base" hangingPunct="0">
        <a:spcBef>
          <a:spcPct val="0"/>
        </a:spcBef>
        <a:spcAft>
          <a:spcPct val="0"/>
        </a:spcAft>
        <a:defRPr sz="3600" b="1">
          <a:solidFill>
            <a:srgbClr val="CC0000"/>
          </a:solidFill>
          <a:latin typeface="Arial" charset="0"/>
        </a:defRPr>
      </a:lvl3pPr>
      <a:lvl4pPr algn="ctr" rtl="0" eaLnBrk="0" fontAlgn="base" hangingPunct="0">
        <a:spcBef>
          <a:spcPct val="0"/>
        </a:spcBef>
        <a:spcAft>
          <a:spcPct val="0"/>
        </a:spcAft>
        <a:defRPr sz="3600" b="1">
          <a:solidFill>
            <a:srgbClr val="CC0000"/>
          </a:solidFill>
          <a:latin typeface="Arial" charset="0"/>
        </a:defRPr>
      </a:lvl4pPr>
      <a:lvl5pPr algn="ctr" rtl="0" eaLnBrk="0" fontAlgn="base" hangingPunct="0">
        <a:spcBef>
          <a:spcPct val="0"/>
        </a:spcBef>
        <a:spcAft>
          <a:spcPct val="0"/>
        </a:spcAft>
        <a:defRPr sz="3600" b="1">
          <a:solidFill>
            <a:srgbClr val="CC0000"/>
          </a:solidFill>
          <a:latin typeface="Arial" charset="0"/>
        </a:defRPr>
      </a:lvl5pPr>
      <a:lvl6pPr marL="457200" algn="ctr" rtl="0" eaLnBrk="0" fontAlgn="base" hangingPunct="0">
        <a:spcBef>
          <a:spcPct val="0"/>
        </a:spcBef>
        <a:spcAft>
          <a:spcPct val="0"/>
        </a:spcAft>
        <a:defRPr sz="3600" b="1">
          <a:solidFill>
            <a:srgbClr val="CC0000"/>
          </a:solidFill>
          <a:latin typeface="Arial" charset="0"/>
        </a:defRPr>
      </a:lvl6pPr>
      <a:lvl7pPr marL="914400" algn="ctr" rtl="0" eaLnBrk="0" fontAlgn="base" hangingPunct="0">
        <a:spcBef>
          <a:spcPct val="0"/>
        </a:spcBef>
        <a:spcAft>
          <a:spcPct val="0"/>
        </a:spcAft>
        <a:defRPr sz="3600" b="1">
          <a:solidFill>
            <a:srgbClr val="CC0000"/>
          </a:solidFill>
          <a:latin typeface="Arial" charset="0"/>
        </a:defRPr>
      </a:lvl7pPr>
      <a:lvl8pPr marL="1371600" algn="ctr" rtl="0" eaLnBrk="0" fontAlgn="base" hangingPunct="0">
        <a:spcBef>
          <a:spcPct val="0"/>
        </a:spcBef>
        <a:spcAft>
          <a:spcPct val="0"/>
        </a:spcAft>
        <a:defRPr sz="3600" b="1">
          <a:solidFill>
            <a:srgbClr val="CC0000"/>
          </a:solidFill>
          <a:latin typeface="Arial" charset="0"/>
        </a:defRPr>
      </a:lvl8pPr>
      <a:lvl9pPr marL="1828800" algn="ctr" rtl="0" eaLnBrk="0" fontAlgn="base" hangingPunct="0">
        <a:spcBef>
          <a:spcPct val="0"/>
        </a:spcBef>
        <a:spcAft>
          <a:spcPct val="0"/>
        </a:spcAft>
        <a:defRPr sz="3600" b="1">
          <a:solidFill>
            <a:srgbClr val="CC000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fld id="{CEAEC3C0-0CBF-4A82-A518-05600C80B24B}" type="slidenum">
              <a:rPr lang="en-US" altLang="en-US" sz="1400">
                <a:latin typeface="Arial" panose="020B0604020202020204" pitchFamily="34" charset="0"/>
              </a:rPr>
              <a:pPr/>
              <a:t>1</a:t>
            </a:fld>
            <a:endParaRPr lang="en-US" altLang="en-US" sz="1400" b="0">
              <a:latin typeface="Arial" panose="020B0604020202020204" pitchFamily="34" charset="0"/>
            </a:endParaRPr>
          </a:p>
        </p:txBody>
      </p:sp>
      <p:sp>
        <p:nvSpPr>
          <p:cNvPr id="15363" name="Rectangle 2"/>
          <p:cNvSpPr>
            <a:spLocks noGrp="1" noChangeArrowheads="1"/>
          </p:cNvSpPr>
          <p:nvPr>
            <p:ph type="body" idx="1"/>
          </p:nvPr>
        </p:nvSpPr>
        <p:spPr>
          <a:xfrm>
            <a:off x="193675" y="1981200"/>
            <a:ext cx="8820150" cy="4648200"/>
          </a:xfrm>
        </p:spPr>
        <p:txBody>
          <a:bodyPr/>
          <a:lstStyle/>
          <a:p>
            <a:pPr marL="0" indent="0" algn="ctr">
              <a:buFontTx/>
              <a:buNone/>
            </a:pPr>
            <a:endParaRPr lang="en-US" altLang="en-US" sz="100" dirty="0" smtClean="0"/>
          </a:p>
          <a:p>
            <a:pPr marL="0" indent="0" algn="ctr">
              <a:spcBef>
                <a:spcPct val="0"/>
              </a:spcBef>
              <a:buFontTx/>
              <a:buNone/>
            </a:pPr>
            <a:r>
              <a:rPr lang="en-US" altLang="en-US" b="1" dirty="0" smtClean="0"/>
              <a:t>by</a:t>
            </a:r>
          </a:p>
          <a:p>
            <a:pPr marL="0" indent="0" algn="ctr">
              <a:spcBef>
                <a:spcPct val="0"/>
              </a:spcBef>
              <a:buFontTx/>
              <a:buNone/>
            </a:pPr>
            <a:r>
              <a:rPr lang="en-US" altLang="en-US" b="1" dirty="0" smtClean="0"/>
              <a:t>Milo Schield, Augsburg University</a:t>
            </a:r>
          </a:p>
          <a:p>
            <a:pPr marL="0" indent="0" algn="ctr">
              <a:buFontTx/>
              <a:buNone/>
            </a:pPr>
            <a:r>
              <a:rPr lang="en-US" altLang="en-US" b="1" i="1" dirty="0" smtClean="0"/>
              <a:t>Fellow: American Statistical Association</a:t>
            </a:r>
          </a:p>
          <a:p>
            <a:pPr marL="0" indent="0" algn="ctr">
              <a:buFontTx/>
              <a:buNone/>
            </a:pPr>
            <a:r>
              <a:rPr lang="en-US" altLang="en-US" b="1" i="1" dirty="0" smtClean="0"/>
              <a:t>US Rep: International Statistical Literacy Project</a:t>
            </a:r>
          </a:p>
          <a:p>
            <a:pPr marL="0" indent="0" algn="ctr">
              <a:buFontTx/>
              <a:buNone/>
            </a:pPr>
            <a:r>
              <a:rPr lang="en-US" altLang="en-US" b="1" i="1" dirty="0" smtClean="0"/>
              <a:t>December </a:t>
            </a:r>
            <a:r>
              <a:rPr lang="en-US" altLang="en-US" b="1" i="1" dirty="0"/>
              <a:t>2</a:t>
            </a:r>
            <a:r>
              <a:rPr lang="en-US" altLang="en-US" b="1" i="1" dirty="0" smtClean="0"/>
              <a:t>, 2018</a:t>
            </a:r>
          </a:p>
          <a:p>
            <a:pPr marL="0" indent="0" algn="ctr">
              <a:buFontTx/>
              <a:buNone/>
            </a:pPr>
            <a:r>
              <a:rPr lang="en-US" altLang="en-US" sz="2800" b="1" i="1" dirty="0" smtClean="0"/>
              <a:t>Twin Cities Critical Thinking Club (CTC)</a:t>
            </a:r>
          </a:p>
          <a:p>
            <a:pPr marL="0" indent="0" algn="ctr">
              <a:buFontTx/>
              <a:buNone/>
            </a:pPr>
            <a:r>
              <a:rPr lang="en-US" altLang="en-US" sz="2800" b="1" i="1" dirty="0" smtClean="0"/>
              <a:t>Slides: www.StatLit.org/pdf/2018-Schield-CTC3-Slides.pdf</a:t>
            </a:r>
          </a:p>
        </p:txBody>
      </p:sp>
      <p:sp>
        <p:nvSpPr>
          <p:cNvPr id="15364" name="Rectangle 3"/>
          <p:cNvSpPr>
            <a:spLocks noGrp="1" noChangeArrowheads="1"/>
          </p:cNvSpPr>
          <p:nvPr>
            <p:ph type="title"/>
          </p:nvPr>
        </p:nvSpPr>
        <p:spPr>
          <a:xfrm>
            <a:off x="269875" y="457200"/>
            <a:ext cx="8542338" cy="1066800"/>
          </a:xfrm>
        </p:spPr>
        <p:txBody>
          <a:bodyPr/>
          <a:lstStyle/>
          <a:p>
            <a:pPr>
              <a:lnSpc>
                <a:spcPct val="95000"/>
              </a:lnSpc>
            </a:pPr>
            <a:r>
              <a:rPr lang="en-US" altLang="en-US" b="0" dirty="0" smtClean="0">
                <a:latin typeface="Rockwell Extra Bold" panose="02060903040505020403" pitchFamily="18" charset="0"/>
              </a:rPr>
              <a:t>US Infant Mortality Rate:</a:t>
            </a:r>
            <a:br>
              <a:rPr lang="en-US" altLang="en-US" b="0" dirty="0" smtClean="0">
                <a:latin typeface="Rockwell Extra Bold" panose="02060903040505020403" pitchFamily="18" charset="0"/>
              </a:rPr>
            </a:br>
            <a:r>
              <a:rPr lang="en-US" altLang="en-US" b="0" dirty="0" smtClean="0">
                <a:latin typeface="Rockwell Extra Bold" panose="02060903040505020403" pitchFamily="18" charset="0"/>
              </a:rPr>
              <a:t>National Embarrassment?</a:t>
            </a:r>
            <a:endParaRPr lang="en-US" altLang="en-US" sz="3200" b="0" i="1" dirty="0" smtClean="0"/>
          </a:p>
        </p:txBody>
      </p:sp>
    </p:spTree>
  </p:cSld>
  <p:clrMapOvr>
    <a:masterClrMapping/>
  </p:clrMapOvr>
  <p:transition spd="slow">
    <p:pull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fld id="{CEAEC3C0-0CBF-4A82-A518-05600C80B24B}" type="slidenum">
              <a:rPr lang="en-US" altLang="en-US" sz="1400">
                <a:latin typeface="Arial" panose="020B0604020202020204" pitchFamily="34" charset="0"/>
              </a:rPr>
              <a:pPr/>
              <a:t>10</a:t>
            </a:fld>
            <a:endParaRPr lang="en-US" altLang="en-US" sz="1400" b="0">
              <a:latin typeface="Arial" panose="020B0604020202020204" pitchFamily="34" charset="0"/>
            </a:endParaRPr>
          </a:p>
        </p:txBody>
      </p:sp>
      <p:sp>
        <p:nvSpPr>
          <p:cNvPr id="15363" name="Rectangle 2"/>
          <p:cNvSpPr>
            <a:spLocks noGrp="1" noChangeArrowheads="1"/>
          </p:cNvSpPr>
          <p:nvPr>
            <p:ph type="body" idx="1"/>
          </p:nvPr>
        </p:nvSpPr>
        <p:spPr>
          <a:xfrm>
            <a:off x="161925" y="1833562"/>
            <a:ext cx="8820150" cy="4648200"/>
          </a:xfrm>
        </p:spPr>
        <p:txBody>
          <a:bodyPr/>
          <a:lstStyle/>
          <a:p>
            <a:pPr marL="0" indent="0" algn="ctr">
              <a:buFontTx/>
              <a:buNone/>
            </a:pPr>
            <a:endParaRPr lang="en-US" altLang="en-US" sz="100" dirty="0" smtClean="0"/>
          </a:p>
          <a:p>
            <a:pPr marL="0" indent="0" algn="ctr">
              <a:spcBef>
                <a:spcPct val="0"/>
              </a:spcBef>
              <a:buNone/>
            </a:pPr>
            <a:r>
              <a:rPr lang="en-US" altLang="en-US" sz="3000" dirty="0" smtClean="0"/>
              <a:t>.</a:t>
            </a:r>
          </a:p>
        </p:txBody>
      </p:sp>
      <p:sp>
        <p:nvSpPr>
          <p:cNvPr id="15364" name="Rectangle 3"/>
          <p:cNvSpPr>
            <a:spLocks noGrp="1" noChangeArrowheads="1"/>
          </p:cNvSpPr>
          <p:nvPr>
            <p:ph type="title"/>
          </p:nvPr>
        </p:nvSpPr>
        <p:spPr>
          <a:xfrm>
            <a:off x="269875" y="457200"/>
            <a:ext cx="8542338" cy="1066800"/>
          </a:xfrm>
        </p:spPr>
        <p:txBody>
          <a:bodyPr/>
          <a:lstStyle/>
          <a:p>
            <a:pPr>
              <a:lnSpc>
                <a:spcPct val="95000"/>
              </a:lnSpc>
            </a:pPr>
            <a:r>
              <a:rPr lang="en-US" altLang="en-US" b="0" dirty="0" smtClean="0">
                <a:latin typeface="Rockwell Extra Bold" panose="02060903040505020403" pitchFamily="18" charset="0"/>
              </a:rPr>
              <a:t>.</a:t>
            </a:r>
            <a:endParaRPr lang="en-US" altLang="en-US" sz="3200" b="0" i="1" dirty="0" smtClean="0"/>
          </a:p>
        </p:txBody>
      </p:sp>
      <p:pic>
        <p:nvPicPr>
          <p:cNvPr id="2" name="Picture 1"/>
          <p:cNvPicPr>
            <a:picLocks noChangeAspect="1"/>
          </p:cNvPicPr>
          <p:nvPr/>
        </p:nvPicPr>
        <p:blipFill>
          <a:blip r:embed="rId3"/>
          <a:stretch>
            <a:fillRect/>
          </a:stretch>
        </p:blipFill>
        <p:spPr>
          <a:xfrm>
            <a:off x="192069" y="457200"/>
            <a:ext cx="8779342" cy="6184760"/>
          </a:xfrm>
          <a:prstGeom prst="rect">
            <a:avLst/>
          </a:prstGeom>
        </p:spPr>
      </p:pic>
    </p:spTree>
    <p:extLst>
      <p:ext uri="{BB962C8B-B14F-4D97-AF65-F5344CB8AC3E}">
        <p14:creationId xmlns:p14="http://schemas.microsoft.com/office/powerpoint/2010/main" val="108239641"/>
      </p:ext>
    </p:extLst>
  </p:cSld>
  <p:clrMapOvr>
    <a:masterClrMapping/>
  </p:clrMapOvr>
  <p:transition spd="slow">
    <p:pull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fld id="{CEAEC3C0-0CBF-4A82-A518-05600C80B24B}" type="slidenum">
              <a:rPr lang="en-US" altLang="en-US" sz="1400">
                <a:latin typeface="Arial" panose="020B0604020202020204" pitchFamily="34" charset="0"/>
              </a:rPr>
              <a:pPr/>
              <a:t>11</a:t>
            </a:fld>
            <a:endParaRPr lang="en-US" altLang="en-US" sz="1400" b="0">
              <a:latin typeface="Arial" panose="020B0604020202020204" pitchFamily="34" charset="0"/>
            </a:endParaRPr>
          </a:p>
        </p:txBody>
      </p:sp>
      <p:sp>
        <p:nvSpPr>
          <p:cNvPr id="15363" name="Rectangle 2"/>
          <p:cNvSpPr>
            <a:spLocks noGrp="1" noChangeArrowheads="1"/>
          </p:cNvSpPr>
          <p:nvPr>
            <p:ph type="body" idx="1"/>
          </p:nvPr>
        </p:nvSpPr>
        <p:spPr>
          <a:xfrm>
            <a:off x="161925" y="1833562"/>
            <a:ext cx="8820150" cy="4648200"/>
          </a:xfrm>
        </p:spPr>
        <p:txBody>
          <a:bodyPr/>
          <a:lstStyle/>
          <a:p>
            <a:pPr marL="0" indent="0" algn="ctr">
              <a:buFontTx/>
              <a:buNone/>
            </a:pPr>
            <a:endParaRPr lang="en-US" altLang="en-US" sz="100" dirty="0" smtClean="0"/>
          </a:p>
          <a:p>
            <a:pPr marL="0" indent="0">
              <a:spcBef>
                <a:spcPct val="0"/>
              </a:spcBef>
              <a:buNone/>
            </a:pPr>
            <a:r>
              <a:rPr lang="en-US" altLang="en-US" sz="3000" dirty="0" smtClean="0"/>
              <a:t>What explains why </a:t>
            </a:r>
            <a:r>
              <a:rPr lang="en-US" altLang="en-US" sz="3000" dirty="0" smtClean="0"/>
              <a:t>US </a:t>
            </a:r>
            <a:r>
              <a:rPr lang="en-US" altLang="en-US" sz="3000" dirty="0" smtClean="0"/>
              <a:t>has </a:t>
            </a:r>
            <a:r>
              <a:rPr lang="en-US" altLang="en-US" sz="3000" dirty="0" smtClean="0"/>
              <a:t>high </a:t>
            </a:r>
            <a:r>
              <a:rPr lang="en-US" altLang="en-US" sz="3000" dirty="0" smtClean="0"/>
              <a:t>infant mortality </a:t>
            </a:r>
            <a:r>
              <a:rPr lang="en-US" altLang="en-US" sz="3000" dirty="0" smtClean="0"/>
              <a:t>rate? </a:t>
            </a:r>
            <a:endParaRPr lang="en-US" altLang="en-US" sz="3000" dirty="0"/>
          </a:p>
          <a:p>
            <a:pPr marL="514350" indent="-514350">
              <a:spcBef>
                <a:spcPct val="0"/>
              </a:spcBef>
              <a:buFont typeface="+mj-lt"/>
              <a:buAutoNum type="alphaLcPeriod"/>
            </a:pPr>
            <a:r>
              <a:rPr lang="en-US" altLang="en-US" sz="3000" dirty="0" smtClean="0"/>
              <a:t>Broken </a:t>
            </a:r>
            <a:r>
              <a:rPr lang="en-US" altLang="en-US" sz="3000" dirty="0" smtClean="0"/>
              <a:t>medical system</a:t>
            </a:r>
          </a:p>
          <a:p>
            <a:pPr marL="514350" indent="-514350">
              <a:spcBef>
                <a:spcPct val="0"/>
              </a:spcBef>
              <a:buFont typeface="+mj-lt"/>
              <a:buAutoNum type="alphaLcPeriod"/>
            </a:pPr>
            <a:r>
              <a:rPr lang="en-US" altLang="en-US" sz="3000" dirty="0" smtClean="0"/>
              <a:t>Lack of health insurance</a:t>
            </a:r>
          </a:p>
          <a:p>
            <a:pPr marL="514350" indent="-514350">
              <a:spcBef>
                <a:spcPct val="0"/>
              </a:spcBef>
              <a:buFont typeface="+mj-lt"/>
              <a:buAutoNum type="alphaLcPeriod"/>
            </a:pPr>
            <a:r>
              <a:rPr lang="en-US" altLang="en-US" sz="3000" dirty="0" smtClean="0"/>
              <a:t>____________</a:t>
            </a:r>
          </a:p>
          <a:p>
            <a:pPr marL="514350" indent="-514350">
              <a:spcBef>
                <a:spcPct val="0"/>
              </a:spcBef>
              <a:buAutoNum type="alphaLcPeriod"/>
            </a:pPr>
            <a:endParaRPr lang="en-US" altLang="en-US" sz="3000" dirty="0" smtClean="0"/>
          </a:p>
        </p:txBody>
      </p:sp>
      <p:sp>
        <p:nvSpPr>
          <p:cNvPr id="15364" name="Rectangle 3"/>
          <p:cNvSpPr>
            <a:spLocks noGrp="1" noChangeArrowheads="1"/>
          </p:cNvSpPr>
          <p:nvPr>
            <p:ph type="title"/>
          </p:nvPr>
        </p:nvSpPr>
        <p:spPr>
          <a:xfrm>
            <a:off x="269875" y="457200"/>
            <a:ext cx="8542338" cy="1066800"/>
          </a:xfrm>
        </p:spPr>
        <p:txBody>
          <a:bodyPr/>
          <a:lstStyle/>
          <a:p>
            <a:pPr>
              <a:lnSpc>
                <a:spcPct val="95000"/>
              </a:lnSpc>
            </a:pPr>
            <a:r>
              <a:rPr lang="en-US" altLang="en-US" b="0" dirty="0" smtClean="0">
                <a:latin typeface="Rockwell Extra Bold" panose="02060903040505020403" pitchFamily="18" charset="0"/>
              </a:rPr>
              <a:t>Alternate Explanations?</a:t>
            </a:r>
            <a:endParaRPr lang="en-US" altLang="en-US" sz="3200" b="0" i="1" dirty="0" smtClean="0"/>
          </a:p>
        </p:txBody>
      </p:sp>
      <p:sp>
        <p:nvSpPr>
          <p:cNvPr id="2" name="TextBox 1"/>
          <p:cNvSpPr txBox="1"/>
          <p:nvPr/>
        </p:nvSpPr>
        <p:spPr>
          <a:xfrm>
            <a:off x="169862" y="3965751"/>
            <a:ext cx="8812213" cy="2677656"/>
          </a:xfrm>
          <a:prstGeom prst="rect">
            <a:avLst/>
          </a:prstGeom>
          <a:noFill/>
        </p:spPr>
        <p:txBody>
          <a:bodyPr wrap="square" rtlCol="0">
            <a:spAutoFit/>
          </a:bodyPr>
          <a:lstStyle/>
          <a:p>
            <a:pPr marL="0" indent="0">
              <a:spcBef>
                <a:spcPct val="0"/>
              </a:spcBef>
              <a:buNone/>
            </a:pPr>
            <a:r>
              <a:rPr lang="en-US" altLang="en-US" sz="3000" dirty="0"/>
              <a:t>Moral: Always look for the story behind the story.</a:t>
            </a:r>
          </a:p>
          <a:p>
            <a:pPr marL="0" indent="0">
              <a:spcBef>
                <a:spcPct val="0"/>
              </a:spcBef>
              <a:buNone/>
            </a:pPr>
            <a:endParaRPr lang="en-US" altLang="en-US" sz="3000" dirty="0"/>
          </a:p>
          <a:p>
            <a:pPr marL="0" indent="0">
              <a:spcBef>
                <a:spcPct val="0"/>
              </a:spcBef>
              <a:buNone/>
            </a:pPr>
            <a:r>
              <a:rPr lang="en-US" altLang="en-US" sz="3000" dirty="0"/>
              <a:t>If the story involves statistics, remember, </a:t>
            </a:r>
          </a:p>
          <a:p>
            <a:pPr marL="514350" indent="-514350">
              <a:spcBef>
                <a:spcPct val="0"/>
              </a:spcBef>
              <a:buFont typeface="+mj-lt"/>
              <a:buAutoNum type="arabicPeriod"/>
            </a:pPr>
            <a:r>
              <a:rPr lang="en-US" altLang="en-US" sz="3000" dirty="0"/>
              <a:t>statistics are numbers involving reality.</a:t>
            </a:r>
          </a:p>
          <a:p>
            <a:pPr marL="514350" indent="-514350">
              <a:spcBef>
                <a:spcPct val="0"/>
              </a:spcBef>
              <a:buFont typeface="+mj-lt"/>
              <a:buAutoNum type="arabicPeriod"/>
            </a:pPr>
            <a:r>
              <a:rPr lang="en-US" altLang="en-US" sz="3000" dirty="0"/>
              <a:t>Statistics can be influenced (unlike numbers)</a:t>
            </a:r>
          </a:p>
          <a:p>
            <a:pPr marL="514350" indent="-514350">
              <a:spcBef>
                <a:spcPct val="0"/>
              </a:spcBef>
              <a:buFont typeface="+mj-lt"/>
              <a:buAutoNum type="arabicPeriod"/>
            </a:pPr>
            <a:r>
              <a:rPr lang="en-US" altLang="en-US" sz="3000" dirty="0"/>
              <a:t>Statistics can be influenced by confounders</a:t>
            </a:r>
          </a:p>
          <a:p>
            <a:pPr marL="514350" indent="-514350">
              <a:spcBef>
                <a:spcPct val="0"/>
              </a:spcBef>
              <a:buFont typeface="+mj-lt"/>
              <a:buAutoNum type="arabicPeriod"/>
            </a:pPr>
            <a:r>
              <a:rPr lang="en-US" altLang="en-US" sz="3000" dirty="0"/>
              <a:t>Alternate explanations require hypothetical </a:t>
            </a:r>
            <a:r>
              <a:rPr lang="en-US" altLang="en-US" sz="3000" dirty="0" smtClean="0"/>
              <a:t>thinking</a:t>
            </a:r>
            <a:endParaRPr lang="en-US" sz="3000" dirty="0"/>
          </a:p>
        </p:txBody>
      </p:sp>
    </p:spTree>
    <p:extLst>
      <p:ext uri="{BB962C8B-B14F-4D97-AF65-F5344CB8AC3E}">
        <p14:creationId xmlns:p14="http://schemas.microsoft.com/office/powerpoint/2010/main" val="2825554968"/>
      </p:ext>
    </p:extLst>
  </p:cSld>
  <p:clrMapOvr>
    <a:masterClrMapping/>
  </p:clrMapOvr>
  <p:transition spd="slow">
    <p:pull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fld id="{CEAEC3C0-0CBF-4A82-A518-05600C80B24B}" type="slidenum">
              <a:rPr lang="en-US" altLang="en-US" sz="1400">
                <a:latin typeface="Arial" panose="020B0604020202020204" pitchFamily="34" charset="0"/>
              </a:rPr>
              <a:pPr/>
              <a:t>12</a:t>
            </a:fld>
            <a:endParaRPr lang="en-US" altLang="en-US" sz="1400" b="0">
              <a:latin typeface="Arial" panose="020B0604020202020204" pitchFamily="34" charset="0"/>
            </a:endParaRPr>
          </a:p>
        </p:txBody>
      </p:sp>
      <p:sp>
        <p:nvSpPr>
          <p:cNvPr id="15363" name="Rectangle 2"/>
          <p:cNvSpPr>
            <a:spLocks noGrp="1" noChangeArrowheads="1"/>
          </p:cNvSpPr>
          <p:nvPr>
            <p:ph type="body" idx="1"/>
          </p:nvPr>
        </p:nvSpPr>
        <p:spPr>
          <a:xfrm>
            <a:off x="161925" y="1833562"/>
            <a:ext cx="8820150" cy="4648200"/>
          </a:xfrm>
        </p:spPr>
        <p:txBody>
          <a:bodyPr/>
          <a:lstStyle/>
          <a:p>
            <a:pPr marL="0" indent="0" algn="ctr">
              <a:buFontTx/>
              <a:buNone/>
            </a:pPr>
            <a:endParaRPr lang="en-US" altLang="en-US" sz="100" dirty="0" smtClean="0"/>
          </a:p>
          <a:p>
            <a:pPr marL="0" indent="0">
              <a:spcBef>
                <a:spcPts val="0"/>
              </a:spcBef>
              <a:buNone/>
            </a:pPr>
            <a:r>
              <a:rPr lang="en-US" sz="2400" i="1" dirty="0" smtClean="0"/>
              <a:t>Infant </a:t>
            </a:r>
            <a:r>
              <a:rPr lang="en-US" sz="2400" i="1" dirty="0"/>
              <a:t>Mortality by Age at Death in the United States, </a:t>
            </a:r>
            <a:r>
              <a:rPr lang="en-US" sz="2400" i="1" dirty="0" smtClean="0"/>
              <a:t>2016</a:t>
            </a:r>
          </a:p>
          <a:p>
            <a:pPr marL="0" indent="0">
              <a:spcBef>
                <a:spcPts val="0"/>
              </a:spcBef>
              <a:buNone/>
            </a:pPr>
            <a:r>
              <a:rPr lang="en-US" sz="2400" dirty="0" smtClean="0"/>
              <a:t>NCHS </a:t>
            </a:r>
            <a:r>
              <a:rPr lang="en-US" sz="2400" dirty="0"/>
              <a:t>Data Brief No. 326, November </a:t>
            </a:r>
            <a:r>
              <a:rPr lang="en-US" sz="2400" dirty="0" smtClean="0"/>
              <a:t>2018. Ely, Driscoll, Mathews.</a:t>
            </a:r>
            <a:endParaRPr lang="en-US" sz="2400" dirty="0"/>
          </a:p>
          <a:p>
            <a:pPr marL="0" indent="0">
              <a:spcBef>
                <a:spcPts val="0"/>
              </a:spcBef>
              <a:buNone/>
            </a:pPr>
            <a:r>
              <a:rPr lang="en-US" altLang="en-US" sz="2400" dirty="0" smtClean="0"/>
              <a:t>https</a:t>
            </a:r>
            <a:r>
              <a:rPr lang="en-US" altLang="en-US" sz="2400" dirty="0"/>
              <a:t>://</a:t>
            </a:r>
            <a:r>
              <a:rPr lang="en-US" altLang="en-US" sz="2400" dirty="0" smtClean="0"/>
              <a:t>www.cdc.gov/nchs/products/databriefs/db326.htm</a:t>
            </a:r>
          </a:p>
          <a:p>
            <a:pPr marL="0" indent="0">
              <a:spcBef>
                <a:spcPts val="0"/>
              </a:spcBef>
              <a:buNone/>
            </a:pPr>
            <a:endParaRPr lang="en-US" altLang="en-US" sz="2400" dirty="0"/>
          </a:p>
          <a:p>
            <a:pPr marL="0" indent="0">
              <a:spcBef>
                <a:spcPts val="0"/>
              </a:spcBef>
              <a:buNone/>
            </a:pPr>
            <a:r>
              <a:rPr lang="en-US" sz="2400" i="1" dirty="0"/>
              <a:t>Our infant mortality rate is a national embarrassment</a:t>
            </a:r>
          </a:p>
          <a:p>
            <a:pPr marL="0" indent="0">
              <a:spcBef>
                <a:spcPts val="0"/>
              </a:spcBef>
              <a:buNone/>
            </a:pPr>
            <a:r>
              <a:rPr lang="en-US" sz="2400" dirty="0" smtClean="0"/>
              <a:t>Christopher Ingraham.  </a:t>
            </a:r>
            <a:r>
              <a:rPr lang="en-US" sz="2400" dirty="0" err="1" smtClean="0"/>
              <a:t>Wonkblog</a:t>
            </a:r>
            <a:r>
              <a:rPr lang="en-US" sz="2400" dirty="0" smtClean="0"/>
              <a:t>  Sept. </a:t>
            </a:r>
            <a:r>
              <a:rPr lang="en-US" sz="2400" dirty="0"/>
              <a:t>29, 2014 </a:t>
            </a:r>
            <a:endParaRPr lang="en-US" sz="2400" dirty="0" smtClean="0"/>
          </a:p>
          <a:p>
            <a:pPr marL="0" indent="0">
              <a:spcBef>
                <a:spcPts val="0"/>
              </a:spcBef>
              <a:buNone/>
            </a:pPr>
            <a:r>
              <a:rPr lang="en-US" sz="2400" dirty="0" smtClean="0"/>
              <a:t>www.washingtonpost.com/news/wonk/wp/2014/09/29/our-infant-mortality-rate-is-a-national-embarrassment/</a:t>
            </a:r>
          </a:p>
          <a:p>
            <a:pPr marL="0" indent="0">
              <a:spcBef>
                <a:spcPts val="0"/>
              </a:spcBef>
              <a:buNone/>
            </a:pPr>
            <a:endParaRPr lang="en-US" sz="1800" dirty="0" smtClean="0"/>
          </a:p>
          <a:p>
            <a:pPr marL="0" indent="0">
              <a:buNone/>
            </a:pPr>
            <a:r>
              <a:rPr lang="en-US" sz="2400" i="1" dirty="0"/>
              <a:t>How does infant mortality in the U.S. compare to other </a:t>
            </a:r>
            <a:r>
              <a:rPr lang="en-US" sz="2400" i="1" dirty="0" smtClean="0"/>
              <a:t>countries?    </a:t>
            </a:r>
            <a:r>
              <a:rPr lang="en-US" sz="2400" dirty="0" smtClean="0"/>
              <a:t>Sawyer </a:t>
            </a:r>
            <a:r>
              <a:rPr lang="en-US" sz="2400" dirty="0"/>
              <a:t>and </a:t>
            </a:r>
            <a:r>
              <a:rPr lang="en-US" sz="2400" dirty="0" smtClean="0"/>
              <a:t>Gonzales (2017)</a:t>
            </a:r>
            <a:r>
              <a:rPr lang="en-US" sz="2400" dirty="0"/>
              <a:t>   </a:t>
            </a:r>
            <a:r>
              <a:rPr lang="en-US" sz="2400" i="1" dirty="0"/>
              <a:t>Kaiser Family </a:t>
            </a:r>
            <a:r>
              <a:rPr lang="en-US" sz="2400" i="1" dirty="0" smtClean="0"/>
              <a:t>Foundation.  </a:t>
            </a:r>
            <a:r>
              <a:rPr lang="en-US" altLang="en-US" sz="2400" dirty="0" smtClean="0"/>
              <a:t>www.healthsystemtracker.org/chart-collection/infant-mortality-u-s-compare-countries</a:t>
            </a:r>
            <a:r>
              <a:rPr lang="en-US" altLang="en-US" sz="2400" dirty="0"/>
              <a:t>/</a:t>
            </a:r>
            <a:endParaRPr lang="en-US" altLang="en-US" sz="2400" dirty="0"/>
          </a:p>
          <a:p>
            <a:pPr marL="0" indent="0">
              <a:spcBef>
                <a:spcPct val="0"/>
              </a:spcBef>
              <a:buNone/>
            </a:pPr>
            <a:endParaRPr lang="en-US" sz="2800" b="1" dirty="0"/>
          </a:p>
          <a:p>
            <a:pPr marL="0" indent="0">
              <a:spcBef>
                <a:spcPct val="0"/>
              </a:spcBef>
              <a:buNone/>
            </a:pPr>
            <a:endParaRPr lang="en-US" altLang="en-US" sz="3000" dirty="0"/>
          </a:p>
        </p:txBody>
      </p:sp>
      <p:sp>
        <p:nvSpPr>
          <p:cNvPr id="15364" name="Rectangle 3"/>
          <p:cNvSpPr>
            <a:spLocks noGrp="1" noChangeArrowheads="1"/>
          </p:cNvSpPr>
          <p:nvPr>
            <p:ph type="title"/>
          </p:nvPr>
        </p:nvSpPr>
        <p:spPr>
          <a:xfrm>
            <a:off x="269875" y="457200"/>
            <a:ext cx="8542338" cy="1066800"/>
          </a:xfrm>
        </p:spPr>
        <p:txBody>
          <a:bodyPr/>
          <a:lstStyle/>
          <a:p>
            <a:pPr>
              <a:lnSpc>
                <a:spcPct val="95000"/>
              </a:lnSpc>
            </a:pPr>
            <a:r>
              <a:rPr lang="en-US" altLang="en-US" b="0" dirty="0" smtClean="0">
                <a:latin typeface="Rockwell Extra Bold" panose="02060903040505020403" pitchFamily="18" charset="0"/>
              </a:rPr>
              <a:t>Bibliography</a:t>
            </a:r>
            <a:endParaRPr lang="en-US" altLang="en-US" sz="3200" b="0" i="1" dirty="0" smtClean="0"/>
          </a:p>
        </p:txBody>
      </p:sp>
    </p:spTree>
    <p:extLst>
      <p:ext uri="{BB962C8B-B14F-4D97-AF65-F5344CB8AC3E}">
        <p14:creationId xmlns:p14="http://schemas.microsoft.com/office/powerpoint/2010/main" val="397340061"/>
      </p:ext>
    </p:extLst>
  </p:cSld>
  <p:clrMapOvr>
    <a:masterClrMapping/>
  </p:clrMapOvr>
  <p:transition spd="slow">
    <p:pull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fld id="{CEAEC3C0-0CBF-4A82-A518-05600C80B24B}" type="slidenum">
              <a:rPr lang="en-US" altLang="en-US" sz="1400">
                <a:latin typeface="Arial" panose="020B0604020202020204" pitchFamily="34" charset="0"/>
              </a:rPr>
              <a:pPr/>
              <a:t>2</a:t>
            </a:fld>
            <a:endParaRPr lang="en-US" altLang="en-US" sz="1400" b="0">
              <a:latin typeface="Arial" panose="020B0604020202020204" pitchFamily="34" charset="0"/>
            </a:endParaRPr>
          </a:p>
        </p:txBody>
      </p:sp>
      <p:sp>
        <p:nvSpPr>
          <p:cNvPr id="15363" name="Rectangle 2"/>
          <p:cNvSpPr>
            <a:spLocks noGrp="1" noChangeArrowheads="1"/>
          </p:cNvSpPr>
          <p:nvPr>
            <p:ph type="body" idx="1"/>
          </p:nvPr>
        </p:nvSpPr>
        <p:spPr>
          <a:xfrm>
            <a:off x="161925" y="1833562"/>
            <a:ext cx="8820150" cy="4648200"/>
          </a:xfrm>
        </p:spPr>
        <p:txBody>
          <a:bodyPr/>
          <a:lstStyle/>
          <a:p>
            <a:pPr marL="0" indent="0" algn="ctr">
              <a:buFontTx/>
              <a:buNone/>
            </a:pPr>
            <a:endParaRPr lang="en-US" altLang="en-US" sz="100" dirty="0" smtClean="0"/>
          </a:p>
          <a:p>
            <a:pPr marL="0" indent="0">
              <a:buNone/>
            </a:pPr>
            <a:r>
              <a:rPr lang="en-US" sz="2800" dirty="0" smtClean="0"/>
              <a:t>“A baby born in the U.S. is nearly </a:t>
            </a:r>
            <a:r>
              <a:rPr lang="en-US" sz="2800" i="1" dirty="0" smtClean="0"/>
              <a:t>three times as likely to </a:t>
            </a:r>
            <a:r>
              <a:rPr lang="en-US" sz="2800" dirty="0" smtClean="0"/>
              <a:t>die during </a:t>
            </a:r>
            <a:r>
              <a:rPr lang="en-US" sz="2800" dirty="0"/>
              <a:t>her first year of life as one born in Finland </a:t>
            </a:r>
            <a:r>
              <a:rPr lang="en-US" sz="2800" dirty="0" smtClean="0"/>
              <a:t>or </a:t>
            </a:r>
            <a:r>
              <a:rPr lang="en-US" sz="2800" dirty="0"/>
              <a:t>Japan. That same American baby is about </a:t>
            </a:r>
            <a:r>
              <a:rPr lang="en-US" sz="2800" i="1" dirty="0"/>
              <a:t>twice as likely to die</a:t>
            </a:r>
            <a:r>
              <a:rPr lang="en-US" sz="2800" dirty="0"/>
              <a:t> in her first year as a Spanish or Korean one.</a:t>
            </a:r>
          </a:p>
          <a:p>
            <a:pPr marL="0" indent="0">
              <a:buNone/>
            </a:pPr>
            <a:r>
              <a:rPr lang="en-US" sz="2800" dirty="0" smtClean="0"/>
              <a:t>Despite </a:t>
            </a:r>
            <a:r>
              <a:rPr lang="en-US" sz="2800" dirty="0"/>
              <a:t>healthcare spending levels that are significantly higher than any other country in the world, a baby born in the U.S. is </a:t>
            </a:r>
            <a:r>
              <a:rPr lang="en-US" sz="2800" i="1" dirty="0"/>
              <a:t>less likely to see his first birthday</a:t>
            </a:r>
            <a:r>
              <a:rPr lang="en-US" sz="2800" dirty="0"/>
              <a:t> than one born in Hungary, Poland or Slovakia. Or in Belarus. Or in Cuba, for that matter</a:t>
            </a:r>
            <a:r>
              <a:rPr lang="en-US" sz="2800" dirty="0" smtClean="0"/>
              <a:t>.”</a:t>
            </a:r>
          </a:p>
          <a:p>
            <a:pPr marL="0" indent="0">
              <a:buNone/>
            </a:pPr>
            <a:endParaRPr lang="en-US" sz="1400" dirty="0" smtClean="0"/>
          </a:p>
          <a:p>
            <a:pPr marL="0" indent="0">
              <a:buNone/>
            </a:pPr>
            <a:r>
              <a:rPr lang="en-US" sz="1400" dirty="0" smtClean="0"/>
              <a:t>www.washingtonpost.com/news/wonk/wp/2014/09/29/our-infant-mortality-rate-is-a-national-embarrassment</a:t>
            </a:r>
            <a:r>
              <a:rPr lang="en-US" sz="1400" i="1" dirty="0" smtClean="0"/>
              <a:t>.</a:t>
            </a:r>
            <a:endParaRPr lang="en-US" altLang="en-US" sz="3000" dirty="0"/>
          </a:p>
        </p:txBody>
      </p:sp>
      <p:sp>
        <p:nvSpPr>
          <p:cNvPr id="15364" name="Rectangle 3"/>
          <p:cNvSpPr>
            <a:spLocks noGrp="1" noChangeArrowheads="1"/>
          </p:cNvSpPr>
          <p:nvPr>
            <p:ph type="title"/>
          </p:nvPr>
        </p:nvSpPr>
        <p:spPr>
          <a:xfrm>
            <a:off x="269875" y="457200"/>
            <a:ext cx="8542338" cy="1066800"/>
          </a:xfrm>
        </p:spPr>
        <p:txBody>
          <a:bodyPr/>
          <a:lstStyle/>
          <a:p>
            <a:pPr>
              <a:lnSpc>
                <a:spcPct val="95000"/>
              </a:lnSpc>
            </a:pPr>
            <a:r>
              <a:rPr lang="en-US" altLang="en-US" b="0" dirty="0" smtClean="0">
                <a:latin typeface="Rockwell Extra Bold" panose="02060903040505020403" pitchFamily="18" charset="0"/>
              </a:rPr>
              <a:t>US: Highest Infant Mortality Rate of 27 Wealthy Countries</a:t>
            </a:r>
            <a:endParaRPr lang="en-US" altLang="en-US" sz="3200" b="0" i="1" dirty="0" smtClean="0"/>
          </a:p>
        </p:txBody>
      </p:sp>
    </p:spTree>
    <p:extLst>
      <p:ext uri="{BB962C8B-B14F-4D97-AF65-F5344CB8AC3E}">
        <p14:creationId xmlns:p14="http://schemas.microsoft.com/office/powerpoint/2010/main" val="2872096735"/>
      </p:ext>
    </p:extLst>
  </p:cSld>
  <p:clrMapOvr>
    <a:masterClrMapping/>
  </p:clrMapOvr>
  <p:transition spd="slow">
    <p:pull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fld id="{CEAEC3C0-0CBF-4A82-A518-05600C80B24B}" type="slidenum">
              <a:rPr lang="en-US" altLang="en-US" sz="1400">
                <a:latin typeface="Arial" panose="020B0604020202020204" pitchFamily="34" charset="0"/>
              </a:rPr>
              <a:pPr/>
              <a:t>3</a:t>
            </a:fld>
            <a:endParaRPr lang="en-US" altLang="en-US" sz="1400" b="0">
              <a:latin typeface="Arial" panose="020B0604020202020204" pitchFamily="34" charset="0"/>
            </a:endParaRPr>
          </a:p>
        </p:txBody>
      </p:sp>
      <p:sp>
        <p:nvSpPr>
          <p:cNvPr id="15363" name="Rectangle 2"/>
          <p:cNvSpPr>
            <a:spLocks noGrp="1" noChangeArrowheads="1"/>
          </p:cNvSpPr>
          <p:nvPr>
            <p:ph type="body" idx="1"/>
          </p:nvPr>
        </p:nvSpPr>
        <p:spPr>
          <a:xfrm>
            <a:off x="161925" y="1833562"/>
            <a:ext cx="8820150" cy="4648200"/>
          </a:xfrm>
        </p:spPr>
        <p:txBody>
          <a:bodyPr/>
          <a:lstStyle/>
          <a:p>
            <a:pPr marL="0" indent="0" algn="ctr">
              <a:buFontTx/>
              <a:buNone/>
            </a:pPr>
            <a:endParaRPr lang="en-US" altLang="en-US" sz="100" dirty="0" smtClean="0"/>
          </a:p>
          <a:p>
            <a:pPr marL="0" indent="0" algn="ctr">
              <a:buNone/>
            </a:pPr>
            <a:r>
              <a:rPr lang="en-US" sz="2800" i="1" dirty="0" smtClean="0"/>
              <a:t>.</a:t>
            </a:r>
            <a:endParaRPr lang="en-US" altLang="en-US" sz="2800" dirty="0"/>
          </a:p>
          <a:p>
            <a:pPr marL="0" indent="0">
              <a:spcBef>
                <a:spcPct val="0"/>
              </a:spcBef>
              <a:buNone/>
            </a:pPr>
            <a:endParaRPr lang="en-US" sz="2800" b="1" dirty="0"/>
          </a:p>
          <a:p>
            <a:pPr marL="0" indent="0">
              <a:spcBef>
                <a:spcPct val="0"/>
              </a:spcBef>
              <a:buNone/>
            </a:pPr>
            <a:endParaRPr lang="en-US" altLang="en-US" sz="3000" dirty="0"/>
          </a:p>
        </p:txBody>
      </p:sp>
      <p:sp>
        <p:nvSpPr>
          <p:cNvPr id="15364" name="Rectangle 3"/>
          <p:cNvSpPr>
            <a:spLocks noGrp="1" noChangeArrowheads="1"/>
          </p:cNvSpPr>
          <p:nvPr>
            <p:ph type="title"/>
          </p:nvPr>
        </p:nvSpPr>
        <p:spPr>
          <a:xfrm>
            <a:off x="269875" y="457200"/>
            <a:ext cx="8542338" cy="1066800"/>
          </a:xfrm>
        </p:spPr>
        <p:txBody>
          <a:bodyPr/>
          <a:lstStyle/>
          <a:p>
            <a:pPr>
              <a:lnSpc>
                <a:spcPct val="95000"/>
              </a:lnSpc>
            </a:pPr>
            <a:r>
              <a:rPr lang="en-US" altLang="en-US" b="0" dirty="0" smtClean="0">
                <a:latin typeface="Rockwell Extra Bold" panose="02060903040505020403" pitchFamily="18" charset="0"/>
              </a:rPr>
              <a:t>US Ranks X in Infant Mortality</a:t>
            </a:r>
            <a:endParaRPr lang="en-US" altLang="en-US" sz="3200" b="0" i="1" dirty="0" smtClean="0"/>
          </a:p>
        </p:txBody>
      </p:sp>
      <p:pic>
        <p:nvPicPr>
          <p:cNvPr id="2" name="Picture 1"/>
          <p:cNvPicPr>
            <a:picLocks noChangeAspect="1"/>
          </p:cNvPicPr>
          <p:nvPr/>
        </p:nvPicPr>
        <p:blipFill>
          <a:blip r:embed="rId3"/>
          <a:stretch>
            <a:fillRect/>
          </a:stretch>
        </p:blipFill>
        <p:spPr>
          <a:xfrm>
            <a:off x="269876" y="438998"/>
            <a:ext cx="8421946" cy="6267167"/>
          </a:xfrm>
          <a:prstGeom prst="rect">
            <a:avLst/>
          </a:prstGeom>
        </p:spPr>
      </p:pic>
    </p:spTree>
    <p:extLst>
      <p:ext uri="{BB962C8B-B14F-4D97-AF65-F5344CB8AC3E}">
        <p14:creationId xmlns:p14="http://schemas.microsoft.com/office/powerpoint/2010/main" val="462508828"/>
      </p:ext>
    </p:extLst>
  </p:cSld>
  <p:clrMapOvr>
    <a:masterClrMapping/>
  </p:clrMapOvr>
  <p:transition spd="slow">
    <p:pull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fld id="{CEAEC3C0-0CBF-4A82-A518-05600C80B24B}" type="slidenum">
              <a:rPr lang="en-US" altLang="en-US" sz="1400">
                <a:latin typeface="Arial" panose="020B0604020202020204" pitchFamily="34" charset="0"/>
              </a:rPr>
              <a:pPr/>
              <a:t>4</a:t>
            </a:fld>
            <a:endParaRPr lang="en-US" altLang="en-US" sz="1400" b="0">
              <a:latin typeface="Arial" panose="020B0604020202020204" pitchFamily="34" charset="0"/>
            </a:endParaRPr>
          </a:p>
        </p:txBody>
      </p:sp>
      <p:sp>
        <p:nvSpPr>
          <p:cNvPr id="15363" name="Rectangle 2"/>
          <p:cNvSpPr>
            <a:spLocks noGrp="1" noChangeArrowheads="1"/>
          </p:cNvSpPr>
          <p:nvPr>
            <p:ph type="body" idx="1"/>
          </p:nvPr>
        </p:nvSpPr>
        <p:spPr>
          <a:xfrm>
            <a:off x="161925" y="1833562"/>
            <a:ext cx="8820150" cy="4648200"/>
          </a:xfrm>
        </p:spPr>
        <p:txBody>
          <a:bodyPr/>
          <a:lstStyle/>
          <a:p>
            <a:pPr marL="0" indent="0" algn="ctr">
              <a:buFontTx/>
              <a:buNone/>
            </a:pPr>
            <a:endParaRPr lang="en-US" altLang="en-US" sz="100" dirty="0" smtClean="0"/>
          </a:p>
          <a:p>
            <a:pPr marL="0" indent="0" algn="ctr">
              <a:buNone/>
            </a:pPr>
            <a:r>
              <a:rPr lang="en-US" sz="2800" i="1" dirty="0" smtClean="0"/>
              <a:t>.</a:t>
            </a:r>
            <a:endParaRPr lang="en-US" altLang="en-US" sz="2800" dirty="0"/>
          </a:p>
          <a:p>
            <a:pPr marL="0" indent="0">
              <a:spcBef>
                <a:spcPct val="0"/>
              </a:spcBef>
              <a:buNone/>
            </a:pPr>
            <a:endParaRPr lang="en-US" sz="2800" b="1" dirty="0"/>
          </a:p>
          <a:p>
            <a:pPr marL="0" indent="0">
              <a:spcBef>
                <a:spcPct val="0"/>
              </a:spcBef>
              <a:buNone/>
            </a:pPr>
            <a:endParaRPr lang="en-US" altLang="en-US" sz="3000" dirty="0"/>
          </a:p>
        </p:txBody>
      </p:sp>
      <p:sp>
        <p:nvSpPr>
          <p:cNvPr id="15364" name="Rectangle 3"/>
          <p:cNvSpPr>
            <a:spLocks noGrp="1" noChangeArrowheads="1"/>
          </p:cNvSpPr>
          <p:nvPr>
            <p:ph type="title"/>
          </p:nvPr>
        </p:nvSpPr>
        <p:spPr>
          <a:xfrm>
            <a:off x="269875" y="457200"/>
            <a:ext cx="8542338" cy="1066800"/>
          </a:xfrm>
        </p:spPr>
        <p:txBody>
          <a:bodyPr/>
          <a:lstStyle/>
          <a:p>
            <a:pPr>
              <a:lnSpc>
                <a:spcPct val="95000"/>
              </a:lnSpc>
            </a:pPr>
            <a:r>
              <a:rPr lang="en-US" altLang="en-US" b="0" dirty="0" smtClean="0">
                <a:latin typeface="Rockwell Extra Bold" panose="02060903040505020403" pitchFamily="18" charset="0"/>
              </a:rPr>
              <a:t>.</a:t>
            </a:r>
            <a:endParaRPr lang="en-US" altLang="en-US" sz="3200" b="0" i="1" dirty="0" smtClean="0"/>
          </a:p>
        </p:txBody>
      </p:sp>
      <p:pic>
        <p:nvPicPr>
          <p:cNvPr id="3" name="Picture 2"/>
          <p:cNvPicPr>
            <a:picLocks noChangeAspect="1"/>
          </p:cNvPicPr>
          <p:nvPr/>
        </p:nvPicPr>
        <p:blipFill>
          <a:blip r:embed="rId3"/>
          <a:stretch>
            <a:fillRect/>
          </a:stretch>
        </p:blipFill>
        <p:spPr>
          <a:xfrm>
            <a:off x="691903" y="112679"/>
            <a:ext cx="7839148" cy="6711101"/>
          </a:xfrm>
          <a:prstGeom prst="rect">
            <a:avLst/>
          </a:prstGeom>
        </p:spPr>
      </p:pic>
      <p:sp>
        <p:nvSpPr>
          <p:cNvPr id="5" name="TextBox 4"/>
          <p:cNvSpPr txBox="1"/>
          <p:nvPr/>
        </p:nvSpPr>
        <p:spPr>
          <a:xfrm>
            <a:off x="5135703" y="2120202"/>
            <a:ext cx="2984360" cy="646331"/>
          </a:xfrm>
          <a:prstGeom prst="rect">
            <a:avLst/>
          </a:prstGeom>
          <a:noFill/>
        </p:spPr>
        <p:txBody>
          <a:bodyPr wrap="square" rtlCol="0">
            <a:spAutoFit/>
          </a:bodyPr>
          <a:lstStyle/>
          <a:p>
            <a:r>
              <a:rPr lang="en-US" dirty="0" smtClean="0"/>
              <a:t>US: 2000 to 2014</a:t>
            </a:r>
          </a:p>
          <a:p>
            <a:r>
              <a:rPr lang="en-US" dirty="0" smtClean="0"/>
              <a:t>16% improvement</a:t>
            </a:r>
            <a:endParaRPr lang="en-US" dirty="0"/>
          </a:p>
        </p:txBody>
      </p:sp>
      <p:sp>
        <p:nvSpPr>
          <p:cNvPr id="8" name="TextBox 7"/>
          <p:cNvSpPr txBox="1"/>
          <p:nvPr/>
        </p:nvSpPr>
        <p:spPr>
          <a:xfrm>
            <a:off x="4541044" y="4965559"/>
            <a:ext cx="2984360" cy="584775"/>
          </a:xfrm>
          <a:prstGeom prst="rect">
            <a:avLst/>
          </a:prstGeom>
          <a:noFill/>
        </p:spPr>
        <p:txBody>
          <a:bodyPr wrap="square" rtlCol="0">
            <a:spAutoFit/>
          </a:bodyPr>
          <a:lstStyle/>
          <a:p>
            <a:r>
              <a:rPr lang="en-US" dirty="0" smtClean="0"/>
              <a:t>Comparable Countries:</a:t>
            </a:r>
            <a:br>
              <a:rPr lang="en-US" dirty="0" smtClean="0"/>
            </a:br>
            <a:r>
              <a:rPr lang="en-US" dirty="0" smtClean="0"/>
              <a:t>29</a:t>
            </a:r>
            <a:r>
              <a:rPr lang="en-US" dirty="0" smtClean="0"/>
              <a:t>% </a:t>
            </a:r>
            <a:r>
              <a:rPr lang="en-US" dirty="0" smtClean="0"/>
              <a:t>improvement</a:t>
            </a:r>
            <a:endParaRPr lang="en-US" dirty="0"/>
          </a:p>
        </p:txBody>
      </p:sp>
    </p:spTree>
    <p:extLst>
      <p:ext uri="{BB962C8B-B14F-4D97-AF65-F5344CB8AC3E}">
        <p14:creationId xmlns:p14="http://schemas.microsoft.com/office/powerpoint/2010/main" val="8693128"/>
      </p:ext>
    </p:extLst>
  </p:cSld>
  <p:clrMapOvr>
    <a:masterClrMapping/>
  </p:clrMapOvr>
  <p:transition spd="slow">
    <p:pull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fld id="{CEAEC3C0-0CBF-4A82-A518-05600C80B24B}" type="slidenum">
              <a:rPr lang="en-US" altLang="en-US" sz="1400">
                <a:latin typeface="Arial" panose="020B0604020202020204" pitchFamily="34" charset="0"/>
              </a:rPr>
              <a:pPr/>
              <a:t>5</a:t>
            </a:fld>
            <a:endParaRPr lang="en-US" altLang="en-US" sz="1400" b="0">
              <a:latin typeface="Arial" panose="020B0604020202020204" pitchFamily="34" charset="0"/>
            </a:endParaRPr>
          </a:p>
        </p:txBody>
      </p:sp>
      <p:sp>
        <p:nvSpPr>
          <p:cNvPr id="15363" name="Rectangle 2"/>
          <p:cNvSpPr>
            <a:spLocks noGrp="1" noChangeArrowheads="1"/>
          </p:cNvSpPr>
          <p:nvPr>
            <p:ph type="body" idx="1"/>
          </p:nvPr>
        </p:nvSpPr>
        <p:spPr>
          <a:xfrm>
            <a:off x="161925" y="1833562"/>
            <a:ext cx="8820150" cy="4648200"/>
          </a:xfrm>
        </p:spPr>
        <p:txBody>
          <a:bodyPr/>
          <a:lstStyle/>
          <a:p>
            <a:pPr marL="0" indent="0" algn="ctr">
              <a:buFontTx/>
              <a:buNone/>
            </a:pPr>
            <a:endParaRPr lang="en-US" altLang="en-US" sz="100" dirty="0" smtClean="0"/>
          </a:p>
          <a:p>
            <a:pPr marL="0" indent="0">
              <a:buNone/>
            </a:pPr>
            <a:r>
              <a:rPr lang="en-US" sz="2800" dirty="0" smtClean="0"/>
              <a:t>Improvement between 2000 and 2014: </a:t>
            </a:r>
          </a:p>
          <a:p>
            <a:r>
              <a:rPr lang="en-US" altLang="en-US" sz="2800" dirty="0" smtClean="0"/>
              <a:t>United States:  From 6.9 to 5.8: a 16% drop</a:t>
            </a:r>
          </a:p>
          <a:p>
            <a:r>
              <a:rPr lang="en-US" altLang="en-US" sz="2800" dirty="0" smtClean="0"/>
              <a:t>Comparables: From 4.8 to 3.4: a 29% drop</a:t>
            </a:r>
          </a:p>
          <a:p>
            <a:pPr marL="0" indent="0">
              <a:buNone/>
            </a:pPr>
            <a:endParaRPr lang="en-US" altLang="en-US" sz="2800" dirty="0" smtClean="0"/>
          </a:p>
          <a:p>
            <a:pPr marL="0" indent="0">
              <a:buNone/>
            </a:pPr>
            <a:endParaRPr lang="en-US" sz="2800" dirty="0" smtClean="0"/>
          </a:p>
          <a:p>
            <a:pPr marL="0" indent="0">
              <a:buNone/>
            </a:pPr>
            <a:endParaRPr lang="en-US" sz="2800" dirty="0"/>
          </a:p>
          <a:p>
            <a:pPr marL="0" indent="0">
              <a:buNone/>
            </a:pPr>
            <a:endParaRPr lang="en-US" altLang="en-US" sz="3000" dirty="0"/>
          </a:p>
        </p:txBody>
      </p:sp>
      <p:sp>
        <p:nvSpPr>
          <p:cNvPr id="15364" name="Rectangle 3"/>
          <p:cNvSpPr>
            <a:spLocks noGrp="1" noChangeArrowheads="1"/>
          </p:cNvSpPr>
          <p:nvPr>
            <p:ph type="title"/>
          </p:nvPr>
        </p:nvSpPr>
        <p:spPr>
          <a:xfrm>
            <a:off x="269875" y="457200"/>
            <a:ext cx="8542338" cy="1066800"/>
          </a:xfrm>
        </p:spPr>
        <p:txBody>
          <a:bodyPr/>
          <a:lstStyle/>
          <a:p>
            <a:pPr>
              <a:lnSpc>
                <a:spcPct val="95000"/>
              </a:lnSpc>
            </a:pPr>
            <a:r>
              <a:rPr lang="en-US" altLang="en-US" b="0" dirty="0" smtClean="0">
                <a:latin typeface="Rockwell Extra Bold" panose="02060903040505020403" pitchFamily="18" charset="0"/>
              </a:rPr>
              <a:t>Define “Improvement”</a:t>
            </a:r>
            <a:endParaRPr lang="en-US" altLang="en-US" sz="3200" b="0" i="1" dirty="0" smtClean="0"/>
          </a:p>
        </p:txBody>
      </p:sp>
      <p:sp>
        <p:nvSpPr>
          <p:cNvPr id="2" name="TextBox 1"/>
          <p:cNvSpPr txBox="1"/>
          <p:nvPr/>
        </p:nvSpPr>
        <p:spPr>
          <a:xfrm>
            <a:off x="265994" y="4157662"/>
            <a:ext cx="8716081" cy="2074414"/>
          </a:xfrm>
          <a:prstGeom prst="rect">
            <a:avLst/>
          </a:prstGeom>
          <a:noFill/>
        </p:spPr>
        <p:txBody>
          <a:bodyPr wrap="square" rtlCol="0">
            <a:spAutoFit/>
          </a:bodyPr>
          <a:lstStyle/>
          <a:p>
            <a:pPr marL="0" indent="0">
              <a:lnSpc>
                <a:spcPct val="100000"/>
              </a:lnSpc>
              <a:buNone/>
            </a:pPr>
            <a:r>
              <a:rPr lang="en-US" altLang="en-US" sz="2800" dirty="0" smtClean="0"/>
              <a:t>Q. What </a:t>
            </a:r>
            <a:r>
              <a:rPr lang="en-US" altLang="en-US" sz="2800" dirty="0"/>
              <a:t>is another way to measure improvement</a:t>
            </a:r>
            <a:r>
              <a:rPr lang="en-US" altLang="en-US" sz="2800" dirty="0" smtClean="0"/>
              <a:t>?</a:t>
            </a:r>
          </a:p>
          <a:p>
            <a:pPr marL="0" indent="0">
              <a:lnSpc>
                <a:spcPct val="100000"/>
              </a:lnSpc>
              <a:buNone/>
            </a:pPr>
            <a:r>
              <a:rPr lang="en-US" altLang="en-US" sz="2800" dirty="0" smtClean="0"/>
              <a:t>A. Percentage </a:t>
            </a:r>
            <a:r>
              <a:rPr lang="en-US" altLang="en-US" sz="2800" dirty="0"/>
              <a:t>point decrease.</a:t>
            </a:r>
          </a:p>
          <a:p>
            <a:pPr marL="457200" indent="-457200">
              <a:lnSpc>
                <a:spcPct val="100000"/>
              </a:lnSpc>
              <a:buFont typeface="Arial" panose="020B0604020202020204" pitchFamily="34" charset="0"/>
              <a:buChar char="•"/>
            </a:pPr>
            <a:r>
              <a:rPr lang="en-US" altLang="en-US" sz="2800" dirty="0"/>
              <a:t>United States: a 1.1 point decrease</a:t>
            </a:r>
          </a:p>
          <a:p>
            <a:pPr marL="457200" indent="-457200">
              <a:lnSpc>
                <a:spcPct val="100000"/>
              </a:lnSpc>
              <a:buFont typeface="Arial" panose="020B0604020202020204" pitchFamily="34" charset="0"/>
              <a:buChar char="•"/>
            </a:pPr>
            <a:r>
              <a:rPr lang="en-US" altLang="en-US" sz="2800" dirty="0"/>
              <a:t>Comparables: a </a:t>
            </a:r>
            <a:r>
              <a:rPr lang="en-US" altLang="en-US" sz="2800" dirty="0" smtClean="0"/>
              <a:t>1.4 </a:t>
            </a:r>
            <a:r>
              <a:rPr lang="en-US" altLang="en-US" sz="2800" dirty="0"/>
              <a:t>point decrease. </a:t>
            </a:r>
          </a:p>
        </p:txBody>
      </p:sp>
    </p:spTree>
    <p:extLst>
      <p:ext uri="{BB962C8B-B14F-4D97-AF65-F5344CB8AC3E}">
        <p14:creationId xmlns:p14="http://schemas.microsoft.com/office/powerpoint/2010/main" val="3509447321"/>
      </p:ext>
    </p:extLst>
  </p:cSld>
  <p:clrMapOvr>
    <a:masterClrMapping/>
  </p:clrMapOvr>
  <p:transition spd="slow">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fld id="{CEAEC3C0-0CBF-4A82-A518-05600C80B24B}" type="slidenum">
              <a:rPr lang="en-US" altLang="en-US" sz="1400">
                <a:latin typeface="Arial" panose="020B0604020202020204" pitchFamily="34" charset="0"/>
              </a:rPr>
              <a:pPr/>
              <a:t>6</a:t>
            </a:fld>
            <a:endParaRPr lang="en-US" altLang="en-US" sz="1400" b="0">
              <a:latin typeface="Arial" panose="020B0604020202020204" pitchFamily="34" charset="0"/>
            </a:endParaRPr>
          </a:p>
        </p:txBody>
      </p:sp>
      <p:sp>
        <p:nvSpPr>
          <p:cNvPr id="15363" name="Rectangle 2"/>
          <p:cNvSpPr>
            <a:spLocks noGrp="1" noChangeArrowheads="1"/>
          </p:cNvSpPr>
          <p:nvPr>
            <p:ph type="body" idx="1"/>
          </p:nvPr>
        </p:nvSpPr>
        <p:spPr>
          <a:xfrm>
            <a:off x="161925" y="1833562"/>
            <a:ext cx="8820150" cy="4648200"/>
          </a:xfrm>
        </p:spPr>
        <p:txBody>
          <a:bodyPr/>
          <a:lstStyle/>
          <a:p>
            <a:pPr marL="0" indent="0" algn="ctr">
              <a:buFontTx/>
              <a:buNone/>
            </a:pPr>
            <a:endParaRPr lang="en-US" altLang="en-US" sz="100" dirty="0" smtClean="0"/>
          </a:p>
          <a:p>
            <a:pPr marL="0" indent="0">
              <a:buNone/>
            </a:pPr>
            <a:r>
              <a:rPr lang="en-US" sz="2800" dirty="0" smtClean="0"/>
              <a:t>"</a:t>
            </a:r>
            <a:r>
              <a:rPr lang="en-US" sz="2800" dirty="0"/>
              <a:t>Extremely preterm births recorded in some places may be considered a miscarriage or still birth in other countries. Since survival before 22 weeks or under 500 grams is very rare, categorizing these births as live births will inflate reported infant mortality rates </a:t>
            </a:r>
            <a:r>
              <a:rPr lang="en-US" sz="2800" dirty="0" smtClean="0"/>
              <a:t>"</a:t>
            </a:r>
            <a:endParaRPr lang="en-US" sz="2800" dirty="0"/>
          </a:p>
          <a:p>
            <a:pPr marL="0" indent="0">
              <a:buNone/>
            </a:pPr>
            <a:endParaRPr lang="en-US" sz="2800" dirty="0" smtClean="0"/>
          </a:p>
          <a:p>
            <a:pPr marL="0" indent="0">
              <a:buNone/>
            </a:pPr>
            <a:r>
              <a:rPr lang="en-US" sz="2800" dirty="0" smtClean="0"/>
              <a:t>Oster </a:t>
            </a:r>
            <a:r>
              <a:rPr lang="en-US" sz="2800" dirty="0"/>
              <a:t>and her colleagues found that this reporting difference accounts for up to 40 percent of the U.S. infant mortality disadvantage relative to Austria and Finland. </a:t>
            </a:r>
          </a:p>
          <a:p>
            <a:pPr marL="0" indent="0">
              <a:buNone/>
            </a:pPr>
            <a:endParaRPr lang="en-US" sz="1400" dirty="0" smtClean="0"/>
          </a:p>
          <a:p>
            <a:pPr marL="0" indent="0">
              <a:buNone/>
            </a:pPr>
            <a:r>
              <a:rPr lang="en-US" sz="1400" dirty="0" smtClean="0"/>
              <a:t>www.washingtonpost.com/news/wonk/wp/2014/09/29/our-infant-mortality-rate-is-a-national-embarrassment</a:t>
            </a:r>
            <a:r>
              <a:rPr lang="en-US" sz="1400" i="1" dirty="0" smtClean="0"/>
              <a:t>.</a:t>
            </a:r>
            <a:endParaRPr lang="en-US" altLang="en-US" sz="1400" dirty="0"/>
          </a:p>
          <a:p>
            <a:pPr marL="0" indent="0">
              <a:spcBef>
                <a:spcPct val="0"/>
              </a:spcBef>
              <a:buNone/>
            </a:pPr>
            <a:endParaRPr lang="en-US" sz="2800" b="1" dirty="0"/>
          </a:p>
          <a:p>
            <a:pPr marL="0" indent="0">
              <a:spcBef>
                <a:spcPct val="0"/>
              </a:spcBef>
              <a:buNone/>
            </a:pPr>
            <a:endParaRPr lang="en-US" altLang="en-US" sz="3000" dirty="0"/>
          </a:p>
        </p:txBody>
      </p:sp>
      <p:sp>
        <p:nvSpPr>
          <p:cNvPr id="15364" name="Rectangle 3"/>
          <p:cNvSpPr>
            <a:spLocks noGrp="1" noChangeArrowheads="1"/>
          </p:cNvSpPr>
          <p:nvPr>
            <p:ph type="title"/>
          </p:nvPr>
        </p:nvSpPr>
        <p:spPr>
          <a:xfrm>
            <a:off x="269875" y="457200"/>
            <a:ext cx="8542338" cy="1066800"/>
          </a:xfrm>
        </p:spPr>
        <p:txBody>
          <a:bodyPr/>
          <a:lstStyle/>
          <a:p>
            <a:pPr>
              <a:lnSpc>
                <a:spcPct val="95000"/>
              </a:lnSpc>
            </a:pPr>
            <a:r>
              <a:rPr lang="en-US" altLang="en-US" b="0" dirty="0" smtClean="0">
                <a:latin typeface="Rockwell Extra Bold" panose="02060903040505020403" pitchFamily="18" charset="0"/>
              </a:rPr>
              <a:t>Define “Infant Mortality”</a:t>
            </a:r>
            <a:endParaRPr lang="en-US" altLang="en-US" sz="3200" b="0" i="1" dirty="0" smtClean="0"/>
          </a:p>
        </p:txBody>
      </p:sp>
    </p:spTree>
    <p:extLst>
      <p:ext uri="{BB962C8B-B14F-4D97-AF65-F5344CB8AC3E}">
        <p14:creationId xmlns:p14="http://schemas.microsoft.com/office/powerpoint/2010/main" val="564313355"/>
      </p:ext>
    </p:extLst>
  </p:cSld>
  <p:clrMapOvr>
    <a:masterClrMapping/>
  </p:clrMapOvr>
  <p:transition spd="slow">
    <p:pull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fld id="{CEAEC3C0-0CBF-4A82-A518-05600C80B24B}" type="slidenum">
              <a:rPr lang="en-US" altLang="en-US" sz="1400">
                <a:latin typeface="Arial" panose="020B0604020202020204" pitchFamily="34" charset="0"/>
              </a:rPr>
              <a:pPr/>
              <a:t>7</a:t>
            </a:fld>
            <a:endParaRPr lang="en-US" altLang="en-US" sz="1400" b="0">
              <a:latin typeface="Arial" panose="020B0604020202020204" pitchFamily="34" charset="0"/>
            </a:endParaRPr>
          </a:p>
        </p:txBody>
      </p:sp>
      <p:sp>
        <p:nvSpPr>
          <p:cNvPr id="15363" name="Rectangle 2"/>
          <p:cNvSpPr>
            <a:spLocks noGrp="1" noChangeArrowheads="1"/>
          </p:cNvSpPr>
          <p:nvPr>
            <p:ph type="body" idx="1"/>
          </p:nvPr>
        </p:nvSpPr>
        <p:spPr>
          <a:xfrm>
            <a:off x="161925" y="1833562"/>
            <a:ext cx="8820150" cy="4648200"/>
          </a:xfrm>
        </p:spPr>
        <p:txBody>
          <a:bodyPr/>
          <a:lstStyle/>
          <a:p>
            <a:pPr marL="0" indent="0" algn="ctr">
              <a:buFontTx/>
              <a:buNone/>
            </a:pPr>
            <a:endParaRPr lang="en-US" altLang="en-US" sz="100" dirty="0" smtClean="0"/>
          </a:p>
          <a:p>
            <a:pPr marL="0" indent="0">
              <a:spcBef>
                <a:spcPct val="0"/>
              </a:spcBef>
              <a:buNone/>
            </a:pPr>
            <a:endParaRPr lang="en-US" altLang="en-US" sz="1100" dirty="0" smtClean="0"/>
          </a:p>
          <a:p>
            <a:pPr marL="0" indent="0">
              <a:spcBef>
                <a:spcPct val="0"/>
              </a:spcBef>
              <a:buNone/>
            </a:pPr>
            <a:endParaRPr lang="en-US" altLang="en-US" sz="1100" dirty="0"/>
          </a:p>
          <a:p>
            <a:pPr marL="0" indent="0">
              <a:spcBef>
                <a:spcPct val="0"/>
              </a:spcBef>
              <a:buNone/>
            </a:pPr>
            <a:endParaRPr lang="en-US" altLang="en-US" sz="1100" dirty="0" smtClean="0"/>
          </a:p>
          <a:p>
            <a:pPr marL="0" indent="0">
              <a:spcBef>
                <a:spcPct val="0"/>
              </a:spcBef>
              <a:buNone/>
            </a:pPr>
            <a:endParaRPr lang="en-US" altLang="en-US" sz="1100" dirty="0"/>
          </a:p>
          <a:p>
            <a:pPr marL="0" indent="0">
              <a:spcBef>
                <a:spcPct val="0"/>
              </a:spcBef>
              <a:buNone/>
            </a:pPr>
            <a:endParaRPr lang="en-US" altLang="en-US" sz="1100" dirty="0" smtClean="0"/>
          </a:p>
          <a:p>
            <a:pPr marL="0" indent="0">
              <a:spcBef>
                <a:spcPct val="0"/>
              </a:spcBef>
              <a:buNone/>
            </a:pPr>
            <a:endParaRPr lang="en-US" altLang="en-US" sz="1100" dirty="0"/>
          </a:p>
          <a:p>
            <a:pPr marL="0" indent="0">
              <a:spcBef>
                <a:spcPct val="0"/>
              </a:spcBef>
              <a:buNone/>
            </a:pPr>
            <a:endParaRPr lang="en-US" altLang="en-US" sz="1100" dirty="0" smtClean="0"/>
          </a:p>
          <a:p>
            <a:pPr marL="0" indent="0">
              <a:spcBef>
                <a:spcPct val="0"/>
              </a:spcBef>
              <a:buNone/>
            </a:pPr>
            <a:endParaRPr lang="en-US" altLang="en-US" sz="1100" dirty="0"/>
          </a:p>
          <a:p>
            <a:pPr marL="0" indent="0">
              <a:spcBef>
                <a:spcPct val="0"/>
              </a:spcBef>
              <a:buNone/>
            </a:pPr>
            <a:endParaRPr lang="en-US" altLang="en-US" sz="1100" dirty="0" smtClean="0"/>
          </a:p>
          <a:p>
            <a:pPr marL="0" indent="0">
              <a:spcBef>
                <a:spcPct val="0"/>
              </a:spcBef>
              <a:buNone/>
            </a:pPr>
            <a:endParaRPr lang="en-US" altLang="en-US" sz="1100" dirty="0"/>
          </a:p>
          <a:p>
            <a:pPr marL="0" indent="0">
              <a:spcBef>
                <a:spcPct val="0"/>
              </a:spcBef>
              <a:buNone/>
            </a:pPr>
            <a:endParaRPr lang="en-US" altLang="en-US" sz="1100" dirty="0" smtClean="0"/>
          </a:p>
          <a:p>
            <a:pPr marL="0" indent="0">
              <a:spcBef>
                <a:spcPct val="0"/>
              </a:spcBef>
              <a:buNone/>
            </a:pPr>
            <a:endParaRPr lang="en-US" altLang="en-US" sz="1100" dirty="0"/>
          </a:p>
          <a:p>
            <a:pPr marL="0" indent="0">
              <a:spcBef>
                <a:spcPct val="0"/>
              </a:spcBef>
              <a:buNone/>
            </a:pPr>
            <a:endParaRPr lang="en-US" altLang="en-US" sz="1100" dirty="0" smtClean="0"/>
          </a:p>
          <a:p>
            <a:pPr marL="0" indent="0">
              <a:spcBef>
                <a:spcPct val="0"/>
              </a:spcBef>
              <a:buNone/>
            </a:pPr>
            <a:endParaRPr lang="en-US" altLang="en-US" sz="1100" dirty="0"/>
          </a:p>
          <a:p>
            <a:pPr marL="0" indent="0">
              <a:spcBef>
                <a:spcPct val="0"/>
              </a:spcBef>
              <a:buNone/>
            </a:pPr>
            <a:endParaRPr lang="en-US" altLang="en-US" sz="1100" dirty="0" smtClean="0"/>
          </a:p>
          <a:p>
            <a:pPr marL="0" indent="0">
              <a:spcBef>
                <a:spcPct val="0"/>
              </a:spcBef>
              <a:buNone/>
            </a:pPr>
            <a:endParaRPr lang="en-US" altLang="en-US" sz="1100" dirty="0"/>
          </a:p>
          <a:p>
            <a:pPr marL="0" indent="0">
              <a:spcBef>
                <a:spcPct val="0"/>
              </a:spcBef>
              <a:buNone/>
            </a:pPr>
            <a:endParaRPr lang="en-US" altLang="en-US" sz="1100" dirty="0" smtClean="0"/>
          </a:p>
          <a:p>
            <a:pPr marL="0" indent="0">
              <a:spcBef>
                <a:spcPct val="0"/>
              </a:spcBef>
              <a:buNone/>
            </a:pPr>
            <a:endParaRPr lang="en-US" altLang="en-US" sz="1100" dirty="0"/>
          </a:p>
          <a:p>
            <a:pPr marL="0" indent="0">
              <a:spcBef>
                <a:spcPct val="0"/>
              </a:spcBef>
              <a:buNone/>
            </a:pPr>
            <a:endParaRPr lang="en-US" altLang="en-US" sz="1100" dirty="0" smtClean="0"/>
          </a:p>
          <a:p>
            <a:pPr marL="0" indent="0">
              <a:spcBef>
                <a:spcPct val="0"/>
              </a:spcBef>
              <a:buNone/>
            </a:pPr>
            <a:endParaRPr lang="en-US" altLang="en-US" sz="1100" dirty="0"/>
          </a:p>
          <a:p>
            <a:pPr marL="0" indent="0">
              <a:spcBef>
                <a:spcPct val="0"/>
              </a:spcBef>
              <a:buNone/>
            </a:pPr>
            <a:endParaRPr lang="en-US" altLang="en-US" sz="1100" dirty="0" smtClean="0"/>
          </a:p>
          <a:p>
            <a:pPr marL="0" indent="0">
              <a:spcBef>
                <a:spcPct val="0"/>
              </a:spcBef>
              <a:buNone/>
            </a:pPr>
            <a:endParaRPr lang="en-US" altLang="en-US" sz="1100" dirty="0"/>
          </a:p>
          <a:p>
            <a:pPr marL="0" indent="0">
              <a:spcBef>
                <a:spcPct val="0"/>
              </a:spcBef>
              <a:buNone/>
            </a:pPr>
            <a:endParaRPr lang="en-US" altLang="en-US" sz="1100" dirty="0" smtClean="0"/>
          </a:p>
          <a:p>
            <a:pPr marL="0" indent="0">
              <a:spcBef>
                <a:spcPct val="0"/>
              </a:spcBef>
              <a:buNone/>
            </a:pPr>
            <a:endParaRPr lang="en-US" altLang="en-US" sz="1100" dirty="0"/>
          </a:p>
          <a:p>
            <a:pPr marL="0" indent="0">
              <a:spcBef>
                <a:spcPct val="0"/>
              </a:spcBef>
              <a:buNone/>
            </a:pPr>
            <a:endParaRPr lang="en-US" altLang="en-US" sz="1100" dirty="0" smtClean="0"/>
          </a:p>
          <a:p>
            <a:pPr marL="0" indent="0">
              <a:spcBef>
                <a:spcPct val="0"/>
              </a:spcBef>
              <a:buNone/>
            </a:pPr>
            <a:endParaRPr lang="en-US" altLang="en-US" sz="1100" dirty="0"/>
          </a:p>
          <a:p>
            <a:pPr marL="0" indent="0">
              <a:spcBef>
                <a:spcPct val="0"/>
              </a:spcBef>
              <a:buNone/>
            </a:pPr>
            <a:endParaRPr lang="en-US" altLang="en-US" sz="1100" dirty="0" smtClean="0"/>
          </a:p>
          <a:p>
            <a:pPr marL="0" indent="0">
              <a:spcBef>
                <a:spcPct val="0"/>
              </a:spcBef>
              <a:buNone/>
            </a:pPr>
            <a:endParaRPr lang="en-US" altLang="en-US" sz="1100" dirty="0"/>
          </a:p>
          <a:p>
            <a:pPr marL="0" indent="0">
              <a:spcBef>
                <a:spcPct val="0"/>
              </a:spcBef>
              <a:buNone/>
            </a:pPr>
            <a:r>
              <a:rPr lang="en-US" altLang="en-US" sz="1100" dirty="0"/>
              <a:t>https://www.cdc.gov/nchs/products/databriefs/db326.htm</a:t>
            </a:r>
          </a:p>
          <a:p>
            <a:pPr marL="0" indent="0">
              <a:spcBef>
                <a:spcPct val="0"/>
              </a:spcBef>
              <a:buNone/>
            </a:pPr>
            <a:r>
              <a:rPr lang="en-US" altLang="en-US" sz="1100" dirty="0" smtClean="0"/>
              <a:t>.</a:t>
            </a:r>
            <a:endParaRPr lang="en-US" altLang="en-US" sz="1100" dirty="0" smtClean="0"/>
          </a:p>
          <a:p>
            <a:pPr marL="0" indent="0">
              <a:spcBef>
                <a:spcPct val="0"/>
              </a:spcBef>
              <a:buNone/>
            </a:pPr>
            <a:endParaRPr lang="en-US" altLang="en-US" sz="1100" dirty="0"/>
          </a:p>
        </p:txBody>
      </p:sp>
      <p:sp>
        <p:nvSpPr>
          <p:cNvPr id="15364" name="Rectangle 3"/>
          <p:cNvSpPr>
            <a:spLocks noGrp="1" noChangeArrowheads="1"/>
          </p:cNvSpPr>
          <p:nvPr>
            <p:ph type="title"/>
          </p:nvPr>
        </p:nvSpPr>
        <p:spPr>
          <a:xfrm>
            <a:off x="269875" y="457200"/>
            <a:ext cx="8542338" cy="1066800"/>
          </a:xfrm>
        </p:spPr>
        <p:txBody>
          <a:bodyPr/>
          <a:lstStyle/>
          <a:p>
            <a:pPr>
              <a:lnSpc>
                <a:spcPct val="95000"/>
              </a:lnSpc>
            </a:pPr>
            <a:r>
              <a:rPr lang="en-US" altLang="en-US" b="0" dirty="0" smtClean="0">
                <a:latin typeface="Rockwell Extra Bold" panose="02060903040505020403" pitchFamily="18" charset="0"/>
              </a:rPr>
              <a:t>Data: US NIH/CDC</a:t>
            </a:r>
            <a:endParaRPr lang="en-US" altLang="en-US" sz="3200" b="0" i="1" dirty="0" smtClean="0"/>
          </a:p>
        </p:txBody>
      </p:sp>
      <p:pic>
        <p:nvPicPr>
          <p:cNvPr id="3" name="Picture 2"/>
          <p:cNvPicPr>
            <a:picLocks noChangeAspect="1"/>
          </p:cNvPicPr>
          <p:nvPr/>
        </p:nvPicPr>
        <p:blipFill>
          <a:blip r:embed="rId3"/>
          <a:stretch>
            <a:fillRect/>
          </a:stretch>
        </p:blipFill>
        <p:spPr>
          <a:xfrm>
            <a:off x="121732" y="394295"/>
            <a:ext cx="8860343" cy="6087467"/>
          </a:xfrm>
          <a:prstGeom prst="rect">
            <a:avLst/>
          </a:prstGeom>
        </p:spPr>
      </p:pic>
    </p:spTree>
    <p:extLst>
      <p:ext uri="{BB962C8B-B14F-4D97-AF65-F5344CB8AC3E}">
        <p14:creationId xmlns:p14="http://schemas.microsoft.com/office/powerpoint/2010/main" val="1529940359"/>
      </p:ext>
    </p:extLst>
  </p:cSld>
  <p:clrMapOvr>
    <a:masterClrMapping/>
  </p:clrMapOvr>
  <p:transition spd="slow">
    <p:pull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fld id="{CEAEC3C0-0CBF-4A82-A518-05600C80B24B}" type="slidenum">
              <a:rPr lang="en-US" altLang="en-US" sz="1400">
                <a:latin typeface="Arial" panose="020B0604020202020204" pitchFamily="34" charset="0"/>
              </a:rPr>
              <a:pPr/>
              <a:t>8</a:t>
            </a:fld>
            <a:endParaRPr lang="en-US" altLang="en-US" sz="1400" b="0">
              <a:latin typeface="Arial" panose="020B0604020202020204" pitchFamily="34" charset="0"/>
            </a:endParaRPr>
          </a:p>
        </p:txBody>
      </p:sp>
      <p:sp>
        <p:nvSpPr>
          <p:cNvPr id="15363" name="Rectangle 2"/>
          <p:cNvSpPr>
            <a:spLocks noGrp="1" noChangeArrowheads="1"/>
          </p:cNvSpPr>
          <p:nvPr>
            <p:ph type="body" idx="1"/>
          </p:nvPr>
        </p:nvSpPr>
        <p:spPr>
          <a:xfrm>
            <a:off x="161925" y="1833562"/>
            <a:ext cx="8820150" cy="4648200"/>
          </a:xfrm>
        </p:spPr>
        <p:txBody>
          <a:bodyPr/>
          <a:lstStyle/>
          <a:p>
            <a:pPr marL="0" indent="0" algn="ctr">
              <a:buFontTx/>
              <a:buNone/>
            </a:pPr>
            <a:endParaRPr lang="en-US" altLang="en-US" sz="100" dirty="0" smtClean="0"/>
          </a:p>
          <a:p>
            <a:pPr marL="0" indent="0" algn="ctr">
              <a:spcBef>
                <a:spcPct val="0"/>
              </a:spcBef>
              <a:buNone/>
            </a:pPr>
            <a:r>
              <a:rPr lang="en-US" altLang="en-US" sz="3000" dirty="0" smtClean="0"/>
              <a:t>.</a:t>
            </a:r>
          </a:p>
        </p:txBody>
      </p:sp>
      <p:sp>
        <p:nvSpPr>
          <p:cNvPr id="15364" name="Rectangle 3"/>
          <p:cNvSpPr>
            <a:spLocks noGrp="1" noChangeArrowheads="1"/>
          </p:cNvSpPr>
          <p:nvPr>
            <p:ph type="title"/>
          </p:nvPr>
        </p:nvSpPr>
        <p:spPr>
          <a:xfrm>
            <a:off x="269875" y="457200"/>
            <a:ext cx="8542338" cy="1066800"/>
          </a:xfrm>
        </p:spPr>
        <p:txBody>
          <a:bodyPr/>
          <a:lstStyle/>
          <a:p>
            <a:pPr>
              <a:lnSpc>
                <a:spcPct val="95000"/>
              </a:lnSpc>
            </a:pPr>
            <a:r>
              <a:rPr lang="en-US" altLang="en-US" b="0" dirty="0" smtClean="0">
                <a:latin typeface="Rockwell Extra Bold" panose="02060903040505020403" pitchFamily="18" charset="0"/>
              </a:rPr>
              <a:t>.</a:t>
            </a:r>
            <a:endParaRPr lang="en-US" altLang="en-US" sz="3200" b="0" i="1" dirty="0" smtClean="0"/>
          </a:p>
        </p:txBody>
      </p:sp>
      <p:pic>
        <p:nvPicPr>
          <p:cNvPr id="2" name="Picture 1"/>
          <p:cNvPicPr>
            <a:picLocks noChangeAspect="1"/>
          </p:cNvPicPr>
          <p:nvPr/>
        </p:nvPicPr>
        <p:blipFill>
          <a:blip r:embed="rId3"/>
          <a:stretch>
            <a:fillRect/>
          </a:stretch>
        </p:blipFill>
        <p:spPr>
          <a:xfrm>
            <a:off x="159343" y="447152"/>
            <a:ext cx="8837687" cy="6204857"/>
          </a:xfrm>
          <a:prstGeom prst="rect">
            <a:avLst/>
          </a:prstGeom>
        </p:spPr>
      </p:pic>
    </p:spTree>
    <p:extLst>
      <p:ext uri="{BB962C8B-B14F-4D97-AF65-F5344CB8AC3E}">
        <p14:creationId xmlns:p14="http://schemas.microsoft.com/office/powerpoint/2010/main" val="3037763260"/>
      </p:ext>
    </p:extLst>
  </p:cSld>
  <p:clrMapOvr>
    <a:masterClrMapping/>
  </p:clrMapOvr>
  <p:transition spd="slow">
    <p:pull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6pPr>
            <a:lvl7pPr marL="29718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7pPr>
            <a:lvl8pPr marL="34290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8pPr>
            <a:lvl9pPr marL="3886200" indent="-228600" eaLnBrk="0" fontAlgn="base" hangingPunct="0">
              <a:lnSpc>
                <a:spcPct val="80000"/>
              </a:lnSpc>
              <a:spcBef>
                <a:spcPct val="20000"/>
              </a:spcBef>
              <a:spcAft>
                <a:spcPct val="0"/>
              </a:spcAft>
              <a:defRPr sz="2000">
                <a:solidFill>
                  <a:schemeClr val="tx1"/>
                </a:solidFill>
                <a:latin typeface="Times New Roman" panose="02020603050405020304" pitchFamily="18" charset="0"/>
              </a:defRPr>
            </a:lvl9pPr>
          </a:lstStyle>
          <a:p>
            <a:fld id="{CEAEC3C0-0CBF-4A82-A518-05600C80B24B}" type="slidenum">
              <a:rPr lang="en-US" altLang="en-US" sz="1400">
                <a:latin typeface="Arial" panose="020B0604020202020204" pitchFamily="34" charset="0"/>
              </a:rPr>
              <a:pPr/>
              <a:t>9</a:t>
            </a:fld>
            <a:endParaRPr lang="en-US" altLang="en-US" sz="1400" b="0">
              <a:latin typeface="Arial" panose="020B0604020202020204" pitchFamily="34" charset="0"/>
            </a:endParaRPr>
          </a:p>
        </p:txBody>
      </p:sp>
      <p:sp>
        <p:nvSpPr>
          <p:cNvPr id="15363" name="Rectangle 2"/>
          <p:cNvSpPr>
            <a:spLocks noGrp="1" noChangeArrowheads="1"/>
          </p:cNvSpPr>
          <p:nvPr>
            <p:ph type="body" idx="1"/>
          </p:nvPr>
        </p:nvSpPr>
        <p:spPr>
          <a:xfrm>
            <a:off x="161925" y="1833562"/>
            <a:ext cx="8820150" cy="4648200"/>
          </a:xfrm>
        </p:spPr>
        <p:txBody>
          <a:bodyPr/>
          <a:lstStyle/>
          <a:p>
            <a:pPr marL="0" indent="0" algn="ctr">
              <a:buFontTx/>
              <a:buNone/>
            </a:pPr>
            <a:endParaRPr lang="en-US" altLang="en-US" sz="100" dirty="0" smtClean="0"/>
          </a:p>
          <a:p>
            <a:pPr marL="0" indent="0" algn="ctr">
              <a:spcBef>
                <a:spcPct val="0"/>
              </a:spcBef>
              <a:buNone/>
            </a:pPr>
            <a:r>
              <a:rPr lang="en-US" altLang="en-US" sz="3000" dirty="0" smtClean="0"/>
              <a:t>.</a:t>
            </a:r>
          </a:p>
        </p:txBody>
      </p:sp>
      <p:sp>
        <p:nvSpPr>
          <p:cNvPr id="15364" name="Rectangle 3"/>
          <p:cNvSpPr>
            <a:spLocks noGrp="1" noChangeArrowheads="1"/>
          </p:cNvSpPr>
          <p:nvPr>
            <p:ph type="title"/>
          </p:nvPr>
        </p:nvSpPr>
        <p:spPr>
          <a:xfrm>
            <a:off x="269875" y="457200"/>
            <a:ext cx="8542338" cy="1066800"/>
          </a:xfrm>
        </p:spPr>
        <p:txBody>
          <a:bodyPr/>
          <a:lstStyle/>
          <a:p>
            <a:pPr>
              <a:lnSpc>
                <a:spcPct val="95000"/>
              </a:lnSpc>
            </a:pPr>
            <a:r>
              <a:rPr lang="en-US" altLang="en-US" b="0" dirty="0" smtClean="0">
                <a:latin typeface="Rockwell Extra Bold" panose="02060903040505020403" pitchFamily="18" charset="0"/>
              </a:rPr>
              <a:t>.</a:t>
            </a:r>
            <a:endParaRPr lang="en-US" altLang="en-US" sz="3200" b="0" i="1" dirty="0" smtClean="0"/>
          </a:p>
        </p:txBody>
      </p:sp>
      <p:pic>
        <p:nvPicPr>
          <p:cNvPr id="2" name="Picture 1"/>
          <p:cNvPicPr>
            <a:picLocks noChangeAspect="1"/>
          </p:cNvPicPr>
          <p:nvPr/>
        </p:nvPicPr>
        <p:blipFill>
          <a:blip r:embed="rId3"/>
          <a:stretch>
            <a:fillRect/>
          </a:stretch>
        </p:blipFill>
        <p:spPr>
          <a:xfrm>
            <a:off x="70339" y="383691"/>
            <a:ext cx="8948702" cy="6318562"/>
          </a:xfrm>
          <a:prstGeom prst="rect">
            <a:avLst/>
          </a:prstGeom>
        </p:spPr>
      </p:pic>
    </p:spTree>
    <p:extLst>
      <p:ext uri="{BB962C8B-B14F-4D97-AF65-F5344CB8AC3E}">
        <p14:creationId xmlns:p14="http://schemas.microsoft.com/office/powerpoint/2010/main" val="2259529320"/>
      </p:ext>
    </p:extLst>
  </p:cSld>
  <p:clrMapOvr>
    <a:masterClrMapping/>
  </p:clrMapOvr>
  <p:transition spd="slow">
    <p:pull dir="ld"/>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103348</TotalTime>
  <Words>724</Words>
  <Application>Microsoft Office PowerPoint</Application>
  <PresentationFormat>Letter Paper (8.5x11 in)</PresentationFormat>
  <Paragraphs>275</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Rockwell Extra Bold</vt:lpstr>
      <vt:lpstr>Times New Roman</vt:lpstr>
      <vt:lpstr>Default Design</vt:lpstr>
      <vt:lpstr>US Infant Mortality Rate: National Embarrassment?</vt:lpstr>
      <vt:lpstr>US: Highest Infant Mortality Rate of 27 Wealthy Countries</vt:lpstr>
      <vt:lpstr>US Ranks X in Infant Mortality</vt:lpstr>
      <vt:lpstr>.</vt:lpstr>
      <vt:lpstr>Define “Improvement”</vt:lpstr>
      <vt:lpstr>Define “Infant Mortality”</vt:lpstr>
      <vt:lpstr>Data: US NIH/CDC</vt:lpstr>
      <vt:lpstr>.</vt:lpstr>
      <vt:lpstr>.</vt:lpstr>
      <vt:lpstr>.</vt:lpstr>
      <vt:lpstr>Alternate Explanations?</vt:lpstr>
      <vt:lpstr>Bibliography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Infant Mortality Rate: National Embarrassment?</dc:title>
  <dc:creator>Milo Schield</dc:creator>
  <dc:description>ww.StatLit.org/pdf/2018-Schield-CTC3-Slides.pdf</dc:description>
  <cp:lastModifiedBy>Milo Schield</cp:lastModifiedBy>
  <cp:revision>1433</cp:revision>
  <cp:lastPrinted>2018-12-02T04:32:51Z</cp:lastPrinted>
  <dcterms:created xsi:type="dcterms:W3CDTF">1998-11-15T00:57:17Z</dcterms:created>
  <dcterms:modified xsi:type="dcterms:W3CDTF">2018-12-02T04:33:15Z</dcterms:modified>
  <cp:category>Statistical Literacy</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3</vt:i4>
  </property>
  <property fmtid="{D5CDD505-2E9C-101B-9397-08002B2CF9AE}" pid="7" name="MailAddress">
    <vt:lpwstr/>
  </property>
  <property fmtid="{D5CDD505-2E9C-101B-9397-08002B2CF9AE}" pid="8" name="HomePage">
    <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1</vt:i4>
  </property>
  <property fmtid="{D5CDD505-2E9C-101B-9397-08002B2CF9AE}" pid="21" name="OutputDir">
    <vt:lpwstr>C:\982Milo\PowerPt\BallaratTables</vt:lpwstr>
  </property>
</Properties>
</file>