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314" r:id="rId2"/>
    <p:sldId id="961" r:id="rId3"/>
    <p:sldId id="971" r:id="rId4"/>
    <p:sldId id="962" r:id="rId5"/>
    <p:sldId id="967" r:id="rId6"/>
    <p:sldId id="968" r:id="rId7"/>
    <p:sldId id="963" r:id="rId8"/>
    <p:sldId id="973" r:id="rId9"/>
    <p:sldId id="972" r:id="rId10"/>
    <p:sldId id="974" r:id="rId11"/>
    <p:sldId id="975" r:id="rId12"/>
    <p:sldId id="981" r:id="rId13"/>
    <p:sldId id="970" r:id="rId14"/>
    <p:sldId id="977" r:id="rId15"/>
    <p:sldId id="978" r:id="rId16"/>
    <p:sldId id="980" r:id="rId17"/>
    <p:sldId id="979" r:id="rId18"/>
    <p:sldId id="969" r:id="rId19"/>
    <p:sldId id="982" r:id="rId2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7367" autoAdjust="0"/>
  </p:normalViewPr>
  <p:slideViewPr>
    <p:cSldViewPr snapToGrid="0">
      <p:cViewPr varScale="1">
        <p:scale>
          <a:sx n="59" d="100"/>
          <a:sy n="59" d="100"/>
        </p:scale>
        <p:origin x="472" y="4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96" y="-345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66700"/>
            <a:ext cx="47418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>
            <a:lvl1pPr defTabSz="965200">
              <a:defRPr sz="1300" dirty="0" smtClean="0"/>
            </a:lvl1pPr>
          </a:lstStyle>
          <a:p>
            <a:pPr>
              <a:defRPr/>
            </a:pPr>
            <a:r>
              <a:rPr lang="en-US" altLang="en-US" dirty="0" smtClean="0"/>
              <a:t>Teaching </a:t>
            </a:r>
            <a:r>
              <a:rPr lang="en-US" altLang="en-US" dirty="0" smtClean="0"/>
              <a:t>Statistical </a:t>
            </a:r>
            <a:r>
              <a:rPr lang="en-US" altLang="en-US" dirty="0" smtClean="0"/>
              <a:t>Literacy at a Community College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51350" y="269875"/>
            <a:ext cx="22733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dirty="0" smtClean="0"/>
            </a:lvl1pPr>
          </a:lstStyle>
          <a:p>
            <a:pPr>
              <a:defRPr/>
            </a:pPr>
            <a:r>
              <a:rPr lang="en-US" altLang="en-US" dirty="0" smtClean="0"/>
              <a:t>Nov 19, 2021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775" y="8982075"/>
            <a:ext cx="5424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b" anchorCtr="0" compatLnSpc="1">
            <a:prstTxWarp prst="textNoShape">
              <a:avLst/>
            </a:prstTxWarp>
          </a:bodyPr>
          <a:lstStyle>
            <a:lvl1pPr defTabSz="965200">
              <a:defRPr sz="1300" dirty="0" smtClean="0"/>
            </a:lvl1pPr>
          </a:lstStyle>
          <a:p>
            <a:pPr>
              <a:defRPr/>
            </a:pPr>
            <a:r>
              <a:rPr lang="en-US" altLang="en-US" dirty="0" smtClean="0"/>
              <a:t>2021-Schield-CNMCC-Slides.pdf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0263" y="8994775"/>
            <a:ext cx="835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73C6A481-45C0-499D-A1BA-D5B0FAC04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890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r>
              <a:rPr lang="en-US" altLang="en-US"/>
              <a:t>Logistic Regression 1Y1X in Excel 2013Model Trendline Linear 2Y1X using Excel 2013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r>
              <a:rPr lang="en-US" altLang="en-US"/>
              <a:t>24 Feb 2014 V0d11/24/2013 V0a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4560888"/>
            <a:ext cx="577056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r>
              <a:rPr lang="en-US" altLang="en-US"/>
              <a:t>Model-Logistic-Regression-1Y1X-Excel2013-6up.pdfwww.StatLit.org/pdf/Model-Trendline-Linear-2Y1X-Excel2013-6up.pdf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09" tIns="48305" rIns="96609" bIns="4830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A2561E62-5931-415B-8704-36BFE2A9C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098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338DF5-CEA3-4FF3-9B0E-C92BB0DEB109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61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61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6152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6153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EF66053-BE43-4F25-8292-FAA23C58734D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61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615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615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CF26222-E7D9-4981-AB14-D4EDD1F95269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616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6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F641F05-6907-4C8B-9431-69B9619EC8B1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183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39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540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83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223178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2643469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85564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40768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535469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18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119670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253705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98155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45800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289972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5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54859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342992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195343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Logistic Regression 1Y1X in Excel 2013Model Trendline Linear 2Y1X using Excel 2013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24 Feb 2014 V0d11/24/2013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Model-Logistic-Regression-1Y1X-Excel2013-6up.pdfwww.StatLit.org/pdf/Model-Trendline-Linear-2Y1X-Excel2013-6up.pdf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F22FEB-FE62-4313-A182-2F80185FDA03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Model Trendline Linear 2Y1X using Excel 2013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11/24/2013 V0a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www.StatLit.org/pdf/Model-Trendline-Linear-2Y1X-Excel2013-6up.pdf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965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965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D08F455-CE59-466F-80C3-76EE536F423D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6A5EAAA-0272-4705-A3DF-269DA6F85CBD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123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4" name="Rectangle 6"/>
          <p:cNvSpPr txBox="1">
            <a:spLocks noGrp="1"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5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9" tIns="48305" rIns="96609" bIns="48305" anchor="b"/>
          <a:lstStyle>
            <a:lvl1pPr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6288" indent="-298450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1638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9475" indent="-238125" defTabSz="10096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6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38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210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8275" indent="-238125" defTabSz="100965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5CCC40C-6BBC-4105-9C40-97F23E15FC87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1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700" smtClean="0"/>
          </a:p>
        </p:txBody>
      </p:sp>
    </p:spTree>
    <p:extLst>
      <p:ext uri="{BB962C8B-B14F-4D97-AF65-F5344CB8AC3E}">
        <p14:creationId xmlns:p14="http://schemas.microsoft.com/office/powerpoint/2010/main" val="5508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5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3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702" y="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4144970" y="9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5" y="9121784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3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4144970" y="9121784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4" tIns="48546" rIns="97094" bIns="48546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3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685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sz="2400" smtClean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sz="2400" smtClean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latin typeface="Arial" panose="020B0604020202020204" pitchFamily="34" charset="0"/>
              </a:rPr>
              <a:t>Schield:</a:t>
            </a:r>
            <a:r>
              <a:rPr lang="en-US" altLang="en-US" sz="800" baseline="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 smtClean="0">
                <a:latin typeface="Arial" panose="020B0604020202020204" pitchFamily="34" charset="0"/>
              </a:rPr>
              <a:t>2021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CNMCC</a:t>
            </a:r>
            <a:r>
              <a:rPr lang="en-US" altLang="en-US" sz="800" dirty="0" smtClean="0">
                <a:latin typeface="Arial" panose="020B0604020202020204" pitchFamily="34" charset="0"/>
              </a:rPr>
              <a:t> Slides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609600" y="96838"/>
            <a:ext cx="609600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 smtClean="0"/>
              <a:t>V0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4342-4F70-4C77-8A5A-B90D6F92A098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1731288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AF1BC4-9429-4377-9581-85FDABCDA21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6D6CF-4FCD-4DF7-80B0-6371DF3DA89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" y="1981200"/>
            <a:ext cx="8772525" cy="4648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100" dirty="0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Milo Schield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 smtClean="0"/>
              <a:t>&lt;SchieldMilo@UNM.edu&gt;</a:t>
            </a:r>
            <a:br>
              <a:rPr lang="en-US" altLang="en-US" sz="2400" dirty="0" smtClean="0"/>
            </a:br>
            <a:r>
              <a:rPr lang="en-US" altLang="en-US" sz="2400" dirty="0" smtClean="0"/>
              <a:t>Consultant</a:t>
            </a:r>
            <a:r>
              <a:rPr lang="en-US" altLang="en-US" sz="2400" dirty="0"/>
              <a:t>: University of New Mexico</a:t>
            </a:r>
            <a:br>
              <a:rPr lang="en-US" altLang="en-US" sz="2400" dirty="0"/>
            </a:br>
            <a:r>
              <a:rPr lang="en-US" altLang="en-US" sz="2400" dirty="0" smtClean="0"/>
              <a:t>Fellow: American Statistical Association</a:t>
            </a:r>
            <a:br>
              <a:rPr lang="en-US" altLang="en-US" sz="2400" dirty="0" smtClean="0"/>
            </a:br>
            <a:r>
              <a:rPr lang="en-US" altLang="en-US" sz="2400" dirty="0" smtClean="0"/>
              <a:t>President</a:t>
            </a:r>
            <a:r>
              <a:rPr lang="en-US" altLang="en-US" sz="2400" dirty="0"/>
              <a:t>: National Numeracy </a:t>
            </a:r>
            <a:r>
              <a:rPr lang="en-US" altLang="en-US" sz="2400" dirty="0" smtClean="0"/>
              <a:t>Network</a:t>
            </a:r>
            <a:br>
              <a:rPr lang="en-US" altLang="en-US" sz="2400" dirty="0" smtClean="0"/>
            </a:br>
            <a:r>
              <a:rPr lang="en-US" altLang="en-US" sz="2400" dirty="0" smtClean="0"/>
              <a:t>US Rep: International Statistical Literacy Project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000" b="1" i="1" dirty="0" smtClean="0"/>
              <a:t/>
            </a:r>
            <a:br>
              <a:rPr lang="en-US" altLang="en-US" sz="2000" b="1" i="1" dirty="0" smtClean="0"/>
            </a:br>
            <a:r>
              <a:rPr lang="en-US" altLang="en-US" sz="3600" b="1" i="1" dirty="0" smtClean="0"/>
              <a:t>Nov 18, 2021</a:t>
            </a:r>
            <a:br>
              <a:rPr lang="en-US" altLang="en-US" sz="3600" b="1" i="1" dirty="0" smtClean="0"/>
            </a:br>
            <a:r>
              <a:rPr lang="en-US" altLang="en-US" sz="3600" dirty="0" smtClean="0"/>
              <a:t>Central New Mexico Community College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800" i="1" dirty="0" smtClean="0"/>
              <a:t>www.StatLit.org/pdf/2021-Schield-CNMCC-Slides.pdf</a:t>
            </a:r>
            <a:endParaRPr lang="en-US" altLang="en-US" sz="2800" i="1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Teaching Statistical Literacy 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at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a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Community College</a:t>
            </a:r>
            <a:endParaRPr lang="en-US" altLang="en-US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682750"/>
            <a:ext cx="8820150" cy="4775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dirty="0" smtClean="0"/>
              <a:t>What is X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487363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400" dirty="0" smtClean="0"/>
              <a:t>City </a:t>
            </a:r>
            <a:r>
              <a:rPr lang="en-US" altLang="en-US" sz="2400" dirty="0"/>
              <a:t>Hospital has </a:t>
            </a:r>
            <a:r>
              <a:rPr lang="en-US" altLang="en-US" sz="2400" i="1" dirty="0"/>
              <a:t>higher</a:t>
            </a:r>
            <a:r>
              <a:rPr lang="en-US" altLang="en-US" sz="2400" dirty="0"/>
              <a:t> patient death rate than </a:t>
            </a:r>
            <a:r>
              <a:rPr lang="en-US" altLang="en-US" sz="2400" dirty="0" smtClean="0"/>
              <a:t>Rural.</a:t>
            </a:r>
            <a:br>
              <a:rPr lang="en-US" altLang="en-US" sz="2400" dirty="0" smtClean="0"/>
            </a:br>
            <a:r>
              <a:rPr lang="en-US" altLang="en-US" sz="2400" dirty="0" smtClean="0"/>
              <a:t>A ‘crude’ association: True but not the whole story!</a:t>
            </a:r>
            <a:endParaRPr lang="en-US" altLang="en-US" sz="24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5" y="1400210"/>
            <a:ext cx="8872301" cy="53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6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682750"/>
            <a:ext cx="8820150" cy="4775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 algn="ctr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800" dirty="0" smtClean="0"/>
              <a:t>Need to control </a:t>
            </a:r>
            <a:r>
              <a:rPr lang="en-US" altLang="en-US" sz="2800" dirty="0"/>
              <a:t>for </a:t>
            </a:r>
            <a:r>
              <a:rPr lang="en-US" altLang="en-US" sz="2800" dirty="0" smtClean="0"/>
              <a:t>patient condition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487363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400" dirty="0" smtClean="0"/>
              <a:t>City </a:t>
            </a:r>
            <a:r>
              <a:rPr lang="en-US" altLang="en-US" sz="2400" dirty="0"/>
              <a:t>Hospital has </a:t>
            </a:r>
            <a:r>
              <a:rPr lang="en-US" altLang="en-US" sz="2400" i="1" dirty="0"/>
              <a:t>higher</a:t>
            </a:r>
            <a:r>
              <a:rPr lang="en-US" altLang="en-US" sz="2400" dirty="0"/>
              <a:t> patient death rate than </a:t>
            </a:r>
            <a:r>
              <a:rPr lang="en-US" altLang="en-US" sz="2400" dirty="0" smtClean="0"/>
              <a:t>Rural</a:t>
            </a:r>
            <a:br>
              <a:rPr lang="en-US" altLang="en-US" sz="2400" dirty="0" smtClean="0"/>
            </a:br>
            <a:endParaRPr lang="en-US" altLang="en-US" sz="24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2" y="1058270"/>
            <a:ext cx="8728807" cy="52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105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682750"/>
            <a:ext cx="8820150" cy="4775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000" i="1" dirty="0" smtClean="0"/>
              <a:t>After </a:t>
            </a:r>
            <a:r>
              <a:rPr lang="en-US" altLang="en-US" sz="2000" i="1" dirty="0"/>
              <a:t>controlling for </a:t>
            </a:r>
            <a:r>
              <a:rPr lang="en-US" altLang="en-US" sz="2000" i="1" dirty="0" smtClean="0"/>
              <a:t>patient condition, </a:t>
            </a:r>
            <a:r>
              <a:rPr lang="en-US" altLang="en-US" sz="2000" dirty="0" smtClean="0"/>
              <a:t>City has a </a:t>
            </a:r>
            <a:r>
              <a:rPr lang="en-US" altLang="en-US" sz="2000" i="1" dirty="0" smtClean="0"/>
              <a:t>lower </a:t>
            </a:r>
            <a:r>
              <a:rPr lang="en-US" altLang="en-US" sz="2000" dirty="0" smtClean="0"/>
              <a:t>death rate than Rural. </a:t>
            </a:r>
            <a:endParaRPr lang="en-US" altLang="en-US" sz="2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487363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400" dirty="0" smtClean="0"/>
              <a:t>City </a:t>
            </a:r>
            <a:r>
              <a:rPr lang="en-US" altLang="en-US" sz="2400" dirty="0"/>
              <a:t>Hospital has </a:t>
            </a:r>
            <a:r>
              <a:rPr lang="en-US" altLang="en-US" sz="2400" i="1" dirty="0"/>
              <a:t>higher</a:t>
            </a:r>
            <a:r>
              <a:rPr lang="en-US" altLang="en-US" sz="2400" dirty="0"/>
              <a:t> patient death rate than </a:t>
            </a:r>
            <a:r>
              <a:rPr lang="en-US" altLang="en-US" sz="2400" dirty="0" smtClean="0"/>
              <a:t>Rural</a:t>
            </a:r>
            <a:br>
              <a:rPr lang="en-US" altLang="en-US" sz="2400" dirty="0" smtClean="0"/>
            </a:br>
            <a:endParaRPr lang="en-US" altLang="en-US" sz="2400" b="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921"/>
            <a:ext cx="9144000" cy="54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255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Statistical Literacy has less than a 30% overlap with regular statistics taken by most college students.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No balls and urns, no theorems,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More focus on big data than on small samples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More focus on observational data than on experiments.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More focus on confounding than on randomness.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Statistical literacy has a different mathematical emphasis;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Doesn’t </a:t>
            </a:r>
            <a:r>
              <a:rPr lang="en-US" sz="2800" dirty="0"/>
              <a:t>need algebra: no functions, no linear equations.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/>
              <a:t>Need higher-order mathematical thinking.</a:t>
            </a:r>
            <a:endParaRPr lang="en-US" sz="28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Comparison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074219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Yes, this course is different – radically different.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It </a:t>
            </a:r>
            <a:r>
              <a:rPr lang="en-US" dirty="0" smtClean="0"/>
              <a:t>focuses on statistics that students will encounter in the everyday media.  I</a:t>
            </a:r>
            <a:r>
              <a:rPr lang="en-US" dirty="0" smtClean="0"/>
              <a:t>t </a:t>
            </a:r>
            <a:r>
              <a:rPr lang="en-US" dirty="0" smtClean="0"/>
              <a:t>is empirically based on...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</a:t>
            </a:r>
            <a:r>
              <a:rPr lang="en-US" sz="2800" dirty="0" smtClean="0"/>
              <a:t>content of over a thousand news stories</a:t>
            </a:r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Association, Between (action verbs), Causation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 thousands of actual uses of ratio grammar:</a:t>
            </a:r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Percent, percentage, rate and chance (probability) grammar.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/>
              <a:t>practices in epidemiology: </a:t>
            </a:r>
          </a:p>
          <a:p>
            <a:pPr marL="914400" lvl="1" indent="-457200">
              <a:spcBef>
                <a:spcPts val="0"/>
              </a:spcBef>
            </a:pPr>
            <a:r>
              <a:rPr lang="en-US" sz="2400" i="1" dirty="0" smtClean="0"/>
              <a:t>percentage attributable to…; cases attributable to…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/>
              <a:t>practices in multivariate regression: </a:t>
            </a:r>
          </a:p>
          <a:p>
            <a:pPr marL="914400" lvl="1" indent="-457200">
              <a:spcBef>
                <a:spcPts val="0"/>
              </a:spcBef>
            </a:pPr>
            <a:r>
              <a:rPr lang="en-US" sz="2400" i="1" dirty="0" smtClean="0"/>
              <a:t>Take into account; control for</a:t>
            </a:r>
            <a:r>
              <a:rPr lang="en-US" sz="2400" dirty="0" smtClean="0"/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Empirically Based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3191799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15686" y="1801813"/>
            <a:ext cx="8501743" cy="484028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Today’s social and political arguments typically involve social statistics.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Most of these statistics are crude statistics.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Most of the comparisons are crude associations.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But most of those arguing have never been taught </a:t>
            </a:r>
            <a:br>
              <a:rPr lang="en-US" sz="3000" dirty="0" smtClean="0"/>
            </a:br>
            <a:r>
              <a:rPr lang="en-US" sz="3000" dirty="0" smtClean="0"/>
              <a:t>that there may be a story behind these statistics.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Most of those arguing have no idea of what it means to take into account (control for) a related factor. </a:t>
            </a:r>
          </a:p>
          <a:p>
            <a:pPr marL="457200" indent="-457200">
              <a:spcBef>
                <a:spcPts val="1200"/>
              </a:spcBef>
              <a:buNone/>
            </a:pPr>
            <a:endParaRPr lang="en-US" sz="3000" dirty="0" smtClean="0"/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US" sz="30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Deals with a BIG Problem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09869294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15686" y="1801813"/>
            <a:ext cx="8501743" cy="484028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Statistical literacy helps students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see the story behind the statistics.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understand what it means to </a:t>
            </a:r>
            <a:r>
              <a:rPr lang="en-US" sz="3000" i="1" dirty="0" smtClean="0"/>
              <a:t>control for</a:t>
            </a:r>
            <a:r>
              <a:rPr lang="en-US" sz="3000" dirty="0" smtClean="0"/>
              <a:t> something.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understand the confusion of the inverse</a:t>
            </a:r>
            <a:br>
              <a:rPr lang="en-US" sz="3000" dirty="0" smtClean="0"/>
            </a:br>
            <a:r>
              <a:rPr lang="en-US" sz="3000" dirty="0" smtClean="0"/>
              <a:t>P(</a:t>
            </a:r>
            <a:r>
              <a:rPr lang="en-US" sz="3000" dirty="0" err="1" smtClean="0"/>
              <a:t>A|B</a:t>
            </a:r>
            <a:r>
              <a:rPr lang="en-US" sz="3000" dirty="0" smtClean="0"/>
              <a:t>) .NE. P(</a:t>
            </a:r>
            <a:r>
              <a:rPr lang="en-US" sz="3000" dirty="0" err="1" smtClean="0"/>
              <a:t>B|A</a:t>
            </a:r>
            <a:r>
              <a:rPr lang="en-US" sz="3000" dirty="0" smtClean="0"/>
              <a:t>).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understand that statistical significance can be reversed by controlling for a confounder. 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offer more nuanced arguments involving disparities, discrimination and systemic racism.</a:t>
            </a:r>
          </a:p>
          <a:p>
            <a:pPr marL="457200" indent="-457200">
              <a:spcBef>
                <a:spcPts val="1200"/>
              </a:spcBef>
              <a:buNone/>
            </a:pPr>
            <a:endParaRPr lang="en-US" sz="3000" dirty="0" smtClean="0"/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US" sz="30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Provides a “Solution”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0007029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15686" y="1801813"/>
            <a:ext cx="8501743" cy="4840287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None/>
            </a:pPr>
            <a:r>
              <a:rPr lang="en-US" sz="3000" dirty="0" smtClean="0"/>
              <a:t>Our world is 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drowning in data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drowning in “studies say”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convinced that many (most?) statistics are lies</a:t>
            </a:r>
          </a:p>
          <a:p>
            <a:pPr>
              <a:spcBef>
                <a:spcPts val="600"/>
              </a:spcBef>
            </a:pPr>
            <a:r>
              <a:rPr lang="en-US" sz="3000" dirty="0"/>
              <a:t>c</a:t>
            </a:r>
            <a:r>
              <a:rPr lang="en-US" sz="3000" dirty="0" smtClean="0"/>
              <a:t>onvinced that disparities prove discrimination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c</a:t>
            </a:r>
            <a:r>
              <a:rPr lang="en-US" sz="3000" dirty="0" smtClean="0"/>
              <a:t>annot identify a crude association.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000" dirty="0" smtClean="0"/>
              <a:t>We can change that.  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i="1" dirty="0" smtClean="0"/>
              <a:t>We can make our world a better place. </a:t>
            </a:r>
            <a:endParaRPr lang="en-US" i="1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Can Improve our World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1441336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Review “Offering Statistical Literacy”.  Copy a</a:t>
            </a:r>
            <a:r>
              <a:rPr lang="en-US" sz="3000" dirty="0" smtClean="0"/>
              <a:t>t </a:t>
            </a:r>
            <a:r>
              <a:rPr lang="en-US" sz="2400" dirty="0"/>
              <a:t>www.statlit.org/pdf/2021-Schield-Offering-Statistical-Literacy.pdf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Obtain, read and study the textbook.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View Schield’s </a:t>
            </a:r>
            <a:r>
              <a:rPr lang="en-US" sz="3000" dirty="0"/>
              <a:t>recorded </a:t>
            </a:r>
            <a:r>
              <a:rPr lang="en-US" sz="3000" dirty="0" smtClean="0"/>
              <a:t>lectures for each chapter.* </a:t>
            </a:r>
            <a:endParaRPr lang="en-US" sz="30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Email Schield about attending his online classes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Teach some topics at the end of a statistics class.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3000" dirty="0" smtClean="0"/>
              <a:t>Review materials presented to get StatLit approved for general education: www.StatLit.org/UNM.htm </a:t>
            </a:r>
            <a:endParaRPr lang="en-US" sz="3000" dirty="0" smtClean="0"/>
          </a:p>
          <a:p>
            <a:pPr marL="914400" indent="-9144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* Recordings at</a:t>
            </a:r>
            <a:r>
              <a:rPr lang="en-US" sz="2800" dirty="0"/>
              <a:t>: https://drive.google.com/drive/folders/1-0UbYELnxQytCkaYbFIJo2QyfSa2CKCW</a:t>
            </a:r>
            <a:endParaRPr lang="en-US" sz="28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Next Steps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774774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UNM is the first public university in the world to offer </a:t>
            </a:r>
            <a:r>
              <a:rPr lang="en-US" sz="2800" smtClean="0"/>
              <a:t>a </a:t>
            </a:r>
            <a:r>
              <a:rPr lang="en-US" sz="2800" smtClean="0"/>
              <a:t>rigorous statistical </a:t>
            </a:r>
            <a:r>
              <a:rPr lang="en-US" sz="2800" dirty="0" smtClean="0"/>
              <a:t>literacy course focused on social statistics, observational studies and confounding.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Will </a:t>
            </a:r>
            <a:r>
              <a:rPr lang="en-US" sz="2800" dirty="0" smtClean="0"/>
              <a:t>you – the </a:t>
            </a:r>
            <a:r>
              <a:rPr lang="en-US" sz="2800" dirty="0" smtClean="0"/>
              <a:t>faculty at </a:t>
            </a:r>
            <a:r>
              <a:rPr lang="en-US" sz="2800" dirty="0" smtClean="0"/>
              <a:t>New Mexico Community </a:t>
            </a:r>
            <a:r>
              <a:rPr lang="en-US" sz="2800" dirty="0"/>
              <a:t>C</a:t>
            </a:r>
            <a:r>
              <a:rPr lang="en-US" sz="2800" dirty="0" smtClean="0"/>
              <a:t>ollege – accept </a:t>
            </a:r>
            <a:r>
              <a:rPr lang="en-US" sz="2800" dirty="0" smtClean="0"/>
              <a:t>this challenge and </a:t>
            </a:r>
            <a:r>
              <a:rPr lang="en-US" sz="2800" dirty="0" smtClean="0"/>
              <a:t>offer </a:t>
            </a:r>
            <a:r>
              <a:rPr lang="en-US" sz="2800" dirty="0" smtClean="0"/>
              <a:t>Statistical </a:t>
            </a:r>
            <a:r>
              <a:rPr lang="en-US" sz="2800" dirty="0" smtClean="0"/>
              <a:t>Literacy</a:t>
            </a:r>
            <a:r>
              <a:rPr lang="en-US" sz="2800" dirty="0"/>
              <a:t> </a:t>
            </a:r>
            <a:r>
              <a:rPr lang="en-US" sz="2800" dirty="0" smtClean="0"/>
              <a:t>to your students.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It won’t be easy, but your students will see mathematics and statistics in a different way: a way they can appreciate. </a:t>
            </a:r>
            <a:endParaRPr lang="en-US" sz="28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Will Central New Mexico C/C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be the World Leader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?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436653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19100" y="1801813"/>
            <a:ext cx="8266113" cy="4840287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800" dirty="0" smtClean="0"/>
              <a:t>Statistical Literacy is a course that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/>
              <a:t>s</a:t>
            </a:r>
            <a:r>
              <a:rPr lang="en-US" altLang="en-US" sz="2800" i="1" dirty="0" smtClean="0"/>
              <a:t>hows the power of mathematics and statistics.</a:t>
            </a:r>
            <a:br>
              <a:rPr lang="en-US" altLang="en-US" sz="2800" i="1" dirty="0" smtClean="0"/>
            </a:br>
            <a:r>
              <a:rPr lang="en-US" altLang="en-US" sz="2800" dirty="0"/>
              <a:t>As </a:t>
            </a:r>
            <a:r>
              <a:rPr lang="en-US" altLang="en-US" sz="2800" dirty="0" smtClean="0"/>
              <a:t>math-stat </a:t>
            </a:r>
            <a:r>
              <a:rPr lang="en-US" altLang="en-US" sz="2800" dirty="0"/>
              <a:t>teachers, we see beauty, value and power in quantitative thinking.  We wish our students could see what we see.  But all too often they don’t.  </a:t>
            </a: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i="1" dirty="0" smtClean="0"/>
              <a:t>community college students will find </a:t>
            </a:r>
            <a:r>
              <a:rPr lang="en-US" altLang="en-US" sz="2800" i="1" dirty="0"/>
              <a:t>valuable.</a:t>
            </a:r>
            <a:br>
              <a:rPr lang="en-US" altLang="en-US" sz="2800" i="1" dirty="0"/>
            </a:br>
            <a:r>
              <a:rPr lang="en-US" altLang="en-US" sz="2800" dirty="0" smtClean="0"/>
              <a:t>I have taught this at </a:t>
            </a:r>
            <a:r>
              <a:rPr lang="en-US" altLang="en-US" sz="2800" dirty="0"/>
              <a:t>Augsburg University: a four-year college where the average SAT is 60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percentile</a:t>
            </a:r>
            <a:r>
              <a:rPr lang="en-US" altLang="en-US" sz="2800" dirty="0" smtClean="0"/>
              <a:t>!</a:t>
            </a:r>
            <a:br>
              <a:rPr lang="en-US" altLang="en-US" sz="2800" dirty="0" smtClean="0"/>
            </a:br>
            <a:r>
              <a:rPr lang="en-US" altLang="en-US" sz="2800" dirty="0" smtClean="0"/>
              <a:t>Most are </a:t>
            </a:r>
            <a:r>
              <a:rPr lang="en-US" altLang="en-US" sz="2800" dirty="0" smtClean="0"/>
              <a:t>ESL or </a:t>
            </a:r>
            <a:r>
              <a:rPr lang="en-US" altLang="en-US" sz="2800" dirty="0" smtClean="0"/>
              <a:t>first </a:t>
            </a:r>
            <a:r>
              <a:rPr lang="en-US" altLang="en-US" sz="2800" dirty="0" smtClean="0"/>
              <a:t>generation.  My </a:t>
            </a:r>
            <a:r>
              <a:rPr lang="en-US" altLang="en-US" sz="2800" dirty="0" smtClean="0"/>
              <a:t>students are similar to </a:t>
            </a:r>
            <a:r>
              <a:rPr lang="en-US" altLang="en-US" sz="2800" dirty="0" smtClean="0"/>
              <a:t>those at community colleges. </a:t>
            </a:r>
            <a:endParaRPr lang="en-US" altLang="en-US" sz="2800" dirty="0" smtClean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1000" dirty="0"/>
          </a:p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Goal: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2600" dirty="0"/>
              <a:t>To convince you to teach Statistical </a:t>
            </a:r>
            <a:r>
              <a:rPr lang="en-US" altLang="en-US" sz="2600" dirty="0" smtClean="0"/>
              <a:t>Literacy</a:t>
            </a:r>
            <a:endParaRPr lang="en-US" altLang="en-US" sz="26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9896154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19100" y="1801813"/>
            <a:ext cx="8266113" cy="4840287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sz="2800" dirty="0" smtClean="0"/>
              <a:t>After my course, I ask my students three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Did this course improve your critical thinking?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Would you recommend this course to a friend?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Should all students be required to take this course?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When I teach traditional statistics I get ‘Yes’ (Agree or Strongly agree) from 15% to 25% of the students.  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When I teach Statistical Literacy to art, music and management majors,  I get ‘Yes’ from at least 50%. 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Student Survey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037252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15686" y="1801813"/>
            <a:ext cx="8501743" cy="484028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Statistical Literacy </a:t>
            </a:r>
            <a:r>
              <a:rPr lang="en-US" sz="3000" dirty="0"/>
              <a:t>is a new </a:t>
            </a:r>
            <a:r>
              <a:rPr lang="en-US" sz="3000" dirty="0" err="1" smtClean="0"/>
              <a:t>GenEd</a:t>
            </a:r>
            <a:r>
              <a:rPr lang="en-US" sz="3000" dirty="0" smtClean="0"/>
              <a:t> course at UNM.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Statistical Literacy is </a:t>
            </a:r>
            <a:r>
              <a:rPr lang="en-US" sz="3000" dirty="0"/>
              <a:t>designed for consumers of statistics: students in non-quantitative majors that don't require a specific mathematics course such as Journalism, Political Science, Communications, Philosophy, English, Film, </a:t>
            </a:r>
            <a:r>
              <a:rPr lang="en-US" sz="3000" dirty="0" smtClean="0"/>
              <a:t>Archeology</a:t>
            </a:r>
            <a:r>
              <a:rPr lang="en-US" sz="3000" dirty="0"/>
              <a:t>, Music</a:t>
            </a:r>
            <a:r>
              <a:rPr lang="en-US" sz="3000" dirty="0" smtClean="0"/>
              <a:t>, etc</a:t>
            </a:r>
            <a:r>
              <a:rPr lang="en-US" sz="3000" dirty="0"/>
              <a:t>. 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000" dirty="0" smtClean="0"/>
              <a:t>Statistical Literacy focuses </a:t>
            </a:r>
            <a:r>
              <a:rPr lang="en-US" sz="3000" dirty="0"/>
              <a:t>on the social statistics </a:t>
            </a:r>
            <a:r>
              <a:rPr lang="en-US" sz="3000" dirty="0" smtClean="0"/>
              <a:t>in </a:t>
            </a:r>
            <a:r>
              <a:rPr lang="en-US" sz="3000" dirty="0"/>
              <a:t>the everyday media: how these statistics are constructed and manipulated, and how they are used as evidence in arguments. 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UNM Math 1300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9878208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Statistics are different from numbers</a:t>
            </a:r>
            <a:endParaRPr lang="en-US" dirty="0"/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Statistics are numbers in context (in reality) </a:t>
            </a:r>
          </a:p>
          <a:p>
            <a:pPr marL="514350" lvl="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Statistics can be influenced by reality: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arithmetic, 1 plus 1 is always 2.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reality math: </a:t>
            </a:r>
            <a:br>
              <a:rPr lang="en-US" dirty="0" smtClean="0"/>
            </a:br>
            <a:r>
              <a:rPr lang="en-US" dirty="0" smtClean="0"/>
              <a:t>1 bunny plus 1 bunny can give three bunnies</a:t>
            </a:r>
            <a:br>
              <a:rPr lang="en-US" dirty="0" smtClean="0"/>
            </a:br>
            <a:r>
              <a:rPr lang="en-US" dirty="0" smtClean="0"/>
              <a:t>1 ice-cube plus 1 ice-cube can give zero ice-cubes</a:t>
            </a:r>
            <a:endParaRPr lang="en-US" dirty="0"/>
          </a:p>
          <a:p>
            <a:pPr marL="914400" lvl="1" indent="-514350">
              <a:spcBef>
                <a:spcPts val="0"/>
              </a:spcBef>
            </a:pPr>
            <a:endParaRPr lang="en-US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Students learn… #1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1484992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dirty="0" smtClean="0"/>
              <a:t>Most social statistics are crude associations: They are mixed-fruit comparisons (apples &amp; oranges).</a:t>
            </a:r>
            <a:br>
              <a:rPr lang="en-US" dirty="0" smtClean="0"/>
            </a:br>
            <a:endParaRPr lang="en-US" sz="1000" dirty="0" smtClean="0"/>
          </a:p>
          <a:p>
            <a:pPr lvl="1">
              <a:spcBef>
                <a:spcPts val="0"/>
              </a:spcBef>
            </a:pPr>
            <a:r>
              <a:rPr lang="en-US" i="1" dirty="0" smtClean="0"/>
              <a:t>Patient death rate at City hospital is higher than that at Rural</a:t>
            </a:r>
            <a:r>
              <a:rPr lang="en-US" dirty="0" smtClean="0"/>
              <a:t>.  But after </a:t>
            </a:r>
            <a:r>
              <a:rPr lang="en-US" b="1" dirty="0" smtClean="0"/>
              <a:t>taking into account </a:t>
            </a:r>
            <a:r>
              <a:rPr lang="en-US" dirty="0" smtClean="0"/>
              <a:t>patient condition,  patient death rate at City is lower than that at Rural.</a:t>
            </a:r>
            <a:br>
              <a:rPr lang="en-US" dirty="0" smtClean="0"/>
            </a:br>
            <a:endParaRPr lang="en-US" sz="1000" dirty="0" smtClean="0"/>
          </a:p>
          <a:p>
            <a:pPr lvl="1">
              <a:spcBef>
                <a:spcPts val="0"/>
              </a:spcBef>
            </a:pPr>
            <a:r>
              <a:rPr lang="en-US" i="1" dirty="0" smtClean="0"/>
              <a:t>People who read home and fashion magazines are likely to get pregnant than those who read car and sport magazines</a:t>
            </a:r>
            <a:r>
              <a:rPr lang="en-US" dirty="0" smtClean="0"/>
              <a:t>.  But after </a:t>
            </a:r>
            <a:r>
              <a:rPr lang="en-US" b="1" dirty="0" smtClean="0"/>
              <a:t>controlling for</a:t>
            </a:r>
            <a:r>
              <a:rPr lang="en-US" dirty="0" smtClean="0"/>
              <a:t> gender, the pregnancy difference decreases substantially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>
                <a:latin typeface="Rockwell Extra Bold" panose="02060903040505020403" pitchFamily="18" charset="0"/>
              </a:rPr>
              <a:t>Students learn…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#2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3799525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en-US" sz="3000" dirty="0" smtClean="0"/>
              <a:t>Learn how to “take something into account”.</a:t>
            </a:r>
            <a:endParaRPr lang="en-US" sz="3000" dirty="0"/>
          </a:p>
          <a:p>
            <a:pPr marL="914400" lvl="1" indent="-514350">
              <a:spcBef>
                <a:spcPts val="0"/>
              </a:spcBef>
            </a:pPr>
            <a:r>
              <a:rPr lang="en-US" sz="2600" dirty="0"/>
              <a:t>How?  </a:t>
            </a:r>
            <a:r>
              <a:rPr lang="en-US" sz="2600" dirty="0" smtClean="0"/>
              <a:t>Give </a:t>
            </a:r>
            <a:r>
              <a:rPr lang="en-US" sz="2600" dirty="0"/>
              <a:t>both groups the same mix. 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6"/>
            </a:pPr>
            <a:r>
              <a:rPr lang="en-US" sz="2800" dirty="0" smtClean="0"/>
              <a:t>Learn to think hypothetically about how things could have been defined, counted, measured, and presented. </a:t>
            </a:r>
            <a:br>
              <a:rPr lang="en-US" sz="2800" dirty="0" smtClean="0"/>
            </a:br>
            <a:endParaRPr lang="en-US" sz="2800" dirty="0" smtClean="0"/>
          </a:p>
          <a:p>
            <a:pPr marL="514350" lvl="0" indent="-514350">
              <a:spcBef>
                <a:spcPts val="0"/>
              </a:spcBef>
              <a:buFont typeface="+mj-lt"/>
              <a:buAutoNum type="arabicPeriod" startAt="6"/>
            </a:pPr>
            <a:r>
              <a:rPr lang="en-US" sz="2800" dirty="0" smtClean="0"/>
              <a:t>Learn how to read and interpret statistics </a:t>
            </a:r>
            <a:r>
              <a:rPr lang="en-US" sz="2800" dirty="0"/>
              <a:t>in news stories, </a:t>
            </a:r>
            <a:r>
              <a:rPr lang="en-US" sz="2800" dirty="0" smtClean="0"/>
              <a:t>tables and graphs.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>
                <a:latin typeface="Rockwell Extra Bold" panose="02060903040505020403" pitchFamily="18" charset="0"/>
              </a:rPr>
              <a:t>Students learn…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#3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993701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87086" y="1801813"/>
            <a:ext cx="8882741" cy="4840287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8"/>
            </a:pPr>
            <a:r>
              <a:rPr lang="en-US" sz="3000" dirty="0" smtClean="0"/>
              <a:t>How to express conditional probability using ordinary English.</a:t>
            </a:r>
            <a:endParaRPr lang="en-US" sz="3000" dirty="0"/>
          </a:p>
          <a:p>
            <a:pPr marL="914400" lvl="1" indent="-514350">
              <a:spcBef>
                <a:spcPts val="0"/>
              </a:spcBef>
            </a:pPr>
            <a:r>
              <a:rPr lang="en-US" sz="2600" dirty="0" smtClean="0"/>
              <a:t>The percentage of women who run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600" dirty="0" smtClean="0"/>
              <a:t>The percentage of women among runners</a:t>
            </a:r>
          </a:p>
          <a:p>
            <a:pPr marL="914400" lvl="1" indent="-514350">
              <a:spcBef>
                <a:spcPts val="0"/>
              </a:spcBef>
            </a:pPr>
            <a:endParaRPr lang="en-US" sz="2600" dirty="0"/>
          </a:p>
          <a:p>
            <a:pPr marL="914400" lvl="1" indent="-514350">
              <a:spcBef>
                <a:spcPts val="0"/>
              </a:spcBef>
            </a:pPr>
            <a:r>
              <a:rPr lang="en-US" sz="2600" dirty="0" smtClean="0"/>
              <a:t>Widows are more likely to commit suicide than widowers.</a:t>
            </a:r>
          </a:p>
          <a:p>
            <a:pPr marL="914400" lvl="1" indent="-514350">
              <a:spcBef>
                <a:spcPts val="0"/>
              </a:spcBef>
            </a:pPr>
            <a:r>
              <a:rPr lang="en-US" sz="2600" dirty="0" smtClean="0"/>
              <a:t>Among those who commit suicide, widows </a:t>
            </a:r>
            <a:r>
              <a:rPr lang="en-US" sz="2600" dirty="0"/>
              <a:t>are more likely </a:t>
            </a:r>
            <a:r>
              <a:rPr lang="en-US" sz="2600" dirty="0" smtClean="0"/>
              <a:t>[to </a:t>
            </a:r>
            <a:r>
              <a:rPr lang="en-US" sz="2600" dirty="0"/>
              <a:t>be </a:t>
            </a:r>
            <a:r>
              <a:rPr lang="en-US" sz="2600" dirty="0" smtClean="0"/>
              <a:t>found] than </a:t>
            </a:r>
            <a:r>
              <a:rPr lang="en-US" sz="2600" dirty="0"/>
              <a:t>widowers</a:t>
            </a:r>
            <a:r>
              <a:rPr lang="en-US" sz="2600" dirty="0" smtClean="0"/>
              <a:t>.</a:t>
            </a:r>
          </a:p>
          <a:p>
            <a:pPr marL="347663" lvl="1" indent="0">
              <a:spcBef>
                <a:spcPts val="0"/>
              </a:spcBef>
              <a:buNone/>
              <a:tabLst>
                <a:tab pos="53975" algn="l"/>
              </a:tabLst>
            </a:pPr>
            <a:endParaRPr lang="en-US" sz="2600" dirty="0"/>
          </a:p>
          <a:p>
            <a:pPr marL="514350" indent="-514350">
              <a:spcBef>
                <a:spcPts val="0"/>
              </a:spcBef>
              <a:buFont typeface="+mj-lt"/>
              <a:buAutoNum type="arabicPeriod" startAt="9"/>
            </a:pPr>
            <a:r>
              <a:rPr lang="en-US" sz="3000" dirty="0" smtClean="0"/>
              <a:t>Association is not [necessarily] causation; </a:t>
            </a:r>
            <a:br>
              <a:rPr lang="en-US" sz="3000" dirty="0" smtClean="0"/>
            </a:br>
            <a:r>
              <a:rPr lang="en-US" sz="3000" dirty="0" smtClean="0"/>
              <a:t>Disparity is not [necessarily] discrimination.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55347CD-BB04-4518-9F4B-4618A8057E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>
                <a:latin typeface="Rockwell Extra Bold" panose="02060903040505020403" pitchFamily="18" charset="0"/>
              </a:rPr>
              <a:t>Students learn…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#4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0714485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682750"/>
            <a:ext cx="8820150" cy="4775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800" dirty="0" smtClean="0"/>
              <a:t>Vaccinated are 2.5 times as likely to die as unvaccinated.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2800" i="1" dirty="0" smtClean="0"/>
              <a:t>After </a:t>
            </a:r>
            <a:r>
              <a:rPr lang="en-US" altLang="en-US" sz="2800" i="1" dirty="0"/>
              <a:t>controlling for </a:t>
            </a:r>
            <a:r>
              <a:rPr lang="en-US" altLang="en-US" sz="2800" i="1" dirty="0" smtClean="0"/>
              <a:t>age, </a:t>
            </a:r>
            <a:r>
              <a:rPr lang="en-US" altLang="en-US" sz="2800" dirty="0" smtClean="0"/>
              <a:t>unvaccinated are 3.4 times as likely to die from Covid19 Delta as are the vaccinated</a:t>
            </a:r>
            <a:r>
              <a:rPr lang="en-US" altLang="en-US" sz="2800" i="1" dirty="0" smtClean="0"/>
              <a:t>. </a:t>
            </a:r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spcAft>
                <a:spcPts val="900"/>
              </a:spcAft>
              <a:buNone/>
            </a:pPr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487363"/>
            <a:ext cx="8820150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Crude Comparison: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Simpson’s Paradox</a:t>
            </a:r>
            <a:endParaRPr lang="en-US" altLang="en-US" sz="3200" b="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9" y="2388581"/>
            <a:ext cx="8921296" cy="31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881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111052</TotalTime>
  <Words>1607</Words>
  <Application>Microsoft Office PowerPoint</Application>
  <PresentationFormat>Letter Paper (8.5x11 in)</PresentationFormat>
  <Paragraphs>455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Rockwell Extra Bold</vt:lpstr>
      <vt:lpstr>Times New Roman</vt:lpstr>
      <vt:lpstr>Wingdings</vt:lpstr>
      <vt:lpstr>3_Default Design</vt:lpstr>
      <vt:lpstr>Teaching Statistical Literacy  at a Community College</vt:lpstr>
      <vt:lpstr>Goal: To convince you to teach Statistical Literacy</vt:lpstr>
      <vt:lpstr>Student Survey</vt:lpstr>
      <vt:lpstr>Statistical Literacy:  UNM Math 1300</vt:lpstr>
      <vt:lpstr>Statistical Literacy: Students learn… #1</vt:lpstr>
      <vt:lpstr>Statistical Literacy: Students learn… #2</vt:lpstr>
      <vt:lpstr>Statistical Literacy: Students learn… #3</vt:lpstr>
      <vt:lpstr>Statistical Literacy: Students learn… #4</vt:lpstr>
      <vt:lpstr>Crude Comparison: Simpson’s Paradox</vt:lpstr>
      <vt:lpstr>City Hospital has higher patient death rate than Rural. A ‘crude’ association: True but not the whole story!</vt:lpstr>
      <vt:lpstr>City Hospital has higher patient death rate than Rural </vt:lpstr>
      <vt:lpstr>City Hospital has higher patient death rate than Rural </vt:lpstr>
      <vt:lpstr>Statistical Literacy: Comparison</vt:lpstr>
      <vt:lpstr>Statistical Literacy: Empirically Based</vt:lpstr>
      <vt:lpstr>Statistical Literacy: Deals with a BIG Problem</vt:lpstr>
      <vt:lpstr>Statistical Literacy: Provides a “Solution”</vt:lpstr>
      <vt:lpstr>Statistical Literacy: Can Improve our World</vt:lpstr>
      <vt:lpstr>Next Steps</vt:lpstr>
      <vt:lpstr>Will Central New Mexico C/C  be the World Leader?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Literacy Issues: Covid Status May, 2021</dc:title>
  <dc:subject/>
  <dc:creator>Milo Schield</dc:creator>
  <cp:lastModifiedBy>Milo Schield</cp:lastModifiedBy>
  <cp:revision>1630</cp:revision>
  <cp:lastPrinted>2021-11-21T18:09:01Z</cp:lastPrinted>
  <dcterms:created xsi:type="dcterms:W3CDTF">1998-11-15T00:57:17Z</dcterms:created>
  <dcterms:modified xsi:type="dcterms:W3CDTF">2021-11-21T18:09:05Z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