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46" r:id="rId2"/>
    <p:sldId id="965" r:id="rId3"/>
    <p:sldId id="967" r:id="rId4"/>
    <p:sldId id="968" r:id="rId5"/>
    <p:sldId id="957" r:id="rId6"/>
    <p:sldId id="958" r:id="rId7"/>
    <p:sldId id="959" r:id="rId8"/>
    <p:sldId id="960" r:id="rId9"/>
    <p:sldId id="961" r:id="rId10"/>
    <p:sldId id="955" r:id="rId11"/>
    <p:sldId id="956" r:id="rId12"/>
    <p:sldId id="962" r:id="rId1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87432" autoAdjust="0"/>
  </p:normalViewPr>
  <p:slideViewPr>
    <p:cSldViewPr snapToGrid="0">
      <p:cViewPr varScale="1">
        <p:scale>
          <a:sx n="100" d="100"/>
          <a:sy n="100" d="100"/>
        </p:scale>
        <p:origin x="10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696" y="-165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66708"/>
            <a:ext cx="3549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Statistical Literacy: The Diabolical Denominator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9250" y="203208"/>
            <a:ext cx="132397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V0E  8/1/2021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9126" y="8991608"/>
            <a:ext cx="45481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www.StatLit.org/pdf/2021-Schield-MathFest-Slides.pdf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222" y="8994783"/>
            <a:ext cx="136207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9" y="4560895"/>
            <a:ext cx="5770563" cy="44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22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606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58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91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48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15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86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847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0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09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55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4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2021 Schield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MathFest</a:t>
            </a:r>
            <a:r>
              <a:rPr lang="en-US" altLang="en-US" sz="800" dirty="0" smtClean="0">
                <a:latin typeface="Arial" panose="020B0604020202020204" pitchFamily="34" charset="0"/>
              </a:rPr>
              <a:t> Slides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V0E</a:t>
            </a:r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2021</a:t>
            </a:r>
            <a:r>
              <a:rPr lang="en-US" altLang="en-US" sz="800" baseline="0" dirty="0" smtClean="0">
                <a:latin typeface="Arial" panose="020B0604020202020204" pitchFamily="34" charset="0"/>
              </a:rPr>
              <a:t> Schield USCOTS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V0A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Consultant: Univ</a:t>
            </a:r>
            <a:r>
              <a:rPr lang="en-US" altLang="en-US" sz="2400" b="1" i="1" dirty="0"/>
              <a:t>. New Mexico</a:t>
            </a:r>
            <a:endParaRPr lang="en-US" altLang="en-US" sz="2400" b="1" i="1" dirty="0" smtClean="0"/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Fellow: American Statistical Association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Elected 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President: National Numeracy Network</a:t>
            </a:r>
          </a:p>
          <a:p>
            <a:pPr marL="0" indent="0" algn="ctr">
              <a:buFontTx/>
              <a:buNone/>
            </a:pPr>
            <a:endParaRPr lang="en-US" altLang="en-US" sz="20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err="1" smtClean="0"/>
              <a:t>MathFest</a:t>
            </a:r>
            <a:r>
              <a:rPr lang="en-US" altLang="en-US" sz="2800" b="1" i="1" dirty="0" smtClean="0"/>
              <a:t>   Aug 4, 2021</a:t>
            </a:r>
          </a:p>
          <a:p>
            <a:pPr marL="0" indent="0" algn="ctr">
              <a:buFontTx/>
              <a:buNone/>
            </a:pPr>
            <a:r>
              <a:rPr lang="en-US" altLang="en-US" sz="800" b="1" i="1" dirty="0" smtClean="0"/>
              <a:t/>
            </a:r>
            <a:br>
              <a:rPr lang="en-US" altLang="en-US" sz="800" b="1" i="1" dirty="0" smtClean="0"/>
            </a:br>
            <a:r>
              <a:rPr lang="en-US" altLang="en-US" sz="2800" b="1" i="1" dirty="0" smtClean="0"/>
              <a:t>Paper: www.StatLit.org/pdf/2021-Schield-MathFest.pdf</a:t>
            </a:r>
            <a:endParaRPr lang="en-US" altLang="en-US" sz="2800" b="1" i="1" dirty="0"/>
          </a:p>
          <a:p>
            <a:pPr marL="0" indent="0" algn="ctr">
              <a:buFontTx/>
              <a:buNone/>
            </a:pPr>
            <a:r>
              <a:rPr lang="en-US" altLang="en-US" sz="2600" b="1" i="1" dirty="0" smtClean="0"/>
              <a:t>Slides: www.StatLit.org/pdf/2021-Schield-MathFest-Slides.pdf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Statistical Literacy: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The Diabolical Denominator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0720008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asserts </a:t>
            </a:r>
            <a:r>
              <a:rPr lang="en-US" altLang="en-US" dirty="0"/>
              <a:t>that </a:t>
            </a:r>
            <a:r>
              <a:rPr lang="en-US" altLang="en-US" i="1" dirty="0" smtClean="0"/>
              <a:t>Association </a:t>
            </a:r>
            <a:r>
              <a:rPr lang="en-US" altLang="en-US" i="1" dirty="0"/>
              <a:t>is Not </a:t>
            </a:r>
            <a:r>
              <a:rPr lang="en-US" altLang="en-US" i="1" dirty="0" smtClean="0"/>
              <a:t>Causation</a:t>
            </a:r>
            <a:endParaRPr lang="en-US" altLang="en-US" i="1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asserts that </a:t>
            </a:r>
            <a:r>
              <a:rPr lang="en-US" altLang="en-US" i="1" dirty="0" smtClean="0"/>
              <a:t>Disparity is Not Discrimination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/>
              <a:t>focuses on the </a:t>
            </a:r>
            <a:r>
              <a:rPr lang="en-US" altLang="en-US" i="1" dirty="0"/>
              <a:t>Story Behind the Statistics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emphasizes how a </a:t>
            </a:r>
            <a:r>
              <a:rPr lang="en-US" altLang="en-US" i="1" dirty="0" smtClean="0"/>
              <a:t>crude association </a:t>
            </a:r>
            <a:br>
              <a:rPr lang="en-US" altLang="en-US" i="1" dirty="0" smtClean="0"/>
            </a:br>
            <a:r>
              <a:rPr lang="en-US" altLang="en-US" dirty="0" smtClean="0"/>
              <a:t>may conceal the real story!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shows students these things without computers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>
                <a:latin typeface="Rockwell Extra Bold" panose="02060903040505020403" pitchFamily="18" charset="0"/>
              </a:rPr>
              <a:t>Statistical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Educators</a:t>
            </a:r>
            <a:r>
              <a:rPr lang="en-US" altLang="en-US" b="0" dirty="0">
                <a:latin typeface="Rockwell Extra Bold" panose="02060903040505020403" pitchFamily="18" charset="0"/>
              </a:rPr>
              <a:t/>
            </a:r>
            <a:br>
              <a:rPr lang="en-US" altLang="en-US" b="0" dirty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Should Offer a Course that: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4339969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Offering 4 sections fall 2021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University of New Mexico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is offering such a course!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2295115"/>
            <a:ext cx="8645525" cy="44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011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To learn more about Statistical Literacy: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Read papers at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www.StatLit.org/Schield-Pubs.htm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Most recent papers: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Statistical Literacy: Teaching Confounding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 smtClean="0"/>
              <a:t>www.StatLit.org/pdf/2021-Schield-USCOTS.pdf</a:t>
            </a:r>
            <a:endParaRPr lang="en-US" altLang="en-US" sz="28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University of New Mexico Offers a New</a:t>
            </a:r>
            <a:br>
              <a:rPr lang="en-US" altLang="en-US" sz="2800" i="1" dirty="0" smtClean="0"/>
            </a:br>
            <a:r>
              <a:rPr lang="en-US" altLang="en-US" sz="2800" i="1" dirty="0" smtClean="0"/>
              <a:t>Confounder-Based Statistical Literacy Course</a:t>
            </a:r>
            <a:endParaRPr lang="en-US" altLang="en-US" sz="2800" i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 smtClean="0"/>
              <a:t>www.StatLit.org/pdf/2021-Schield-ASA.pdf</a:t>
            </a:r>
            <a:endParaRPr lang="en-US" altLang="en-US" sz="28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Why Don’t You Teach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Statistical Literacy?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2248851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Choice of the denominator can cause a: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Tx/>
              <a:buAutoNum type="arabicPeriod"/>
            </a:pPr>
            <a:r>
              <a:rPr lang="en-US" altLang="en-US" dirty="0" smtClean="0"/>
              <a:t>change in a direction over time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Tx/>
              <a:buAutoNum type="arabicPeriod"/>
            </a:pPr>
            <a:r>
              <a:rPr lang="en-US" altLang="en-US" dirty="0" smtClean="0"/>
              <a:t>change in direction between group rates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Tx/>
              <a:buAutoNum type="arabicPeriod"/>
            </a:pPr>
            <a:r>
              <a:rPr lang="en-US" altLang="en-US" dirty="0" smtClean="0"/>
              <a:t>difference </a:t>
            </a:r>
            <a:r>
              <a:rPr lang="en-US" altLang="en-US" smtClean="0"/>
              <a:t>between </a:t>
            </a:r>
            <a:r>
              <a:rPr lang="en-US" altLang="en-US" smtClean="0"/>
              <a:t>group </a:t>
            </a:r>
            <a:r>
              <a:rPr lang="en-US" altLang="en-US" dirty="0" smtClean="0"/>
              <a:t>prevalences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The choice of a denominator is the user’s choice.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Choice of Denominator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(per what?):</a:t>
            </a:r>
            <a:endParaRPr lang="en-US" altLang="en-US" sz="3200" b="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3674" y="5619750"/>
            <a:ext cx="856297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3200" dirty="0"/>
              <a:t>That choice can be </a:t>
            </a:r>
            <a:r>
              <a:rPr lang="en-US" altLang="en-US" sz="3200" i="1" dirty="0"/>
              <a:t>diabolical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evil, wicked </a:t>
            </a:r>
            <a:r>
              <a:rPr lang="en-US" altLang="en-US" sz="3200" dirty="0"/>
              <a:t>or </a:t>
            </a:r>
            <a:r>
              <a:rPr lang="en-US" altLang="en-US" sz="3200" dirty="0" smtClean="0"/>
              <a:t>cruel</a:t>
            </a:r>
            <a:endParaRPr lang="en-US" altLang="en-US" sz="3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dirty="0" smtClean="0"/>
              <a:t>Denominator </a:t>
            </a:r>
            <a:r>
              <a:rPr lang="en-US" altLang="en-US" sz="3200" dirty="0"/>
              <a:t>choices have statistical </a:t>
            </a:r>
            <a:r>
              <a:rPr lang="en-US" altLang="en-US" sz="3200" dirty="0" smtClean="0"/>
              <a:t>consequences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91992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.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#1: Denominator Choice Causes</a:t>
            </a:r>
            <a:r>
              <a:rPr lang="en-US" altLang="en-US" sz="3200" b="0" dirty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Change in Rates Over Time</a:t>
            </a:r>
            <a:endParaRPr lang="en-US" altLang="en-US" sz="3200" b="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8" y="1833562"/>
            <a:ext cx="6958783" cy="222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4" y="4369497"/>
            <a:ext cx="7105651" cy="23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648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1996 </a:t>
            </a:r>
            <a:r>
              <a:rPr lang="en-US" sz="2800" dirty="0" smtClean="0"/>
              <a:t>auto-death </a:t>
            </a:r>
            <a:r>
              <a:rPr lang="en-US" sz="2800" dirty="0"/>
              <a:t>rate was </a:t>
            </a:r>
            <a:endParaRPr lang="en-US" sz="2800" dirty="0" smtClean="0"/>
          </a:p>
          <a:p>
            <a:pPr marL="282575" indent="-282575"/>
            <a:r>
              <a:rPr lang="en-US" sz="2800" dirty="0" smtClean="0"/>
              <a:t>7 </a:t>
            </a:r>
            <a:r>
              <a:rPr lang="en-US" sz="2800" dirty="0"/>
              <a:t>times as high in </a:t>
            </a:r>
            <a:r>
              <a:rPr lang="en-US" sz="2800" dirty="0" smtClean="0"/>
              <a:t>HI </a:t>
            </a:r>
            <a:r>
              <a:rPr lang="en-US" sz="2800" dirty="0"/>
              <a:t>(35) as in </a:t>
            </a:r>
            <a:r>
              <a:rPr lang="en-US" sz="2800" dirty="0" smtClean="0"/>
              <a:t>AK </a:t>
            </a:r>
            <a:r>
              <a:rPr lang="en-US" sz="2800" dirty="0"/>
              <a:t>(7</a:t>
            </a:r>
            <a:r>
              <a:rPr lang="en-US" sz="2800" dirty="0" smtClean="0"/>
              <a:t>) </a:t>
            </a:r>
            <a:r>
              <a:rPr lang="en-US" sz="2800" i="1" dirty="0" smtClean="0"/>
              <a:t>per </a:t>
            </a:r>
            <a:r>
              <a:rPr lang="en-US" sz="2800" i="1" dirty="0"/>
              <a:t>mile of </a:t>
            </a:r>
            <a:r>
              <a:rPr lang="en-US" sz="2800" i="1" dirty="0" smtClean="0"/>
              <a:t>road. </a:t>
            </a:r>
          </a:p>
          <a:p>
            <a:pPr marL="282575" indent="-282575"/>
            <a:r>
              <a:rPr lang="en-US" sz="2800" dirty="0" smtClean="0"/>
              <a:t>twice </a:t>
            </a:r>
            <a:r>
              <a:rPr lang="en-US" sz="2800" dirty="0"/>
              <a:t>as high in </a:t>
            </a:r>
            <a:r>
              <a:rPr lang="en-US" sz="2800" dirty="0" smtClean="0"/>
              <a:t>AK </a:t>
            </a:r>
            <a:r>
              <a:rPr lang="en-US" sz="2800" dirty="0"/>
              <a:t>(38) as in </a:t>
            </a:r>
            <a:r>
              <a:rPr lang="en-US" sz="2800" dirty="0" smtClean="0"/>
              <a:t>HI </a:t>
            </a:r>
            <a:r>
              <a:rPr lang="en-US" sz="2800" dirty="0"/>
              <a:t>(19) </a:t>
            </a:r>
            <a:r>
              <a:rPr lang="en-US" sz="2800" i="1" dirty="0"/>
              <a:t>per vehicle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800" dirty="0" smtClean="0"/>
              <a:t>HI: Hawaii</a:t>
            </a:r>
            <a:br>
              <a:rPr lang="en-US" altLang="en-US" sz="2800" dirty="0" smtClean="0"/>
            </a:br>
            <a:r>
              <a:rPr lang="en-US" altLang="en-US" sz="2800" dirty="0" smtClean="0"/>
              <a:t>AK: Arkansas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#2A: Denominator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Choice Causes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/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Change in Rate-Compare Direction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21" y="3213144"/>
            <a:ext cx="4972958" cy="3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36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Mich. has </a:t>
            </a:r>
            <a:r>
              <a:rPr lang="en-US" altLang="en-US" dirty="0"/>
              <a:t>a </a:t>
            </a:r>
            <a:r>
              <a:rPr lang="en-US" altLang="en-US" i="1" dirty="0"/>
              <a:t>higher</a:t>
            </a:r>
            <a:r>
              <a:rPr lang="en-US" altLang="en-US" dirty="0"/>
              <a:t> death rate than </a:t>
            </a:r>
            <a:r>
              <a:rPr lang="en-US" altLang="en-US" dirty="0" smtClean="0"/>
              <a:t>R.I. </a:t>
            </a:r>
            <a:r>
              <a:rPr lang="en-US" altLang="en-US" i="1" dirty="0" smtClean="0"/>
              <a:t>per </a:t>
            </a:r>
            <a:r>
              <a:rPr lang="en-US" altLang="en-US" i="1" dirty="0"/>
              <a:t>case</a:t>
            </a:r>
            <a:r>
              <a:rPr lang="en-US" altLang="en-US" dirty="0" smtClean="0"/>
              <a:t>.</a:t>
            </a: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Mich. has </a:t>
            </a:r>
            <a:r>
              <a:rPr lang="en-US" altLang="en-US" dirty="0"/>
              <a:t>a </a:t>
            </a:r>
            <a:r>
              <a:rPr lang="en-US" altLang="en-US" i="1" dirty="0"/>
              <a:t>lower</a:t>
            </a:r>
            <a:r>
              <a:rPr lang="en-US" altLang="en-US" dirty="0"/>
              <a:t> death rate than </a:t>
            </a:r>
            <a:r>
              <a:rPr lang="en-US" altLang="en-US" dirty="0" smtClean="0"/>
              <a:t>R. I. </a:t>
            </a:r>
            <a:r>
              <a:rPr lang="en-US" altLang="en-US" i="1" dirty="0"/>
              <a:t>per </a:t>
            </a:r>
            <a:r>
              <a:rPr lang="en-US" altLang="en-US" i="1" dirty="0" smtClean="0"/>
              <a:t>capita. </a:t>
            </a:r>
            <a:endParaRPr lang="en-US" altLang="en-US" i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#2B: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Denominator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Choice Causes</a:t>
            </a:r>
            <a:r>
              <a:rPr lang="en-US" altLang="en-US" b="0" dirty="0">
                <a:latin typeface="Rockwell Extra Bold" panose="02060903040505020403" pitchFamily="18" charset="0"/>
              </a:rPr>
              <a:t/>
            </a:r>
            <a:br>
              <a:rPr lang="en-US" altLang="en-US" b="0" dirty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Change in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Rate-Compare Direction</a:t>
            </a:r>
            <a:endParaRPr lang="en-US" altLang="en-US" sz="3200" b="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45" y="2673190"/>
            <a:ext cx="8171309" cy="28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5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/>
              <a:t>Michigan has a </a:t>
            </a:r>
            <a:r>
              <a:rPr lang="en-US" altLang="en-US" i="1" dirty="0"/>
              <a:t>higher</a:t>
            </a:r>
            <a:r>
              <a:rPr lang="en-US" altLang="en-US" dirty="0"/>
              <a:t> death rate than Rhode Island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i="1" dirty="0"/>
              <a:t>per case</a:t>
            </a:r>
            <a:r>
              <a:rPr lang="en-US" altLang="en-US" i="1" dirty="0" smtClean="0"/>
              <a:t>.</a:t>
            </a:r>
            <a:endParaRPr lang="en-US" altLang="en-US" sz="1000" i="1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Michigan </a:t>
            </a:r>
            <a:r>
              <a:rPr lang="en-US" altLang="en-US" dirty="0"/>
              <a:t>has a </a:t>
            </a:r>
            <a:r>
              <a:rPr lang="en-US" altLang="en-US" i="1" dirty="0"/>
              <a:t>lower</a:t>
            </a:r>
            <a:r>
              <a:rPr lang="en-US" altLang="en-US" dirty="0"/>
              <a:t> death rate than Rhode Island </a:t>
            </a:r>
            <a:r>
              <a:rPr lang="en-US" altLang="en-US" i="1" dirty="0"/>
              <a:t>per </a:t>
            </a:r>
            <a:r>
              <a:rPr lang="en-US" altLang="en-US" i="1" dirty="0" smtClean="0"/>
              <a:t>capita. </a:t>
            </a:r>
            <a:endParaRPr lang="en-US" altLang="en-US" i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Which denominator is right?   </a:t>
            </a:r>
            <a:br>
              <a:rPr lang="en-US" altLang="en-US" dirty="0" smtClean="0"/>
            </a:br>
            <a:r>
              <a:rPr lang="en-US" altLang="en-US" dirty="0" smtClean="0"/>
              <a:t>Is it ‘</a:t>
            </a:r>
            <a:r>
              <a:rPr lang="en-US" altLang="en-US" i="1" dirty="0" smtClean="0"/>
              <a:t>per case</a:t>
            </a:r>
            <a:r>
              <a:rPr lang="en-US" altLang="en-US" dirty="0" smtClean="0"/>
              <a:t>’ or ‘</a:t>
            </a:r>
            <a:r>
              <a:rPr lang="en-US" altLang="en-US" i="1" dirty="0" smtClean="0"/>
              <a:t>per capita</a:t>
            </a:r>
            <a:r>
              <a:rPr lang="en-US" altLang="en-US" dirty="0" smtClean="0"/>
              <a:t>’?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#2B: Diabolical Denominator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.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Which Denominator is Right?</a:t>
            </a:r>
            <a:endParaRPr lang="en-US" altLang="en-US" sz="3200" b="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57487" y="5880100"/>
            <a:ext cx="362902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Maybe neither 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99395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Q. Per what?       A. Infections?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#2B: Diabolical Denominator.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Which Denominator is Right?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5" y="3046365"/>
            <a:ext cx="8473549" cy="30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657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dirty="0" smtClean="0"/>
              <a:t>Guys are 9 times as prevalent among prisoners as gals.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dirty="0" smtClean="0"/>
              <a:t>Guys are 93% of prisoners (49% of population).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3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dirty="0" smtClean="0"/>
              <a:t>Blacks are 38% of prisoners (13% of the population)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3999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#3: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Denominator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Choice Shows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Difference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in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Group Prevalences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8" y="3168162"/>
            <a:ext cx="6477004" cy="2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72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 smtClean="0"/>
              <a:t>Compare with their percentage among committed crimes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dirty="0" smtClean="0"/>
              <a:t>Males are 73% of arrests (75% of victimizations)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dirty="0" smtClean="0"/>
              <a:t>Blacks are 26% of arrests (25% of victimizations)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dirty="0" smtClean="0">
                <a:latin typeface="Rockwell Extra Bold" panose="02060903040505020403" pitchFamily="18" charset="0"/>
              </a:rPr>
              <a:t>#3: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Denominator Choice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Shows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Difference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in Group Prevalences</a:t>
            </a:r>
            <a:endParaRPr lang="en-US" altLang="en-US" sz="3200" b="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1" y="3135954"/>
            <a:ext cx="7685318" cy="27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827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130855</TotalTime>
  <Words>732</Words>
  <Application>Microsoft Office PowerPoint</Application>
  <PresentationFormat>Letter Paper (8.5x11 in)</PresentationFormat>
  <Paragraphs>327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Rockwell Extra Bold</vt:lpstr>
      <vt:lpstr>Times New Roman</vt:lpstr>
      <vt:lpstr>Default Design</vt:lpstr>
      <vt:lpstr>Statistical Literacy:  The Diabolical Denominator</vt:lpstr>
      <vt:lpstr>Choice of Denominator (per what?):</vt:lpstr>
      <vt:lpstr>#1: Denominator Choice Causes Change in Rates Over Time</vt:lpstr>
      <vt:lpstr>#2A: Denominator Choice Causes Change in Rate-Compare Direction</vt:lpstr>
      <vt:lpstr>#2B: Denominator Choice Causes Change in Rate-Compare Direction</vt:lpstr>
      <vt:lpstr>#2B: Diabolical Denominator. Which Denominator is Right?</vt:lpstr>
      <vt:lpstr>#2B: Diabolical Denominator. Which Denominator is Right?</vt:lpstr>
      <vt:lpstr>#3: Denominator Choice Shows  Difference in Group Prevalences</vt:lpstr>
      <vt:lpstr>#3: Denominator Choice Shows  Difference in Group Prevalences</vt:lpstr>
      <vt:lpstr>Statistical Educators Should Offer a Course that:</vt:lpstr>
      <vt:lpstr>University of New Mexico is offering such a course!</vt:lpstr>
      <vt:lpstr>Why Don’t You Teach  Statistical Literacy?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Literacy: The Diabolical Denominator (slides)</dc:title>
  <dc:creator>Milo Schield</dc:creator>
  <dc:description/>
  <cp:lastModifiedBy>Milo Schield</cp:lastModifiedBy>
  <cp:revision>1675</cp:revision>
  <cp:lastPrinted>2021-08-01T11:09:09Z</cp:lastPrinted>
  <dcterms:created xsi:type="dcterms:W3CDTF">1998-11-15T00:57:17Z</dcterms:created>
  <dcterms:modified xsi:type="dcterms:W3CDTF">2021-08-01T11:13:23Z</dcterms:modified>
  <cp:category>MathFest: Statistical Literacy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