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314" r:id="rId2"/>
    <p:sldId id="315" r:id="rId3"/>
    <p:sldId id="366" r:id="rId4"/>
    <p:sldId id="351" r:id="rId5"/>
    <p:sldId id="352" r:id="rId6"/>
    <p:sldId id="353" r:id="rId7"/>
    <p:sldId id="354" r:id="rId8"/>
    <p:sldId id="350" r:id="rId9"/>
    <p:sldId id="355" r:id="rId10"/>
    <p:sldId id="357" r:id="rId11"/>
    <p:sldId id="356" r:id="rId12"/>
    <p:sldId id="358" r:id="rId13"/>
    <p:sldId id="360" r:id="rId14"/>
    <p:sldId id="339" r:id="rId15"/>
    <p:sldId id="362" r:id="rId16"/>
    <p:sldId id="361" r:id="rId17"/>
    <p:sldId id="365" r:id="rId18"/>
    <p:sldId id="340" r:id="rId19"/>
    <p:sldId id="341" r:id="rId20"/>
    <p:sldId id="344" r:id="rId21"/>
    <p:sldId id="370" r:id="rId22"/>
    <p:sldId id="368" r:id="rId23"/>
    <p:sldId id="369" r:id="rId24"/>
    <p:sldId id="333" r:id="rId25"/>
    <p:sldId id="317" r:id="rId26"/>
    <p:sldId id="371" r:id="rId27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lnSpc>
        <a:spcPct val="80000"/>
      </a:lnSpc>
      <a:spcBef>
        <a:spcPct val="2000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lnSpc>
        <a:spcPct val="80000"/>
      </a:lnSpc>
      <a:spcBef>
        <a:spcPct val="2000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lnSpc>
        <a:spcPct val="80000"/>
      </a:lnSpc>
      <a:spcBef>
        <a:spcPct val="2000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lnSpc>
        <a:spcPct val="80000"/>
      </a:lnSpc>
      <a:spcBef>
        <a:spcPct val="2000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lnSpc>
        <a:spcPct val="80000"/>
      </a:lnSpc>
      <a:spcBef>
        <a:spcPct val="2000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5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71153B"/>
    <a:srgbClr val="79163B"/>
    <a:srgbClr val="642832"/>
    <a:srgbClr val="8C0046"/>
    <a:srgbClr val="CC0000"/>
    <a:srgbClr val="800000"/>
    <a:srgbClr val="33CC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98" autoAdjust="0"/>
    <p:restoredTop sz="87432" autoAdjust="0"/>
  </p:normalViewPr>
  <p:slideViewPr>
    <p:cSldViewPr snapToGrid="0">
      <p:cViewPr varScale="1">
        <p:scale>
          <a:sx n="87" d="100"/>
          <a:sy n="87" d="100"/>
        </p:scale>
        <p:origin x="140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1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428" y="-3228"/>
      </p:cViewPr>
      <p:guideLst>
        <p:guide orient="horz" pos="3025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8800" y="266707"/>
            <a:ext cx="28273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07" tIns="48552" rIns="97107" bIns="48552" numCol="1" anchor="t" anchorCtr="0" compatLnSpc="1">
            <a:prstTxWarp prst="textNoShape">
              <a:avLst/>
            </a:prstTxWarp>
          </a:bodyPr>
          <a:lstStyle>
            <a:lvl1pPr defTabSz="971715">
              <a:lnSpc>
                <a:spcPct val="100000"/>
              </a:lnSpc>
              <a:spcBef>
                <a:spcPct val="0"/>
              </a:spcBef>
              <a:defRPr sz="1300"/>
            </a:lvl1pPr>
          </a:lstStyle>
          <a:p>
            <a:r>
              <a:rPr lang="en-US" altLang="en-US" dirty="0" smtClean="0"/>
              <a:t>Teaching Confounding Slides: Part 3</a:t>
            </a:r>
            <a:endParaRPr lang="en-US" altLang="en-US" dirty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4" y="203207"/>
            <a:ext cx="2938462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07" tIns="48552" rIns="97107" bIns="48552" numCol="1" anchor="t" anchorCtr="0" compatLnSpc="1">
            <a:prstTxWarp prst="textNoShape">
              <a:avLst/>
            </a:prstTxWarp>
          </a:bodyPr>
          <a:lstStyle>
            <a:lvl1pPr algn="r" defTabSz="971715">
              <a:lnSpc>
                <a:spcPct val="100000"/>
              </a:lnSpc>
              <a:spcBef>
                <a:spcPct val="0"/>
              </a:spcBef>
              <a:defRPr sz="1300"/>
            </a:lvl1pPr>
          </a:lstStyle>
          <a:p>
            <a:r>
              <a:rPr lang="en-US" altLang="en-US" dirty="0" smtClean="0"/>
              <a:t>V1  6/26/2021</a:t>
            </a:r>
            <a:endParaRPr lang="en-US" altLang="en-US" dirty="0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19126" y="8991607"/>
            <a:ext cx="45481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07" tIns="48552" rIns="97107" bIns="48552" numCol="1" anchor="b" anchorCtr="0" compatLnSpc="1">
            <a:prstTxWarp prst="textNoShape">
              <a:avLst/>
            </a:prstTxWarp>
          </a:bodyPr>
          <a:lstStyle>
            <a:lvl1pPr defTabSz="971715">
              <a:lnSpc>
                <a:spcPct val="100000"/>
              </a:lnSpc>
              <a:spcBef>
                <a:spcPct val="0"/>
              </a:spcBef>
              <a:defRPr sz="1300"/>
            </a:lvl1pPr>
          </a:lstStyle>
          <a:p>
            <a:r>
              <a:rPr lang="en-US" altLang="en-US" dirty="0" smtClean="0"/>
              <a:t>www.StatLit.org/pdf/2021-Schield-USCOTS-Slides3.pdf</a:t>
            </a:r>
            <a:endParaRPr lang="en-US" altLang="en-US" dirty="0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383222" y="8994782"/>
            <a:ext cx="1362074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07" tIns="48552" rIns="97107" bIns="48552" numCol="1" anchor="b" anchorCtr="0" compatLnSpc="1">
            <a:prstTxWarp prst="textNoShape">
              <a:avLst/>
            </a:prstTxWarp>
          </a:bodyPr>
          <a:lstStyle>
            <a:lvl1pPr algn="r" defTabSz="971715">
              <a:lnSpc>
                <a:spcPct val="100000"/>
              </a:lnSpc>
              <a:spcBef>
                <a:spcPct val="0"/>
              </a:spcBef>
              <a:defRPr sz="1300"/>
            </a:lvl1pPr>
          </a:lstStyle>
          <a:p>
            <a:r>
              <a:rPr lang="en-US" altLang="en-US"/>
              <a:t>Page </a:t>
            </a:r>
            <a:fld id="{FC1EE6B5-FBD1-44D8-B807-AA790ACC5D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77032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07" tIns="48552" rIns="97107" bIns="48552" numCol="1" anchor="t" anchorCtr="0" compatLnSpc="1">
            <a:prstTxWarp prst="textNoShape">
              <a:avLst/>
            </a:prstTxWarp>
          </a:bodyPr>
          <a:lstStyle>
            <a:lvl1pPr defTabSz="971715">
              <a:lnSpc>
                <a:spcPct val="100000"/>
              </a:lnSpc>
              <a:spcBef>
                <a:spcPct val="0"/>
              </a:spcBef>
              <a:defRPr sz="1300"/>
            </a:lvl1pPr>
          </a:lstStyle>
          <a:p>
            <a:r>
              <a:rPr lang="en-US" altLang="en-US"/>
              <a:t>Statistical Literacy for ManagersStatLit for Managers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9" y="8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07" tIns="48552" rIns="97107" bIns="48552" numCol="1" anchor="t" anchorCtr="0" compatLnSpc="1">
            <a:prstTxWarp prst="textNoShape">
              <a:avLst/>
            </a:prstTxWarp>
          </a:bodyPr>
          <a:lstStyle>
            <a:lvl1pPr algn="r" defTabSz="971715">
              <a:lnSpc>
                <a:spcPct val="100000"/>
              </a:lnSpc>
              <a:spcBef>
                <a:spcPct val="0"/>
              </a:spcBef>
              <a:defRPr sz="1300"/>
            </a:lvl1pPr>
          </a:lstStyle>
          <a:p>
            <a:r>
              <a:rPr lang="en-US" altLang="en-US"/>
              <a:t>1 March 20132013</a:t>
            </a:r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5713" y="720725"/>
            <a:ext cx="4797425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12808" y="4560895"/>
            <a:ext cx="5770563" cy="4479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07" tIns="48552" rIns="97107" bIns="485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9121783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07" tIns="48552" rIns="97107" bIns="48552" numCol="1" anchor="b" anchorCtr="0" compatLnSpc="1">
            <a:prstTxWarp prst="textNoShape">
              <a:avLst/>
            </a:prstTxWarp>
          </a:bodyPr>
          <a:lstStyle>
            <a:lvl1pPr defTabSz="971715">
              <a:lnSpc>
                <a:spcPct val="100000"/>
              </a:lnSpc>
              <a:spcBef>
                <a:spcPct val="0"/>
              </a:spcBef>
              <a:defRPr sz="1300"/>
            </a:lvl1pPr>
          </a:lstStyle>
          <a:p>
            <a:r>
              <a:rPr lang="en-US" altLang="en-US"/>
              <a:t>www.StatLit.org/pdf/2013-Schield-MBAA-6up.pdf2013Schield-MBAA</a:t>
            </a:r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9" y="9121783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07" tIns="48552" rIns="97107" bIns="48552" numCol="1" anchor="b" anchorCtr="0" compatLnSpc="1">
            <a:prstTxWarp prst="textNoShape">
              <a:avLst/>
            </a:prstTxWarp>
          </a:bodyPr>
          <a:lstStyle>
            <a:lvl1pPr algn="r" defTabSz="971715">
              <a:lnSpc>
                <a:spcPct val="100000"/>
              </a:lnSpc>
              <a:spcBef>
                <a:spcPct val="0"/>
              </a:spcBef>
              <a:defRPr sz="1300"/>
            </a:lvl1pPr>
          </a:lstStyle>
          <a:p>
            <a:fld id="{B370EAD3-75AD-482E-9F4F-4255BB375B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710464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Statistical Literacy for ManagersStatLit for Managers</a:t>
            </a:r>
          </a:p>
        </p:txBody>
      </p:sp>
      <p:sp>
        <p:nvSpPr>
          <p:cNvPr id="17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1 March 20132013</a:t>
            </a:r>
          </a:p>
        </p:txBody>
      </p:sp>
      <p:sp>
        <p:nvSpPr>
          <p:cNvPr id="18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www.StatLit.org/pdf/2013-Schield-MBAA-6up.pdf2013Schield-MBAA</a:t>
            </a:r>
          </a:p>
        </p:txBody>
      </p:sp>
      <p:sp>
        <p:nvSpPr>
          <p:cNvPr id="1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88D78D-5974-43E7-BB74-CAE453079FAC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53250" name="Rectangle 2"/>
          <p:cNvSpPr txBox="1">
            <a:spLocks noGrp="1" noChangeArrowheads="1"/>
          </p:cNvSpPr>
          <p:nvPr/>
        </p:nvSpPr>
        <p:spPr bwMode="auto">
          <a:xfrm>
            <a:off x="5" y="8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07" tIns="48552" rIns="97107" bIns="48552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StatLit for Managers</a:t>
            </a:r>
          </a:p>
        </p:txBody>
      </p:sp>
      <p:sp>
        <p:nvSpPr>
          <p:cNvPr id="53251" name="Rectangle 3"/>
          <p:cNvSpPr txBox="1">
            <a:spLocks noGrp="1" noChangeArrowheads="1"/>
          </p:cNvSpPr>
          <p:nvPr/>
        </p:nvSpPr>
        <p:spPr bwMode="auto">
          <a:xfrm>
            <a:off x="4144969" y="8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07" tIns="48552" rIns="97107" bIns="48552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2013</a:t>
            </a:r>
          </a:p>
        </p:txBody>
      </p:sp>
      <p:sp>
        <p:nvSpPr>
          <p:cNvPr id="53252" name="Rectangle 6"/>
          <p:cNvSpPr txBox="1">
            <a:spLocks noGrp="1" noChangeArrowheads="1"/>
          </p:cNvSpPr>
          <p:nvPr/>
        </p:nvSpPr>
        <p:spPr bwMode="auto">
          <a:xfrm>
            <a:off x="5" y="9121783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07" tIns="48552" rIns="97107" bIns="48552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2013Schield-MBAA</a:t>
            </a:r>
          </a:p>
        </p:txBody>
      </p:sp>
      <p:sp>
        <p:nvSpPr>
          <p:cNvPr id="53253" name="Rectangle 7"/>
          <p:cNvSpPr txBox="1">
            <a:spLocks noGrp="1" noChangeArrowheads="1"/>
          </p:cNvSpPr>
          <p:nvPr/>
        </p:nvSpPr>
        <p:spPr bwMode="auto">
          <a:xfrm>
            <a:off x="4144969" y="9121783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07" tIns="48552" rIns="97107" bIns="48552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91ACC686-3D74-448B-9EFE-BCAE24CE23BD}" type="slidenum">
              <a:rPr lang="en-US" altLang="en-US" sz="1300"/>
              <a:pPr algn="r">
                <a:lnSpc>
                  <a:spcPct val="100000"/>
                </a:lnSpc>
                <a:spcBef>
                  <a:spcPct val="0"/>
                </a:spcBef>
              </a:pPr>
              <a:t>1</a:t>
            </a:fld>
            <a:endParaRPr lang="en-US" altLang="en-US" sz="1300"/>
          </a:p>
        </p:txBody>
      </p:sp>
      <p:sp>
        <p:nvSpPr>
          <p:cNvPr id="53254" name="Rectangle 2"/>
          <p:cNvSpPr txBox="1">
            <a:spLocks noGrp="1" noChangeArrowheads="1"/>
          </p:cNvSpPr>
          <p:nvPr/>
        </p:nvSpPr>
        <p:spPr bwMode="auto">
          <a:xfrm>
            <a:off x="5" y="8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07" tIns="48552" rIns="97107" bIns="48552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Analyzing Numbers in the News</a:t>
            </a:r>
          </a:p>
        </p:txBody>
      </p:sp>
      <p:sp>
        <p:nvSpPr>
          <p:cNvPr id="53255" name="Rectangle 3"/>
          <p:cNvSpPr txBox="1">
            <a:spLocks noGrp="1" noChangeArrowheads="1"/>
          </p:cNvSpPr>
          <p:nvPr/>
        </p:nvSpPr>
        <p:spPr bwMode="auto">
          <a:xfrm>
            <a:off x="4144969" y="8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07" tIns="48552" rIns="97107" bIns="48552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15 May 2008</a:t>
            </a:r>
          </a:p>
        </p:txBody>
      </p:sp>
      <p:sp>
        <p:nvSpPr>
          <p:cNvPr id="53256" name="Rectangle 6"/>
          <p:cNvSpPr txBox="1">
            <a:spLocks noGrp="1" noChangeArrowheads="1"/>
          </p:cNvSpPr>
          <p:nvPr/>
        </p:nvSpPr>
        <p:spPr bwMode="auto">
          <a:xfrm>
            <a:off x="5" y="9121783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07" tIns="48552" rIns="97107" bIns="48552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2008SchieldNNN6up.pdf</a:t>
            </a:r>
          </a:p>
        </p:txBody>
      </p:sp>
      <p:sp>
        <p:nvSpPr>
          <p:cNvPr id="53257" name="Rectangle 7"/>
          <p:cNvSpPr txBox="1">
            <a:spLocks noGrp="1" noChangeArrowheads="1"/>
          </p:cNvSpPr>
          <p:nvPr/>
        </p:nvSpPr>
        <p:spPr bwMode="auto">
          <a:xfrm>
            <a:off x="4144969" y="9121783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07" tIns="48552" rIns="97107" bIns="48552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A98DA9E7-7315-4672-9781-D272DA2266C7}" type="slidenum">
              <a:rPr lang="en-US" altLang="en-US" sz="1300"/>
              <a:pPr algn="r">
                <a:lnSpc>
                  <a:spcPct val="100000"/>
                </a:lnSpc>
                <a:spcBef>
                  <a:spcPct val="0"/>
                </a:spcBef>
              </a:pPr>
              <a:t>1</a:t>
            </a:fld>
            <a:endParaRPr lang="en-US" altLang="en-US" sz="1300"/>
          </a:p>
        </p:txBody>
      </p:sp>
      <p:sp>
        <p:nvSpPr>
          <p:cNvPr id="53258" name="Rectangle 2"/>
          <p:cNvSpPr txBox="1">
            <a:spLocks noGrp="1" noChangeArrowheads="1"/>
          </p:cNvSpPr>
          <p:nvPr/>
        </p:nvSpPr>
        <p:spPr bwMode="auto">
          <a:xfrm>
            <a:off x="12702" y="8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07" tIns="48552" rIns="97107" bIns="48552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300"/>
          </a:p>
        </p:txBody>
      </p:sp>
      <p:sp>
        <p:nvSpPr>
          <p:cNvPr id="53259" name="Rectangle 3"/>
          <p:cNvSpPr txBox="1">
            <a:spLocks noGrp="1" noChangeArrowheads="1"/>
          </p:cNvSpPr>
          <p:nvPr/>
        </p:nvSpPr>
        <p:spPr bwMode="auto">
          <a:xfrm>
            <a:off x="4144969" y="8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07" tIns="48552" rIns="97107" bIns="48552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endParaRPr lang="en-US" altLang="en-US" sz="1300"/>
          </a:p>
        </p:txBody>
      </p:sp>
      <p:sp>
        <p:nvSpPr>
          <p:cNvPr id="53260" name="Rectangle 6"/>
          <p:cNvSpPr txBox="1">
            <a:spLocks noGrp="1" noChangeArrowheads="1"/>
          </p:cNvSpPr>
          <p:nvPr/>
        </p:nvSpPr>
        <p:spPr bwMode="auto">
          <a:xfrm>
            <a:off x="5" y="9121783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07" tIns="48552" rIns="97107" bIns="48552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300"/>
          </a:p>
        </p:txBody>
      </p:sp>
      <p:sp>
        <p:nvSpPr>
          <p:cNvPr id="53261" name="Rectangle 7"/>
          <p:cNvSpPr txBox="1">
            <a:spLocks noGrp="1" noChangeArrowheads="1"/>
          </p:cNvSpPr>
          <p:nvPr/>
        </p:nvSpPr>
        <p:spPr bwMode="auto">
          <a:xfrm>
            <a:off x="4144969" y="9121783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07" tIns="48552" rIns="97107" bIns="48552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09EB9BEE-2A39-45D5-AA60-43A782725BF9}" type="slidenum">
              <a:rPr lang="en-US" altLang="en-US" sz="1300"/>
              <a:pPr algn="r">
                <a:lnSpc>
                  <a:spcPct val="100000"/>
                </a:lnSpc>
                <a:spcBef>
                  <a:spcPct val="0"/>
                </a:spcBef>
              </a:pPr>
              <a:t>1</a:t>
            </a:fld>
            <a:endParaRPr lang="en-US" altLang="en-US" sz="1300"/>
          </a:p>
        </p:txBody>
      </p:sp>
      <p:sp>
        <p:nvSpPr>
          <p:cNvPr id="532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5105394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Statistical Literacy for ManagersStatLit for Managers</a:t>
            </a:r>
          </a:p>
        </p:txBody>
      </p:sp>
      <p:sp>
        <p:nvSpPr>
          <p:cNvPr id="17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1 March 20132013</a:t>
            </a:r>
          </a:p>
        </p:txBody>
      </p:sp>
      <p:sp>
        <p:nvSpPr>
          <p:cNvPr id="18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www.StatLit.org/pdf/2013-Schield-MBAA-6up.pdf2013Schield-MBAA</a:t>
            </a:r>
          </a:p>
        </p:txBody>
      </p:sp>
      <p:sp>
        <p:nvSpPr>
          <p:cNvPr id="1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A82840-3EB2-4DA3-BA8A-A096893C63B3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54274" name="Rectangle 2"/>
          <p:cNvSpPr txBox="1">
            <a:spLocks noGrp="1" noChangeArrowheads="1"/>
          </p:cNvSpPr>
          <p:nvPr/>
        </p:nvSpPr>
        <p:spPr bwMode="auto">
          <a:xfrm>
            <a:off x="4" y="6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StatLit for Managers</a:t>
            </a:r>
          </a:p>
        </p:txBody>
      </p:sp>
      <p:sp>
        <p:nvSpPr>
          <p:cNvPr id="54275" name="Rectangle 3"/>
          <p:cNvSpPr txBox="1">
            <a:spLocks noGrp="1" noChangeArrowheads="1"/>
          </p:cNvSpPr>
          <p:nvPr/>
        </p:nvSpPr>
        <p:spPr bwMode="auto">
          <a:xfrm>
            <a:off x="4144968" y="6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2013</a:t>
            </a:r>
          </a:p>
        </p:txBody>
      </p:sp>
      <p:sp>
        <p:nvSpPr>
          <p:cNvPr id="54276" name="Rectangle 6"/>
          <p:cNvSpPr txBox="1">
            <a:spLocks noGrp="1" noChangeArrowheads="1"/>
          </p:cNvSpPr>
          <p:nvPr/>
        </p:nvSpPr>
        <p:spPr bwMode="auto">
          <a:xfrm>
            <a:off x="4" y="9121782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2013Schield-MBAA</a:t>
            </a:r>
          </a:p>
        </p:txBody>
      </p:sp>
      <p:sp>
        <p:nvSpPr>
          <p:cNvPr id="54277" name="Rectangle 7"/>
          <p:cNvSpPr txBox="1">
            <a:spLocks noGrp="1" noChangeArrowheads="1"/>
          </p:cNvSpPr>
          <p:nvPr/>
        </p:nvSpPr>
        <p:spPr bwMode="auto">
          <a:xfrm>
            <a:off x="4144968" y="9121782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83DD8BBB-A433-4C03-9B98-752746731741}" type="slidenum">
              <a:rPr lang="en-US" altLang="en-US" sz="1100"/>
              <a:pPr algn="r">
                <a:lnSpc>
                  <a:spcPct val="100000"/>
                </a:lnSpc>
                <a:spcBef>
                  <a:spcPct val="0"/>
                </a:spcBef>
              </a:pPr>
              <a:t>18</a:t>
            </a:fld>
            <a:endParaRPr lang="en-US" altLang="en-US" sz="1100"/>
          </a:p>
        </p:txBody>
      </p:sp>
      <p:sp>
        <p:nvSpPr>
          <p:cNvPr id="54278" name="Rectangle 2"/>
          <p:cNvSpPr txBox="1">
            <a:spLocks noGrp="1" noChangeArrowheads="1"/>
          </p:cNvSpPr>
          <p:nvPr/>
        </p:nvSpPr>
        <p:spPr bwMode="auto">
          <a:xfrm>
            <a:off x="4" y="6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Analyzing Numbers in the News</a:t>
            </a:r>
          </a:p>
        </p:txBody>
      </p:sp>
      <p:sp>
        <p:nvSpPr>
          <p:cNvPr id="54279" name="Rectangle 3"/>
          <p:cNvSpPr txBox="1">
            <a:spLocks noGrp="1" noChangeArrowheads="1"/>
          </p:cNvSpPr>
          <p:nvPr/>
        </p:nvSpPr>
        <p:spPr bwMode="auto">
          <a:xfrm>
            <a:off x="4144968" y="6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15 May 2008</a:t>
            </a:r>
          </a:p>
        </p:txBody>
      </p:sp>
      <p:sp>
        <p:nvSpPr>
          <p:cNvPr id="54280" name="Rectangle 6"/>
          <p:cNvSpPr txBox="1">
            <a:spLocks noGrp="1" noChangeArrowheads="1"/>
          </p:cNvSpPr>
          <p:nvPr/>
        </p:nvSpPr>
        <p:spPr bwMode="auto">
          <a:xfrm>
            <a:off x="4" y="9121782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2008SchieldNNN6up.pdf</a:t>
            </a:r>
          </a:p>
        </p:txBody>
      </p:sp>
      <p:sp>
        <p:nvSpPr>
          <p:cNvPr id="54281" name="Rectangle 7"/>
          <p:cNvSpPr txBox="1">
            <a:spLocks noGrp="1" noChangeArrowheads="1"/>
          </p:cNvSpPr>
          <p:nvPr/>
        </p:nvSpPr>
        <p:spPr bwMode="auto">
          <a:xfrm>
            <a:off x="4144968" y="9121782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F0117A5A-1FA2-4F30-921A-3D40D45E867D}" type="slidenum">
              <a:rPr lang="en-US" altLang="en-US" sz="1100"/>
              <a:pPr algn="r">
                <a:lnSpc>
                  <a:spcPct val="100000"/>
                </a:lnSpc>
                <a:spcBef>
                  <a:spcPct val="0"/>
                </a:spcBef>
              </a:pPr>
              <a:t>18</a:t>
            </a:fld>
            <a:endParaRPr lang="en-US" altLang="en-US" sz="1100"/>
          </a:p>
        </p:txBody>
      </p:sp>
      <p:sp>
        <p:nvSpPr>
          <p:cNvPr id="54282" name="Rectangle 2"/>
          <p:cNvSpPr txBox="1">
            <a:spLocks noGrp="1" noChangeArrowheads="1"/>
          </p:cNvSpPr>
          <p:nvPr/>
        </p:nvSpPr>
        <p:spPr bwMode="auto">
          <a:xfrm>
            <a:off x="4" y="6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100"/>
          </a:p>
        </p:txBody>
      </p:sp>
      <p:sp>
        <p:nvSpPr>
          <p:cNvPr id="54283" name="Rectangle 3"/>
          <p:cNvSpPr txBox="1">
            <a:spLocks noGrp="1" noChangeArrowheads="1"/>
          </p:cNvSpPr>
          <p:nvPr/>
        </p:nvSpPr>
        <p:spPr bwMode="auto">
          <a:xfrm>
            <a:off x="4144968" y="6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endParaRPr lang="en-US" altLang="en-US" sz="1100"/>
          </a:p>
        </p:txBody>
      </p:sp>
      <p:sp>
        <p:nvSpPr>
          <p:cNvPr id="54284" name="Rectangle 6"/>
          <p:cNvSpPr txBox="1">
            <a:spLocks noGrp="1" noChangeArrowheads="1"/>
          </p:cNvSpPr>
          <p:nvPr/>
        </p:nvSpPr>
        <p:spPr bwMode="auto">
          <a:xfrm>
            <a:off x="4" y="9121782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100"/>
          </a:p>
        </p:txBody>
      </p:sp>
      <p:sp>
        <p:nvSpPr>
          <p:cNvPr id="54285" name="Rectangle 7"/>
          <p:cNvSpPr txBox="1">
            <a:spLocks noGrp="1" noChangeArrowheads="1"/>
          </p:cNvSpPr>
          <p:nvPr/>
        </p:nvSpPr>
        <p:spPr bwMode="auto">
          <a:xfrm>
            <a:off x="4144968" y="9121782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8203B34A-3143-426C-9D18-527F0674805B}" type="slidenum">
              <a:rPr lang="en-US" altLang="en-US" sz="1100"/>
              <a:pPr algn="r">
                <a:lnSpc>
                  <a:spcPct val="100000"/>
                </a:lnSpc>
                <a:spcBef>
                  <a:spcPct val="0"/>
                </a:spcBef>
              </a:pPr>
              <a:t>18</a:t>
            </a:fld>
            <a:endParaRPr lang="en-US" altLang="en-US" sz="1100"/>
          </a:p>
        </p:txBody>
      </p:sp>
      <p:sp>
        <p:nvSpPr>
          <p:cNvPr id="542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0725"/>
            <a:ext cx="4799013" cy="3598863"/>
          </a:xfrm>
          <a:ln/>
        </p:spPr>
      </p:sp>
      <p:sp>
        <p:nvSpPr>
          <p:cNvPr id="542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26177000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altLang="en-US" smtClean="0"/>
              <a:t>Statistical Literacy for ManagersStatLit for Managers</a:t>
            </a:r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en-US" smtClean="0"/>
              <a:t>1 March 20132013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en-US" smtClean="0"/>
              <a:t>www.StatLit.org/pdf/2013-Schield-MBAA-6up.pdf2013Schield-MBAA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370EAD3-75AD-482E-9F4F-4255BB375B5C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946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7"/>
          <p:cNvSpPr>
            <a:spLocks noChangeArrowheads="1"/>
          </p:cNvSpPr>
          <p:nvPr/>
        </p:nvSpPr>
        <p:spPr bwMode="auto">
          <a:xfrm>
            <a:off x="685800" y="1676400"/>
            <a:ext cx="7772400" cy="76200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altLang="en-US" sz="2400"/>
          </a:p>
        </p:txBody>
      </p:sp>
      <p:sp>
        <p:nvSpPr>
          <p:cNvPr id="5" name="Rectangle 29"/>
          <p:cNvSpPr>
            <a:spLocks noChangeArrowheads="1"/>
          </p:cNvSpPr>
          <p:nvPr/>
        </p:nvSpPr>
        <p:spPr bwMode="auto">
          <a:xfrm>
            <a:off x="76200" y="304800"/>
            <a:ext cx="15240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altLang="en-US" sz="2400"/>
          </a:p>
        </p:txBody>
      </p:sp>
      <p:sp>
        <p:nvSpPr>
          <p:cNvPr id="6" name="Rectangle 32"/>
          <p:cNvSpPr>
            <a:spLocks noChangeArrowheads="1"/>
          </p:cNvSpPr>
          <p:nvPr/>
        </p:nvSpPr>
        <p:spPr bwMode="auto">
          <a:xfrm>
            <a:off x="3314700" y="152400"/>
            <a:ext cx="24955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altLang="en-US" sz="800" dirty="0" smtClean="0">
                <a:latin typeface="Arial" panose="020B0604020202020204" pitchFamily="34" charset="0"/>
              </a:rPr>
              <a:t>20216 Schield USCOTS</a:t>
            </a:r>
            <a:r>
              <a:rPr lang="en-US" altLang="en-US" sz="800" baseline="0" dirty="0" smtClean="0">
                <a:latin typeface="Arial" panose="020B0604020202020204" pitchFamily="34" charset="0"/>
              </a:rPr>
              <a:t> Slides3</a:t>
            </a:r>
            <a:endParaRPr lang="en-US" altLang="en-US" sz="800" dirty="0"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E33170A-3319-4A0B-8BFD-FEF976CE3C94}" type="slidenum">
              <a:rPr lang="en-US" altLang="en-US"/>
              <a:pPr/>
              <a:t>‹#›</a:t>
            </a:fld>
            <a:endParaRPr lang="en-US" altLang="en-US" b="0"/>
          </a:p>
        </p:txBody>
      </p:sp>
      <p:sp>
        <p:nvSpPr>
          <p:cNvPr id="8" name="Slide Number Placeholder 3"/>
          <p:cNvSpPr txBox="1">
            <a:spLocks/>
          </p:cNvSpPr>
          <p:nvPr userDrawn="1"/>
        </p:nvSpPr>
        <p:spPr bwMode="auto">
          <a:xfrm>
            <a:off x="533400" y="134937"/>
            <a:ext cx="609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en-US" b="0" dirty="0" smtClean="0"/>
              <a:t>V1</a:t>
            </a:r>
            <a:endParaRPr lang="en-US" altLang="en-US" b="0" dirty="0"/>
          </a:p>
        </p:txBody>
      </p:sp>
    </p:spTree>
    <p:extLst>
      <p:ext uri="{BB962C8B-B14F-4D97-AF65-F5344CB8AC3E}">
        <p14:creationId xmlns:p14="http://schemas.microsoft.com/office/powerpoint/2010/main" val="3069336018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7"/>
          <p:cNvSpPr>
            <a:spLocks noChangeArrowheads="1"/>
          </p:cNvSpPr>
          <p:nvPr/>
        </p:nvSpPr>
        <p:spPr bwMode="auto">
          <a:xfrm>
            <a:off x="701675" y="1331913"/>
            <a:ext cx="7772400" cy="76200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2400">
              <a:cs typeface="+mn-cs"/>
            </a:endParaRPr>
          </a:p>
        </p:txBody>
      </p:sp>
      <p:sp>
        <p:nvSpPr>
          <p:cNvPr id="6" name="Rectangle 29"/>
          <p:cNvSpPr>
            <a:spLocks noChangeArrowheads="1"/>
          </p:cNvSpPr>
          <p:nvPr/>
        </p:nvSpPr>
        <p:spPr bwMode="auto">
          <a:xfrm>
            <a:off x="76200" y="304800"/>
            <a:ext cx="152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endParaRPr lang="en-US" sz="2400">
              <a:cs typeface="+mn-cs"/>
            </a:endParaRPr>
          </a:p>
        </p:txBody>
      </p:sp>
      <p:sp>
        <p:nvSpPr>
          <p:cNvPr id="7" name="Rectangle 32"/>
          <p:cNvSpPr>
            <a:spLocks noChangeArrowheads="1"/>
          </p:cNvSpPr>
          <p:nvPr/>
        </p:nvSpPr>
        <p:spPr bwMode="auto">
          <a:xfrm>
            <a:off x="3810000" y="152400"/>
            <a:ext cx="1524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800">
                <a:latin typeface="Arial" panose="020B0604020202020204" pitchFamily="34" charset="0"/>
              </a:rPr>
              <a:t>ASA TC 2013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575" y="457200"/>
            <a:ext cx="7742238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981200"/>
            <a:ext cx="39243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81200"/>
            <a:ext cx="39243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E858DD9-8DF7-40D9-B688-EFAAC37B4C26}" type="slidenum">
              <a:rPr lang="en-US" altLang="en-US"/>
              <a:pPr/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379729558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63575" y="457200"/>
            <a:ext cx="774223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80010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15263" y="147638"/>
            <a:ext cx="609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 b="1">
                <a:latin typeface="Arial" panose="020B0604020202020204" pitchFamily="34" charset="0"/>
              </a:defRPr>
            </a:lvl1pPr>
          </a:lstStyle>
          <a:p>
            <a:fld id="{15860158-6E81-4BA6-8B6F-5780F716626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29" name="Rectangle 27"/>
          <p:cNvSpPr>
            <a:spLocks noChangeArrowheads="1"/>
          </p:cNvSpPr>
          <p:nvPr/>
        </p:nvSpPr>
        <p:spPr bwMode="auto">
          <a:xfrm>
            <a:off x="685800" y="1676400"/>
            <a:ext cx="7772400" cy="76200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altLang="en-US" sz="2400"/>
          </a:p>
        </p:txBody>
      </p:sp>
      <p:sp>
        <p:nvSpPr>
          <p:cNvPr id="2" name="Rectangle 29"/>
          <p:cNvSpPr>
            <a:spLocks noChangeArrowheads="1"/>
          </p:cNvSpPr>
          <p:nvPr/>
        </p:nvSpPr>
        <p:spPr bwMode="auto">
          <a:xfrm>
            <a:off x="76200" y="304800"/>
            <a:ext cx="15240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altLang="en-US" sz="2400"/>
          </a:p>
        </p:txBody>
      </p:sp>
      <p:sp>
        <p:nvSpPr>
          <p:cNvPr id="1031" name="Rectangle 32"/>
          <p:cNvSpPr>
            <a:spLocks noChangeArrowheads="1"/>
          </p:cNvSpPr>
          <p:nvPr/>
        </p:nvSpPr>
        <p:spPr bwMode="auto">
          <a:xfrm>
            <a:off x="3265488" y="152400"/>
            <a:ext cx="25717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altLang="en-US" sz="800" dirty="0" smtClean="0">
                <a:latin typeface="Arial" panose="020B0604020202020204" pitchFamily="34" charset="0"/>
              </a:rPr>
              <a:t>2016 </a:t>
            </a:r>
            <a:r>
              <a:rPr lang="en-US" altLang="en-US" sz="800" dirty="0" err="1" smtClean="0">
                <a:latin typeface="Arial" panose="020B0604020202020204" pitchFamily="34" charset="0"/>
              </a:rPr>
              <a:t>IASE</a:t>
            </a:r>
            <a:endParaRPr lang="en-US" altLang="en-US" sz="800" dirty="0">
              <a:latin typeface="Arial" panose="020B0604020202020204" pitchFamily="34" charset="0"/>
            </a:endParaRPr>
          </a:p>
        </p:txBody>
      </p:sp>
      <p:sp>
        <p:nvSpPr>
          <p:cNvPr id="8" name="Slide Number Placeholder 3"/>
          <p:cNvSpPr txBox="1">
            <a:spLocks/>
          </p:cNvSpPr>
          <p:nvPr userDrawn="1"/>
        </p:nvSpPr>
        <p:spPr bwMode="auto">
          <a:xfrm>
            <a:off x="533400" y="134937"/>
            <a:ext cx="609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en-US" b="0" dirty="0" smtClean="0"/>
              <a:t>V0</a:t>
            </a:r>
            <a:endParaRPr lang="en-US" altLang="en-US" b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  <p:sldLayoutId id="2147483899" r:id="rId2"/>
  </p:sldLayoutIdLst>
  <p:transition/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00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00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00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0000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0000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0000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0000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EAEC3C0-0CBF-4A82-A518-05600C80B24B}" type="slidenum">
              <a:rPr lang="en-US" altLang="en-US" sz="1400">
                <a:latin typeface="Arial" panose="020B0604020202020204" pitchFamily="34" charset="0"/>
              </a:rPr>
              <a:pPr/>
              <a:t>1</a:t>
            </a:fld>
            <a:endParaRPr lang="en-US" altLang="en-US" sz="1400" b="0">
              <a:latin typeface="Arial" panose="020B0604020202020204" pitchFamily="34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3675" y="1981200"/>
            <a:ext cx="8820150" cy="4648200"/>
          </a:xfrm>
        </p:spPr>
        <p:txBody>
          <a:bodyPr/>
          <a:lstStyle/>
          <a:p>
            <a:pPr marL="0" indent="0" algn="ctr">
              <a:buFontTx/>
              <a:buNone/>
            </a:pPr>
            <a:endParaRPr lang="en-US" altLang="en-US" sz="100" dirty="0" smtClean="0"/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en-US" altLang="en-US" b="1" dirty="0" smtClean="0"/>
              <a:t>Milo Schield, Augsburg University</a:t>
            </a:r>
          </a:p>
          <a:p>
            <a:pPr marL="0" indent="0" algn="ctr">
              <a:buFontTx/>
              <a:buNone/>
            </a:pPr>
            <a:r>
              <a:rPr lang="en-US" altLang="en-US" sz="2800" b="1" i="1" dirty="0" smtClean="0"/>
              <a:t>Fellow: American Statistical Association</a:t>
            </a:r>
          </a:p>
          <a:p>
            <a:pPr marL="0" indent="0" algn="ctr">
              <a:buFontTx/>
              <a:buNone/>
            </a:pPr>
            <a:r>
              <a:rPr lang="en-US" altLang="en-US" sz="2800" b="1" i="1" dirty="0" smtClean="0"/>
              <a:t>Member: International Statistical Institute</a:t>
            </a:r>
          </a:p>
          <a:p>
            <a:pPr marL="0" indent="0" algn="ctr">
              <a:buFontTx/>
              <a:buNone/>
            </a:pPr>
            <a:r>
              <a:rPr lang="en-US" altLang="en-US" sz="2800" b="1" i="1" dirty="0" smtClean="0"/>
              <a:t>US Rep: International Statistical Literacy Project</a:t>
            </a:r>
          </a:p>
          <a:p>
            <a:pPr marL="0" indent="0" algn="ctr">
              <a:buFontTx/>
              <a:buNone/>
            </a:pPr>
            <a:r>
              <a:rPr lang="en-US" altLang="en-US" sz="2800" b="1" i="1" dirty="0" smtClean="0"/>
              <a:t>President National Numeracy Network</a:t>
            </a:r>
          </a:p>
          <a:p>
            <a:pPr marL="0" indent="0" algn="ctr">
              <a:buFontTx/>
              <a:buNone/>
            </a:pPr>
            <a:endParaRPr lang="en-US" altLang="en-US" sz="2000" b="1" i="1" dirty="0" smtClean="0"/>
          </a:p>
          <a:p>
            <a:pPr marL="0" indent="0" algn="ctr">
              <a:buFontTx/>
              <a:buNone/>
            </a:pPr>
            <a:r>
              <a:rPr lang="en-US" altLang="en-US" sz="2800" b="1" i="1" dirty="0" smtClean="0"/>
              <a:t>USCOTS Workshop Online</a:t>
            </a:r>
          </a:p>
          <a:p>
            <a:pPr marL="0" indent="0" algn="ctr">
              <a:buFontTx/>
              <a:buNone/>
            </a:pPr>
            <a:r>
              <a:rPr lang="en-US" altLang="en-US" b="1" i="1" dirty="0" smtClean="0"/>
              <a:t>June 26, 2021</a:t>
            </a:r>
            <a:endParaRPr lang="en-US" altLang="en-US" sz="2800" b="1" i="1" dirty="0" smtClean="0"/>
          </a:p>
          <a:p>
            <a:pPr marL="0" indent="0" algn="ctr">
              <a:buFontTx/>
              <a:buNone/>
            </a:pPr>
            <a:r>
              <a:rPr lang="en-US" altLang="en-US" sz="2800" b="1" i="1" dirty="0" smtClean="0"/>
              <a:t>www.StatLit.org/pdf/2021-Schield-USCOTS-Slides3.pdf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title"/>
          </p:nvPr>
        </p:nvSpPr>
        <p:spPr>
          <a:xfrm>
            <a:off x="269875" y="457200"/>
            <a:ext cx="8542338" cy="1066800"/>
          </a:xfrm>
        </p:spPr>
        <p:txBody>
          <a:bodyPr/>
          <a:lstStyle/>
          <a:p>
            <a:pPr>
              <a:lnSpc>
                <a:spcPct val="95000"/>
              </a:lnSpc>
            </a:pPr>
            <a:r>
              <a:rPr lang="en-US" altLang="en-US" b="0" dirty="0" smtClean="0">
                <a:latin typeface="Rockwell Extra Bold" panose="02060903040505020403" pitchFamily="18" charset="0"/>
              </a:rPr>
              <a:t>Teaching Confounding:</a:t>
            </a:r>
            <a:br>
              <a:rPr lang="en-US" altLang="en-US" b="0" dirty="0" smtClean="0">
                <a:latin typeface="Rockwell Extra Bold" panose="02060903040505020403" pitchFamily="18" charset="0"/>
              </a:rPr>
            </a:br>
            <a:r>
              <a:rPr lang="en-US" altLang="en-US" b="0" dirty="0" smtClean="0">
                <a:latin typeface="Rockwell Extra Bold" panose="02060903040505020403" pitchFamily="18" charset="0"/>
              </a:rPr>
              <a:t>Part 3: UNM and Cornfield</a:t>
            </a:r>
            <a:endParaRPr lang="en-US" altLang="en-US" sz="3200" b="0" i="1" dirty="0" smtClean="0"/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Component #3:</a:t>
            </a:r>
            <a:br>
              <a:rPr lang="en-US" dirty="0" smtClean="0"/>
            </a:br>
            <a:r>
              <a:rPr lang="en-US" dirty="0" smtClean="0"/>
              <a:t>Confounder StatLit Textbook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1: Statistical literacy: Take CARE</a:t>
            </a:r>
          </a:p>
          <a:p>
            <a:pPr marL="0" indent="0">
              <a:buNone/>
            </a:pPr>
            <a:r>
              <a:rPr lang="en-US" dirty="0" smtClean="0"/>
              <a:t>2: Comparisons and CARE remedies</a:t>
            </a:r>
          </a:p>
          <a:p>
            <a:pPr marL="0" indent="0">
              <a:buNone/>
            </a:pPr>
            <a:r>
              <a:rPr lang="en-US" dirty="0" smtClean="0"/>
              <a:t>3: Measurements and Standardization</a:t>
            </a:r>
          </a:p>
          <a:p>
            <a:pPr marL="0" indent="0">
              <a:buNone/>
            </a:pPr>
            <a:r>
              <a:rPr lang="en-US" i="1" dirty="0" smtClean="0"/>
              <a:t>4: Percent and Percentage Grammar</a:t>
            </a:r>
          </a:p>
          <a:p>
            <a:pPr marL="0" indent="0">
              <a:buNone/>
            </a:pPr>
            <a:r>
              <a:rPr lang="en-US" i="1" dirty="0" smtClean="0"/>
              <a:t>5: Rate and Chance Grammar. Social statistics</a:t>
            </a:r>
          </a:p>
          <a:p>
            <a:pPr marL="0" indent="0">
              <a:buNone/>
            </a:pPr>
            <a:r>
              <a:rPr lang="en-US" i="1" dirty="0" smtClean="0"/>
              <a:t>6: Comparisons Using Likely Grammar</a:t>
            </a:r>
          </a:p>
          <a:p>
            <a:pPr marL="0" indent="0">
              <a:buNone/>
            </a:pPr>
            <a:r>
              <a:rPr lang="en-US" i="1" dirty="0" smtClean="0"/>
              <a:t>7: Difficult Ratios and Cornfield Conditions</a:t>
            </a:r>
          </a:p>
          <a:p>
            <a:pPr marL="0" indent="0">
              <a:buNone/>
            </a:pPr>
            <a:r>
              <a:rPr lang="en-US" dirty="0" smtClean="0"/>
              <a:t>8: Influences on Statistical Significance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33170A-3319-4A0B-8BFD-FEF976CE3C94}" type="slidenum">
              <a:rPr lang="en-US" altLang="en-US" smtClean="0"/>
              <a:pPr/>
              <a:t>10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785224668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Component #4:</a:t>
            </a:r>
            <a:br>
              <a:rPr lang="en-US" dirty="0" smtClean="0"/>
            </a:br>
            <a:r>
              <a:rPr lang="en-US" dirty="0" smtClean="0"/>
              <a:t>Quizzes and Final: 50% of grade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Two, three or four </a:t>
            </a:r>
            <a:r>
              <a:rPr lang="en-US" b="1" dirty="0"/>
              <a:t>c</a:t>
            </a:r>
            <a:r>
              <a:rPr lang="en-US" b="1" dirty="0" smtClean="0"/>
              <a:t>hapter quizzes</a:t>
            </a:r>
          </a:p>
          <a:p>
            <a:r>
              <a:rPr lang="en-US" dirty="0" smtClean="0"/>
              <a:t>Chapters 1 and 2</a:t>
            </a:r>
          </a:p>
          <a:p>
            <a:r>
              <a:rPr lang="en-US" dirty="0" smtClean="0"/>
              <a:t>Chapters 3 and 4</a:t>
            </a:r>
          </a:p>
          <a:p>
            <a:r>
              <a:rPr lang="en-US" dirty="0" smtClean="0"/>
              <a:t>Chapters 4, 5 and 6</a:t>
            </a:r>
          </a:p>
          <a:p>
            <a:r>
              <a:rPr lang="en-US" dirty="0" smtClean="0"/>
              <a:t>Chapters 7 and 8</a:t>
            </a:r>
          </a:p>
          <a:p>
            <a:pPr marL="0" indent="0">
              <a:buNone/>
            </a:pPr>
            <a:r>
              <a:rPr lang="en-US" b="1" dirty="0" smtClean="0"/>
              <a:t>Final: Comprehensive</a:t>
            </a:r>
          </a:p>
          <a:p>
            <a:r>
              <a:rPr lang="en-US" dirty="0" smtClean="0"/>
              <a:t>Read data in government documents.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33170A-3319-4A0B-8BFD-FEF976CE3C94}" type="slidenum">
              <a:rPr lang="en-US" altLang="en-US" smtClean="0"/>
              <a:pPr/>
              <a:t>11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574049177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Teacher Training</a:t>
            </a:r>
            <a:br>
              <a:rPr lang="en-US" dirty="0" smtClean="0"/>
            </a:br>
            <a:r>
              <a:rPr lang="en-US" dirty="0" smtClean="0"/>
              <a:t>A New Prep!!!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Less than a 30% overlap between confounder-based StatLit and traditional intro. Statistics.</a:t>
            </a:r>
          </a:p>
          <a:p>
            <a:pPr marL="0" indent="0">
              <a:buNone/>
            </a:pPr>
            <a:r>
              <a:rPr lang="en-US" dirty="0" smtClean="0"/>
              <a:t>Recommendations: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Study </a:t>
            </a:r>
            <a:r>
              <a:rPr lang="en-US" dirty="0"/>
              <a:t>S</a:t>
            </a:r>
            <a:r>
              <a:rPr lang="en-US" dirty="0" smtClean="0"/>
              <a:t>chield papers and StatLit textbook.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Introduce in last weeks of inference course.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Read </a:t>
            </a:r>
            <a:r>
              <a:rPr lang="en-US" dirty="0"/>
              <a:t>articles in the everyday media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Analyze </a:t>
            </a:r>
            <a:r>
              <a:rPr lang="en-US" dirty="0"/>
              <a:t>news stories in class.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Teach as a topics course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33170A-3319-4A0B-8BFD-FEF976CE3C94}" type="slidenum">
              <a:rPr lang="en-US" altLang="en-US" smtClean="0"/>
              <a:pPr/>
              <a:t>12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3682464021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#6</a:t>
            </a:r>
            <a:br>
              <a:rPr lang="en-US" dirty="0" smtClean="0"/>
            </a:br>
            <a:r>
              <a:rPr lang="en-US" dirty="0" smtClean="0"/>
              <a:t>Statistical Cynics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85344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Student: </a:t>
            </a:r>
            <a:r>
              <a:rPr lang="en-US" i="1" dirty="0" smtClean="0"/>
              <a:t>You convinced me: Never trust a statistic! </a:t>
            </a:r>
          </a:p>
          <a:p>
            <a:pPr marL="0" indent="0">
              <a:buNone/>
            </a:pPr>
            <a:r>
              <a:rPr lang="en-US" i="1" dirty="0" smtClean="0"/>
              <a:t>Even if it is not influenced by assembly, randomness, error or bias, it could be confounded!</a:t>
            </a:r>
          </a:p>
          <a:p>
            <a:pPr marL="0" indent="0">
              <a:buNone/>
            </a:pPr>
            <a:r>
              <a:rPr lang="en-US" i="1" dirty="0" smtClean="0"/>
              <a:t>Confounding can affect statistical significance.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Our goal is not to create statistical cynics.  </a:t>
            </a:r>
          </a:p>
          <a:p>
            <a:pPr marL="0" indent="0">
              <a:buNone/>
            </a:pPr>
            <a:r>
              <a:rPr lang="en-US" dirty="0" smtClean="0"/>
              <a:t>Our goal is to help students be critical thinkers!</a:t>
            </a:r>
          </a:p>
          <a:p>
            <a:pPr marL="0" indent="0">
              <a:buNone/>
            </a:pPr>
            <a:r>
              <a:rPr lang="en-US" dirty="0" smtClean="0"/>
              <a:t>How can we do this?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33170A-3319-4A0B-8BFD-FEF976CE3C94}" type="slidenum">
              <a:rPr lang="en-US" altLang="en-US" smtClean="0"/>
              <a:pPr/>
              <a:t>13</a:t>
            </a:fld>
            <a:endParaRPr lang="en-US" altLang="en-US" b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0211" y="3352405"/>
            <a:ext cx="4463577" cy="153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4950091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Association between smoking </a:t>
            </a:r>
            <a:br>
              <a:rPr lang="en-US" dirty="0" smtClean="0"/>
            </a:br>
            <a:r>
              <a:rPr lang="en-US" dirty="0" smtClean="0"/>
              <a:t>and lung cancer deaths (1960)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8534400" cy="4648200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en-US" dirty="0" smtClean="0"/>
              <a:t>			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33170A-3319-4A0B-8BFD-FEF976CE3C94}" type="slidenum">
              <a:rPr lang="en-US" altLang="en-US" smtClean="0"/>
              <a:pPr/>
              <a:t>14</a:t>
            </a:fld>
            <a:endParaRPr lang="en-US" altLang="en-US" b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0211" y="3352405"/>
            <a:ext cx="4463577" cy="15318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364" y="2118986"/>
            <a:ext cx="8828072" cy="4608195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 bwMode="auto">
          <a:xfrm>
            <a:off x="4809995" y="2118986"/>
            <a:ext cx="25052" cy="4081398"/>
          </a:xfrm>
          <a:prstGeom prst="line">
            <a:avLst/>
          </a:prstGeom>
          <a:noFill/>
          <a:ln w="635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638030032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815" y="457200"/>
            <a:ext cx="7742238" cy="1066800"/>
          </a:xfrm>
        </p:spPr>
        <p:txBody>
          <a:bodyPr/>
          <a:lstStyle/>
          <a:p>
            <a:r>
              <a:rPr lang="en-US" dirty="0" smtClean="0"/>
              <a:t>Does smoking cause </a:t>
            </a:r>
            <a:r>
              <a:rPr lang="en-US" dirty="0"/>
              <a:t>cancer?</a:t>
            </a:r>
            <a:br>
              <a:rPr lang="en-US" dirty="0"/>
            </a:br>
            <a:r>
              <a:rPr lang="en-US" dirty="0"/>
              <a:t>Sir Ronald Fisher (1950s</a:t>
            </a:r>
            <a:r>
              <a:rPr lang="en-US" dirty="0" smtClean="0"/>
              <a:t>):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8534400" cy="4648200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en-US" dirty="0" smtClean="0"/>
              <a:t>Fisher was pre-eminent statistician of that time!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dirty="0" smtClean="0"/>
              <a:t>He noted that association is not causation!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dirty="0" smtClean="0"/>
              <a:t>Fisher, a smoker, provided data showing a correlation between twinship (fraternal vs. identical) and smoking preference. 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dirty="0" smtClean="0"/>
              <a:t>Fisher’s data supported the claim that genetics could be a cause of smoking and lung cancer. 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dirty="0" smtClean="0"/>
              <a:t>Who would think of confronting Fisher?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33170A-3319-4A0B-8BFD-FEF976CE3C94}" type="slidenum">
              <a:rPr lang="en-US" altLang="en-US" smtClean="0"/>
              <a:pPr/>
              <a:t>15</a:t>
            </a:fld>
            <a:endParaRPr lang="en-US" altLang="en-US" b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0211" y="3352405"/>
            <a:ext cx="4463577" cy="153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364142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Cornfield Conditions</a:t>
            </a:r>
            <a:br>
              <a:rPr lang="en-US" dirty="0" smtClean="0"/>
            </a:br>
            <a:r>
              <a:rPr lang="en-US" dirty="0" smtClean="0"/>
              <a:t>Jerome Cornfield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85344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There is no test for confounding!</a:t>
            </a:r>
          </a:p>
          <a:p>
            <a:pPr marL="0" indent="0">
              <a:buNone/>
            </a:pPr>
            <a:r>
              <a:rPr lang="en-US" dirty="0" smtClean="0"/>
              <a:t>Cornfield proved a necessary condition for a confounder </a:t>
            </a:r>
            <a:r>
              <a:rPr lang="en-US" b="1" dirty="0" smtClean="0"/>
              <a:t>to nullify</a:t>
            </a:r>
            <a:r>
              <a:rPr lang="en-US" dirty="0" smtClean="0"/>
              <a:t> an observed association. 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“</a:t>
            </a:r>
            <a:r>
              <a:rPr lang="en-US" i="1" dirty="0" smtClean="0"/>
              <a:t>Cornfield's </a:t>
            </a:r>
            <a:r>
              <a:rPr lang="en-US" i="1" dirty="0"/>
              <a:t>minimum effect size is as important 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>to observational </a:t>
            </a:r>
            <a:r>
              <a:rPr lang="en-US" i="1" dirty="0"/>
              <a:t>studies as is the use of </a:t>
            </a:r>
            <a:r>
              <a:rPr lang="en-US" i="1" dirty="0" smtClean="0"/>
              <a:t>random assignment </a:t>
            </a:r>
            <a:r>
              <a:rPr lang="en-US" i="1" dirty="0"/>
              <a:t>to experimental studies</a:t>
            </a:r>
            <a:r>
              <a:rPr lang="en-US" dirty="0" smtClean="0"/>
              <a:t>.”</a:t>
            </a:r>
            <a:r>
              <a:rPr lang="en-US" dirty="0"/>
              <a:t/>
            </a:r>
            <a:br>
              <a:rPr lang="en-US" dirty="0"/>
            </a:br>
            <a:r>
              <a:rPr lang="en-US" sz="2600" dirty="0" smtClean="0"/>
              <a:t>Schield </a:t>
            </a:r>
            <a:r>
              <a:rPr lang="en-US" sz="2600" dirty="0"/>
              <a:t>(</a:t>
            </a:r>
            <a:r>
              <a:rPr lang="en-US" sz="2600" dirty="0" smtClean="0"/>
              <a:t>1999) Simpson’s Paradox &amp; the Cornfield Conditions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600" dirty="0" smtClean="0"/>
              <a:t>www.statlit.org/pdf/1999SchieldASA.pdf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33170A-3319-4A0B-8BFD-FEF976CE3C94}" type="slidenum">
              <a:rPr lang="en-US" altLang="en-US" smtClean="0"/>
              <a:pPr/>
              <a:t>16</a:t>
            </a:fld>
            <a:endParaRPr lang="en-US" altLang="en-US" b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0211" y="3352405"/>
            <a:ext cx="4463577" cy="153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3207873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Greatest Contributions</a:t>
            </a:r>
            <a:br>
              <a:rPr lang="en-US" dirty="0" smtClean="0"/>
            </a:br>
            <a:r>
              <a:rPr lang="en-US" dirty="0" smtClean="0"/>
              <a:t>of Statistics to Human Knowledge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8534400" cy="4648200"/>
          </a:xfrm>
        </p:spPr>
        <p:txBody>
          <a:bodyPr/>
          <a:lstStyle/>
          <a:p>
            <a:pPr marL="514350" indent="-514350">
              <a:spcBef>
                <a:spcPts val="2400"/>
              </a:spcBef>
              <a:buFont typeface="+mj-lt"/>
              <a:buAutoNum type="arabicPeriod"/>
            </a:pPr>
            <a:r>
              <a:rPr lang="en-US" dirty="0" smtClean="0"/>
              <a:t>Standard error: Error expected in random samples between parameter and statistic.</a:t>
            </a:r>
          </a:p>
          <a:p>
            <a:pPr marL="514350" indent="-514350">
              <a:spcBef>
                <a:spcPts val="2400"/>
              </a:spcBef>
              <a:buFont typeface="+mj-lt"/>
              <a:buAutoNum type="arabicPeriod"/>
            </a:pPr>
            <a:r>
              <a:rPr lang="en-US" dirty="0" smtClean="0"/>
              <a:t>Random assignment: statistically controls</a:t>
            </a:r>
            <a:br>
              <a:rPr lang="en-US" dirty="0" smtClean="0"/>
            </a:br>
            <a:r>
              <a:rPr lang="en-US" dirty="0" smtClean="0"/>
              <a:t>pre-existing confounders.  Fisher (1930)</a:t>
            </a:r>
          </a:p>
          <a:p>
            <a:pPr marL="514350" indent="-514350">
              <a:spcBef>
                <a:spcPts val="2400"/>
              </a:spcBef>
              <a:buFont typeface="+mj-lt"/>
              <a:buAutoNum type="arabicPeriod"/>
            </a:pPr>
            <a:r>
              <a:rPr lang="en-US" dirty="0" smtClean="0"/>
              <a:t>Cornfield conditions: Conditions necessary for a confounder to nullify or reverse an observed association.  Cornfield (1958)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33170A-3319-4A0B-8BFD-FEF976CE3C94}" type="slidenum">
              <a:rPr lang="en-US" altLang="en-US" smtClean="0"/>
              <a:pPr/>
              <a:t>17</a:t>
            </a:fld>
            <a:endParaRPr lang="en-US" altLang="en-US" b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0211" y="3352405"/>
            <a:ext cx="4463577" cy="153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3997227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CF8397F-D330-4807-8B9C-08F768CDD57A}" type="slidenum">
              <a:rPr lang="en-US" altLang="en-US" sz="1400">
                <a:latin typeface="Arial" panose="020B0604020202020204" pitchFamily="34" charset="0"/>
              </a:rPr>
              <a:pPr/>
              <a:t>18</a:t>
            </a:fld>
            <a:endParaRPr lang="en-US" altLang="en-US" sz="1400" b="0">
              <a:latin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700881" y="306784"/>
            <a:ext cx="7742238" cy="1066800"/>
          </a:xfrm>
        </p:spPr>
        <p:txBody>
          <a:bodyPr/>
          <a:lstStyle/>
          <a:p>
            <a:r>
              <a:rPr lang="en-US" altLang="en-US" sz="3200" b="0" dirty="0" smtClean="0">
                <a:latin typeface="Rockwell Extra Bold" panose="02060903040505020403" pitchFamily="18" charset="0"/>
              </a:rPr>
              <a:t>Patient Condition:</a:t>
            </a:r>
            <a:br>
              <a:rPr lang="en-US" altLang="en-US" sz="3200" b="0" dirty="0" smtClean="0">
                <a:latin typeface="Rockwell Extra Bold" panose="02060903040505020403" pitchFamily="18" charset="0"/>
              </a:rPr>
            </a:br>
            <a:r>
              <a:rPr lang="en-US" altLang="en-US" sz="3200" b="0" dirty="0" smtClean="0">
                <a:latin typeface="Rockwell Extra Bold" panose="02060903040505020403" pitchFamily="18" charset="0"/>
              </a:rPr>
              <a:t>Good versus Poor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73050" y="1532730"/>
            <a:ext cx="8591550" cy="4840287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endParaRPr lang="en-US" altLang="en-US" sz="900" b="1" dirty="0" smtClean="0"/>
          </a:p>
          <a:p>
            <a:pPr marL="0" indent="0">
              <a:spcBef>
                <a:spcPts val="0"/>
              </a:spcBef>
              <a:buNone/>
            </a:pPr>
            <a:endParaRPr lang="en-US" altLang="en-US" sz="900" b="1" dirty="0" smtClean="0"/>
          </a:p>
          <a:p>
            <a:pPr marL="0" indent="0">
              <a:spcBef>
                <a:spcPts val="0"/>
              </a:spcBef>
              <a:buNone/>
            </a:pPr>
            <a:endParaRPr lang="en-US" altLang="en-US" sz="900" b="1" dirty="0"/>
          </a:p>
          <a:p>
            <a:pPr marL="0" indent="0">
              <a:spcBef>
                <a:spcPts val="0"/>
              </a:spcBef>
              <a:buNone/>
            </a:pPr>
            <a:endParaRPr lang="en-US" altLang="en-US" sz="900" b="1" dirty="0" smtClean="0"/>
          </a:p>
          <a:p>
            <a:pPr marL="0" indent="0">
              <a:spcBef>
                <a:spcPts val="0"/>
              </a:spcBef>
              <a:buNone/>
            </a:pPr>
            <a:endParaRPr lang="en-US" altLang="en-US" sz="900" b="1" dirty="0"/>
          </a:p>
          <a:p>
            <a:pPr marL="0" indent="0">
              <a:spcBef>
                <a:spcPts val="0"/>
              </a:spcBef>
              <a:buNone/>
            </a:pPr>
            <a:endParaRPr lang="en-US" altLang="en-US" sz="900" b="1" dirty="0" smtClean="0"/>
          </a:p>
          <a:p>
            <a:pPr marL="0" indent="0">
              <a:spcBef>
                <a:spcPts val="0"/>
              </a:spcBef>
              <a:buNone/>
            </a:pPr>
            <a:endParaRPr lang="en-US" altLang="en-US" sz="900" b="1" dirty="0"/>
          </a:p>
          <a:p>
            <a:pPr marL="0" indent="0">
              <a:spcBef>
                <a:spcPts val="0"/>
              </a:spcBef>
              <a:buNone/>
            </a:pPr>
            <a:endParaRPr lang="en-US" altLang="en-US" sz="900" b="1" dirty="0" smtClean="0"/>
          </a:p>
          <a:p>
            <a:pPr marL="0" indent="0">
              <a:spcBef>
                <a:spcPts val="0"/>
              </a:spcBef>
              <a:buNone/>
            </a:pPr>
            <a:endParaRPr lang="en-US" altLang="en-US" sz="900" b="1" dirty="0"/>
          </a:p>
          <a:p>
            <a:pPr marL="0" indent="0">
              <a:spcBef>
                <a:spcPts val="0"/>
              </a:spcBef>
              <a:buNone/>
            </a:pPr>
            <a:endParaRPr lang="en-US" altLang="en-US" sz="900" b="1" dirty="0"/>
          </a:p>
          <a:p>
            <a:pPr marL="0" indent="0">
              <a:spcBef>
                <a:spcPts val="0"/>
              </a:spcBef>
              <a:buNone/>
            </a:pPr>
            <a:endParaRPr lang="en-US" altLang="en-US" sz="900" b="1" dirty="0" smtClean="0"/>
          </a:p>
          <a:p>
            <a:pPr marL="0" indent="0">
              <a:spcBef>
                <a:spcPts val="0"/>
              </a:spcBef>
              <a:buNone/>
            </a:pPr>
            <a:endParaRPr lang="en-US" altLang="en-US" sz="900" b="1" dirty="0"/>
          </a:p>
          <a:p>
            <a:pPr marL="0" indent="0">
              <a:spcBef>
                <a:spcPts val="0"/>
              </a:spcBef>
              <a:buNone/>
            </a:pPr>
            <a:endParaRPr lang="en-US" altLang="en-US" sz="900" b="1" dirty="0" smtClean="0"/>
          </a:p>
          <a:p>
            <a:pPr marL="0" indent="0">
              <a:spcBef>
                <a:spcPts val="1800"/>
              </a:spcBef>
              <a:buNone/>
            </a:pPr>
            <a:endParaRPr lang="en-US" altLang="en-US" sz="900" b="1" dirty="0"/>
          </a:p>
          <a:p>
            <a:pPr marL="0" indent="0">
              <a:spcBef>
                <a:spcPts val="1800"/>
              </a:spcBef>
              <a:buNone/>
            </a:pPr>
            <a:endParaRPr lang="en-US" altLang="en-US" sz="900" b="1" dirty="0" smtClean="0"/>
          </a:p>
          <a:p>
            <a:pPr marL="0" indent="0">
              <a:spcBef>
                <a:spcPts val="1800"/>
              </a:spcBef>
              <a:buNone/>
            </a:pPr>
            <a:r>
              <a:rPr lang="en-US" altLang="en-US" sz="2800" dirty="0" smtClean="0"/>
              <a:t>* 1.6 pts more likely to die at City (5.5) than Rural (4.2)</a:t>
            </a:r>
            <a:br>
              <a:rPr lang="en-US" altLang="en-US" sz="2800" dirty="0" smtClean="0"/>
            </a:br>
            <a:r>
              <a:rPr lang="en-US" altLang="en-US" sz="2800" dirty="0"/>
              <a:t/>
            </a:r>
            <a:br>
              <a:rPr lang="en-US" altLang="en-US" sz="2800" dirty="0"/>
            </a:br>
            <a:r>
              <a:rPr lang="en-US" altLang="en-US" sz="2800" dirty="0"/>
              <a:t>Good condition: walked in</a:t>
            </a:r>
            <a:r>
              <a:rPr lang="en-US" altLang="en-US" sz="2800" dirty="0" smtClean="0"/>
              <a:t>.       Poor condition: carried in. </a:t>
            </a:r>
            <a:br>
              <a:rPr lang="en-US" altLang="en-US" sz="2800" dirty="0" smtClean="0"/>
            </a:br>
            <a:r>
              <a:rPr lang="en-US" altLang="en-US" sz="2800" dirty="0" smtClean="0"/>
              <a:t>* 3.7 pts more likely to die if Poor </a:t>
            </a:r>
            <a:r>
              <a:rPr lang="en-US" altLang="en-US" sz="2800" smtClean="0"/>
              <a:t>(6.25) </a:t>
            </a:r>
            <a:r>
              <a:rPr lang="en-US" altLang="en-US" sz="2800" dirty="0" smtClean="0"/>
              <a:t>than Good</a:t>
            </a:r>
            <a:r>
              <a:rPr lang="en-US" altLang="en-US" sz="2800" dirty="0"/>
              <a:t> </a:t>
            </a:r>
            <a:r>
              <a:rPr lang="en-US" altLang="en-US" sz="2800" smtClean="0"/>
              <a:t>(2.75)</a:t>
            </a:r>
            <a:r>
              <a:rPr lang="en-US" altLang="en-US" sz="2800" dirty="0" smtClean="0"/>
              <a:t/>
            </a:r>
            <a:br>
              <a:rPr lang="en-US" altLang="en-US" sz="2800" dirty="0" smtClean="0"/>
            </a:br>
            <a:r>
              <a:rPr lang="en-US" altLang="en-US" sz="2800" dirty="0" smtClean="0"/>
              <a:t>3.7 points &gt; 1.6 points.  So Cornfield #1 is satisfied.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altLang="en-US" sz="2800" dirty="0"/>
              <a:t/>
            </a:r>
            <a:br>
              <a:rPr lang="en-US" altLang="en-US" sz="2800" dirty="0"/>
            </a:br>
            <a:endParaRPr lang="en-US" altLang="en-US" sz="2800" b="1" dirty="0" smtClean="0"/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0" y="33623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240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503" y="1505434"/>
            <a:ext cx="8621703" cy="2715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972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Cornfield Condition for Nullification or Reversal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8534400" cy="4648200"/>
          </a:xfrm>
        </p:spPr>
        <p:txBody>
          <a:bodyPr/>
          <a:lstStyle/>
          <a:p>
            <a:pPr marL="57150" indent="-57150" defTabSz="454025">
              <a:buFontTx/>
              <a:buNone/>
            </a:pPr>
            <a:r>
              <a:rPr lang="en-US" i="1" dirty="0" smtClean="0"/>
              <a:t>An association is nullified or reversed </a:t>
            </a:r>
            <a:r>
              <a:rPr lang="en-US" b="1" i="1" dirty="0" smtClean="0"/>
              <a:t>only </a:t>
            </a:r>
            <a:r>
              <a:rPr lang="en-US" b="1" i="1" dirty="0"/>
              <a:t>if </a:t>
            </a:r>
            <a:endParaRPr lang="en-US" i="1" dirty="0" smtClean="0"/>
          </a:p>
          <a:p>
            <a:pPr defTabSz="454025"/>
            <a:r>
              <a:rPr lang="en-US" i="1" dirty="0" smtClean="0"/>
              <a:t>confounder </a:t>
            </a:r>
            <a:r>
              <a:rPr lang="en-US" i="1" dirty="0"/>
              <a:t>(patient condition) has a stronger association with the outcome (</a:t>
            </a:r>
            <a:r>
              <a:rPr lang="en-US" i="1" dirty="0" smtClean="0"/>
              <a:t>death) </a:t>
            </a:r>
            <a:r>
              <a:rPr lang="en-US" i="1" dirty="0"/>
              <a:t>than does the </a:t>
            </a:r>
            <a:r>
              <a:rPr lang="en-US" i="1" dirty="0" smtClean="0"/>
              <a:t>predictor </a:t>
            </a:r>
            <a:r>
              <a:rPr lang="en-US" i="1" dirty="0"/>
              <a:t>(hospital). </a:t>
            </a:r>
            <a:endParaRPr lang="en-US" i="1" dirty="0" smtClean="0"/>
          </a:p>
          <a:p>
            <a:pPr defTabSz="454025"/>
            <a:r>
              <a:rPr lang="en-US" i="1" dirty="0" smtClean="0"/>
              <a:t>predictor (hospital) has </a:t>
            </a:r>
            <a:r>
              <a:rPr lang="en-US" i="1" dirty="0"/>
              <a:t>a stronger association with the </a:t>
            </a:r>
            <a:r>
              <a:rPr lang="en-US" i="1" dirty="0" smtClean="0"/>
              <a:t>confounder (patient </a:t>
            </a:r>
            <a:r>
              <a:rPr lang="en-US" i="1" dirty="0"/>
              <a:t>condition) than with the outcome (death)</a:t>
            </a:r>
            <a:r>
              <a:rPr lang="en-US" dirty="0"/>
              <a:t>.</a:t>
            </a:r>
          </a:p>
          <a:p>
            <a:pPr defTabSz="454025"/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33170A-3319-4A0B-8BFD-FEF976CE3C94}" type="slidenum">
              <a:rPr lang="en-US" altLang="en-US" smtClean="0"/>
              <a:pPr/>
              <a:t>19</a:t>
            </a:fld>
            <a:endParaRPr lang="en-US" altLang="en-US" b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0211" y="3352405"/>
            <a:ext cx="4463577" cy="153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900062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1049" y="457200"/>
            <a:ext cx="7742238" cy="1066800"/>
          </a:xfrm>
        </p:spPr>
        <p:txBody>
          <a:bodyPr/>
          <a:lstStyle/>
          <a:p>
            <a:r>
              <a:rPr lang="en-US" dirty="0" smtClean="0"/>
              <a:t>Reason #6:</a:t>
            </a:r>
            <a:br>
              <a:rPr lang="en-US" dirty="0" smtClean="0"/>
            </a:br>
            <a:r>
              <a:rPr lang="en-US" dirty="0" smtClean="0"/>
              <a:t>Can’t field a second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en-US" dirty="0" smtClean="0"/>
              <a:t>Lack of sections (FTE limit)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dirty="0" smtClean="0"/>
              <a:t>University of New Mexico (Albuquerque) is offering MATH 1300: Statistical Literacy.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dirty="0" smtClean="0"/>
              <a:t>UNM is using sections normally allocated to the traditional statistical inference course: </a:t>
            </a:r>
            <a:br>
              <a:rPr lang="en-US" dirty="0" smtClean="0"/>
            </a:br>
            <a:r>
              <a:rPr lang="en-US" dirty="0" smtClean="0"/>
              <a:t>MATH 1350 Introductory Statistics.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33170A-3319-4A0B-8BFD-FEF976CE3C94}" type="slidenum">
              <a:rPr lang="en-US" altLang="en-US" smtClean="0"/>
              <a:pPr/>
              <a:t>2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3823090568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Cornfield Condition for Nullification or Reversal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" y="1981200"/>
            <a:ext cx="8829446" cy="4648200"/>
          </a:xfrm>
        </p:spPr>
        <p:txBody>
          <a:bodyPr/>
          <a:lstStyle/>
          <a:p>
            <a:pPr marL="57150" indent="-57150" defTabSz="454025">
              <a:buFontTx/>
              <a:buNone/>
            </a:pPr>
            <a:endParaRPr lang="en-US" sz="800" i="1" dirty="0" smtClean="0"/>
          </a:p>
          <a:p>
            <a:pPr marL="57150" indent="-57150" defTabSz="454025">
              <a:buFontTx/>
              <a:buNone/>
            </a:pPr>
            <a:endParaRPr lang="en-US" sz="800" i="1" dirty="0"/>
          </a:p>
          <a:p>
            <a:pPr marL="57150" indent="-57150" defTabSz="454025">
              <a:buFontTx/>
              <a:buNone/>
            </a:pPr>
            <a:endParaRPr lang="en-US" sz="800" i="1" dirty="0" smtClean="0"/>
          </a:p>
          <a:p>
            <a:pPr marL="57150" indent="-57150" defTabSz="454025">
              <a:buFontTx/>
              <a:buNone/>
            </a:pPr>
            <a:endParaRPr lang="en-US" sz="800" i="1" dirty="0"/>
          </a:p>
          <a:p>
            <a:pPr marL="57150" indent="-57150" defTabSz="454025">
              <a:buFontTx/>
              <a:buNone/>
            </a:pPr>
            <a:endParaRPr lang="en-US" sz="800" i="1" dirty="0" smtClean="0"/>
          </a:p>
          <a:p>
            <a:pPr marL="57150" indent="-57150" defTabSz="454025">
              <a:buFontTx/>
              <a:buNone/>
            </a:pPr>
            <a:endParaRPr lang="en-US" sz="800" i="1" dirty="0"/>
          </a:p>
          <a:p>
            <a:pPr marL="57150" indent="-57150" defTabSz="454025">
              <a:buFontTx/>
              <a:buNone/>
            </a:pPr>
            <a:endParaRPr lang="en-US" sz="800" i="1" dirty="0" smtClean="0"/>
          </a:p>
          <a:p>
            <a:pPr marL="57150" indent="-57150" defTabSz="454025">
              <a:buFontTx/>
              <a:buNone/>
            </a:pPr>
            <a:endParaRPr lang="en-US" sz="800" i="1" dirty="0"/>
          </a:p>
          <a:p>
            <a:pPr marL="57150" indent="-57150" defTabSz="454025">
              <a:buFontTx/>
              <a:buNone/>
            </a:pPr>
            <a:endParaRPr lang="en-US" sz="800" i="1" dirty="0" smtClean="0"/>
          </a:p>
          <a:p>
            <a:pPr marL="57150" indent="-57150" defTabSz="454025">
              <a:buFontTx/>
              <a:buNone/>
            </a:pPr>
            <a:endParaRPr lang="en-US" sz="800" i="1" dirty="0" smtClean="0"/>
          </a:p>
          <a:p>
            <a:pPr marL="57150" indent="-57150" defTabSz="454025">
              <a:buFontTx/>
              <a:buNone/>
            </a:pPr>
            <a:endParaRPr lang="en-US" sz="800" i="1" dirty="0"/>
          </a:p>
          <a:p>
            <a:pPr marL="57150" indent="-57150" defTabSz="454025">
              <a:buFontTx/>
              <a:buNone/>
            </a:pPr>
            <a:endParaRPr lang="en-US" sz="800" i="1" dirty="0" smtClean="0"/>
          </a:p>
          <a:p>
            <a:pPr marL="57150" indent="-57150" defTabSz="454025">
              <a:buFontTx/>
              <a:buNone/>
            </a:pPr>
            <a:endParaRPr lang="en-US" sz="800" i="1" dirty="0"/>
          </a:p>
          <a:p>
            <a:pPr marL="57150" indent="-57150" defTabSz="454025">
              <a:buFontTx/>
              <a:buNone/>
            </a:pPr>
            <a:endParaRPr lang="en-US" sz="800" i="1" dirty="0" smtClean="0"/>
          </a:p>
          <a:p>
            <a:pPr marL="57150" indent="-57150" defTabSz="454025">
              <a:buFontTx/>
              <a:buNone/>
            </a:pPr>
            <a:endParaRPr lang="en-US" sz="800" i="1" dirty="0"/>
          </a:p>
          <a:p>
            <a:pPr marL="57150" indent="-57150" defTabSz="454025">
              <a:buFontTx/>
              <a:buNone/>
            </a:pPr>
            <a:endParaRPr lang="en-US" sz="800" i="1" dirty="0" smtClean="0"/>
          </a:p>
          <a:p>
            <a:pPr marL="57150" indent="-57150" defTabSz="454025">
              <a:buFontTx/>
              <a:buNone/>
            </a:pPr>
            <a:endParaRPr lang="en-US" sz="800" i="1" dirty="0"/>
          </a:p>
          <a:p>
            <a:pPr marL="57150" indent="-57150" defTabSz="454025">
              <a:buFontTx/>
              <a:buNone/>
            </a:pPr>
            <a:endParaRPr lang="en-US" sz="800" i="1" dirty="0" smtClean="0"/>
          </a:p>
          <a:p>
            <a:pPr marL="57150" indent="-57150" defTabSz="454025">
              <a:buFontTx/>
              <a:buNone/>
            </a:pPr>
            <a:endParaRPr lang="en-US" sz="800" i="1" dirty="0" smtClean="0"/>
          </a:p>
          <a:p>
            <a:pPr marL="57150" indent="-57150" defTabSz="454025">
              <a:buFontTx/>
              <a:buNone/>
            </a:pPr>
            <a:endParaRPr lang="en-US" sz="800" i="1" dirty="0" smtClean="0"/>
          </a:p>
          <a:p>
            <a:pPr marL="57150" indent="-57150" defTabSz="454025">
              <a:buFontTx/>
              <a:buNone/>
            </a:pPr>
            <a:endParaRPr lang="en-US" sz="800" i="1" dirty="0"/>
          </a:p>
          <a:p>
            <a:pPr marL="57150" indent="-57150" defTabSz="454025">
              <a:buFontTx/>
              <a:buNone/>
            </a:pPr>
            <a:endParaRPr lang="en-US" sz="800" i="1" dirty="0"/>
          </a:p>
          <a:p>
            <a:pPr marL="57150" indent="-57150" defTabSz="454025">
              <a:buFontTx/>
              <a:buNone/>
            </a:pPr>
            <a:endParaRPr lang="en-US" sz="800" i="1" dirty="0" smtClean="0"/>
          </a:p>
          <a:p>
            <a:pPr marL="57150" indent="-57150" defTabSz="454025">
              <a:buFontTx/>
              <a:buNone/>
            </a:pPr>
            <a:endParaRPr lang="en-US" sz="800" i="1" dirty="0"/>
          </a:p>
          <a:p>
            <a:pPr marL="57150" indent="-57150" defTabSz="454025">
              <a:buFontTx/>
              <a:buNone/>
            </a:pPr>
            <a:r>
              <a:rPr lang="en-US" i="1" dirty="0" smtClean="0"/>
              <a:t>Condition: bigger </a:t>
            </a:r>
            <a:r>
              <a:rPr lang="en-US" i="1" dirty="0"/>
              <a:t>d</a:t>
            </a:r>
            <a:r>
              <a:rPr lang="en-US" i="1" dirty="0" smtClean="0"/>
              <a:t>eath separation than Hospital. So Hospital-Death association could be reversed.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33170A-3319-4A0B-8BFD-FEF976CE3C94}" type="slidenum">
              <a:rPr lang="en-US" altLang="en-US" smtClean="0"/>
              <a:pPr/>
              <a:t>20</a:t>
            </a:fld>
            <a:endParaRPr lang="en-US" altLang="en-US" b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0211" y="3352405"/>
            <a:ext cx="4463577" cy="15318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638" y="1826546"/>
            <a:ext cx="8480425" cy="3476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096434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Confounding Interact with Statistical Significance?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8534400" cy="4648200"/>
          </a:xfrm>
        </p:spPr>
        <p:txBody>
          <a:bodyPr/>
          <a:lstStyle/>
          <a:p>
            <a:pPr marL="57150" indent="-57150" defTabSz="454025">
              <a:buFontTx/>
              <a:buNone/>
            </a:pPr>
            <a:r>
              <a:rPr lang="en-US" dirty="0" smtClean="0"/>
              <a:t>Statistical educators know that a statistically-significant difference in observational data can become statistically insignificant after controlling for a related factor. </a:t>
            </a:r>
          </a:p>
          <a:p>
            <a:pPr marL="57150" indent="-57150" defTabSz="454025">
              <a:buFontTx/>
              <a:buNone/>
            </a:pPr>
            <a:endParaRPr lang="en-US" dirty="0"/>
          </a:p>
          <a:p>
            <a:pPr marL="57150" indent="-57150" defTabSz="454025">
              <a:buFontTx/>
              <a:buNone/>
            </a:pPr>
            <a:r>
              <a:rPr lang="en-US" dirty="0" smtClean="0"/>
              <a:t>But our students never see this.  </a:t>
            </a:r>
          </a:p>
          <a:p>
            <a:pPr marL="57150" indent="-57150" defTabSz="454025">
              <a:buFontTx/>
              <a:buNone/>
            </a:pPr>
            <a:r>
              <a:rPr lang="en-US" dirty="0" smtClean="0"/>
              <a:t>This is statistical negligence!</a:t>
            </a:r>
          </a:p>
          <a:p>
            <a:pPr marL="57150" indent="-57150" defTabSz="454025">
              <a:buFontTx/>
              <a:buNone/>
            </a:pPr>
            <a:r>
              <a:rPr lang="en-US" dirty="0" smtClean="0"/>
              <a:t>Here is how it is shown in statistical literacy. </a:t>
            </a:r>
          </a:p>
          <a:p>
            <a:pPr marL="57150" indent="-57150" defTabSz="454025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33170A-3319-4A0B-8BFD-FEF976CE3C94}" type="slidenum">
              <a:rPr lang="en-US" altLang="en-US" smtClean="0"/>
              <a:pPr/>
              <a:t>21</a:t>
            </a:fld>
            <a:endParaRPr lang="en-US" altLang="en-US" b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0211" y="3352405"/>
            <a:ext cx="4463577" cy="153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611411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708" y="457200"/>
            <a:ext cx="8582118" cy="1066800"/>
          </a:xfrm>
        </p:spPr>
        <p:txBody>
          <a:bodyPr/>
          <a:lstStyle/>
          <a:p>
            <a:r>
              <a:rPr lang="en-US" dirty="0" smtClean="0"/>
              <a:t>Confounder Influence:</a:t>
            </a:r>
            <a:br>
              <a:rPr lang="en-US" dirty="0" smtClean="0"/>
            </a:br>
            <a:r>
              <a:rPr lang="en-US" dirty="0" smtClean="0"/>
              <a:t>Non-Overlap = Statistical Significance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33562"/>
            <a:ext cx="8001000" cy="47958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33170A-3319-4A0B-8BFD-FEF976CE3C94}" type="slidenum">
              <a:rPr lang="en-US" altLang="en-US" smtClean="0"/>
              <a:pPr/>
              <a:t>22</a:t>
            </a:fld>
            <a:endParaRPr lang="en-US" altLang="en-US" b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 flipV="1">
            <a:off x="263707" y="4089730"/>
            <a:ext cx="1442210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707" y="1833562"/>
            <a:ext cx="8648234" cy="4795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0103838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Confounder Influence on Statistical Significance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33562"/>
            <a:ext cx="8001000" cy="47958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33170A-3319-4A0B-8BFD-FEF976CE3C94}" type="slidenum">
              <a:rPr lang="en-US" altLang="en-US" smtClean="0"/>
              <a:pPr/>
              <a:t>23</a:t>
            </a:fld>
            <a:endParaRPr lang="en-US" altLang="en-US" b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 flipV="1">
            <a:off x="263707" y="4089730"/>
            <a:ext cx="1442210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707" y="1833562"/>
            <a:ext cx="8649088" cy="479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7708934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Meaning of Statistically Significant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255" y="1981200"/>
            <a:ext cx="8455068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If a sample outcome is statistically significant, what does this mean?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Outcome is very unlikely IF* due to chance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Outcome is </a:t>
            </a:r>
            <a:r>
              <a:rPr lang="en-US" dirty="0" smtClean="0"/>
              <a:t>very unlikely …… due </a:t>
            </a:r>
            <a:r>
              <a:rPr lang="en-US" dirty="0"/>
              <a:t>to chance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Outcome is very unlikely TO BE due to chance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33170A-3319-4A0B-8BFD-FEF976CE3C94}" type="slidenum">
              <a:rPr lang="en-US" altLang="en-US" smtClean="0"/>
              <a:pPr/>
              <a:t>24</a:t>
            </a:fld>
            <a:endParaRPr lang="en-US" altLang="en-US" b="0"/>
          </a:p>
        </p:txBody>
      </p:sp>
      <p:sp>
        <p:nvSpPr>
          <p:cNvPr id="5" name="TextBox 4"/>
          <p:cNvSpPr txBox="1"/>
          <p:nvPr/>
        </p:nvSpPr>
        <p:spPr>
          <a:xfrm>
            <a:off x="500752" y="4961251"/>
            <a:ext cx="8067883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200" dirty="0"/>
              <a:t>#1 is </a:t>
            </a:r>
            <a:r>
              <a:rPr lang="en-US" sz="3200" dirty="0" smtClean="0"/>
              <a:t>accurate (* given or assuming) 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200" dirty="0" smtClean="0"/>
              <a:t>#</a:t>
            </a:r>
            <a:r>
              <a:rPr lang="en-US" sz="3200" dirty="0"/>
              <a:t>3 is </a:t>
            </a:r>
            <a:r>
              <a:rPr lang="en-US" sz="3200" dirty="0" smtClean="0"/>
              <a:t>wrong: opens the door to causation.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#2 is in-between and ambiguous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57285231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We Should Teach  </a:t>
            </a:r>
            <a:br>
              <a:rPr lang="en-US" dirty="0" smtClean="0"/>
            </a:br>
            <a:r>
              <a:rPr lang="en-US" dirty="0" smtClean="0"/>
              <a:t>Statistical Literacy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Most students need it, see value in it.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Separating stats from math has benefits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Link statistics to critical thinking (rhetoric)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Can show influence of confounding, assembly and bias on statistical significance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Can show the story behind the statistics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Cornfield conditions offset cynicism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Can improve debate on social </a:t>
            </a:r>
            <a:r>
              <a:rPr lang="en-US" dirty="0" smtClean="0"/>
              <a:t>issues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33170A-3319-4A0B-8BFD-FEF976CE3C94}" type="slidenum">
              <a:rPr lang="en-US" altLang="en-US" smtClean="0"/>
              <a:pPr/>
              <a:t>25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2789970485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Schield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989" y="1981200"/>
            <a:ext cx="8134611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Read papers: www.StatLit.org/Schield-Pubs.htm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Buy textbook: Wiley to publish in 2022.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33170A-3319-4A0B-8BFD-FEF976CE3C94}" type="slidenum">
              <a:rPr lang="en-US" altLang="en-US" smtClean="0"/>
              <a:pPr/>
              <a:t>26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4083321143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Univ. of New Mexico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spcBef>
                <a:spcPts val="1800"/>
              </a:spcBef>
              <a:buFont typeface="+mj-lt"/>
              <a:buAutoNum type="arabicPeriod"/>
            </a:pPr>
            <a:r>
              <a:rPr lang="en-US" dirty="0" smtClean="0"/>
              <a:t>Math 1350 Introductory statistical inference.</a:t>
            </a:r>
            <a:br>
              <a:rPr lang="en-US" dirty="0" smtClean="0"/>
            </a:br>
            <a:r>
              <a:rPr lang="en-US" dirty="0" smtClean="0"/>
              <a:t>UNM offers ~20 sections (35 max) in </a:t>
            </a:r>
            <a:r>
              <a:rPr lang="en-US" dirty="0" err="1" smtClean="0"/>
              <a:t>ABQ</a:t>
            </a:r>
            <a:r>
              <a:rPr lang="en-US" dirty="0" smtClean="0"/>
              <a:t>. </a:t>
            </a:r>
          </a:p>
          <a:p>
            <a:pPr marL="514350" indent="-514350">
              <a:spcBef>
                <a:spcPts val="1800"/>
              </a:spcBef>
              <a:buFont typeface="+mj-lt"/>
              <a:buAutoNum type="arabicPeriod"/>
              <a:tabLst>
                <a:tab pos="463550" algn="l"/>
              </a:tabLst>
            </a:pPr>
            <a:r>
              <a:rPr lang="en-US" dirty="0" smtClean="0"/>
              <a:t>Dr. Eric Erhardt (above left) looked for an updated complement to Math 1350.</a:t>
            </a:r>
          </a:p>
          <a:p>
            <a:pPr marL="514350" indent="-514350">
              <a:spcBef>
                <a:spcPts val="1800"/>
              </a:spcBef>
              <a:buFont typeface="+mj-lt"/>
              <a:buAutoNum type="arabicPeriod"/>
              <a:tabLst>
                <a:tab pos="463550" algn="l"/>
              </a:tabLst>
            </a:pPr>
            <a:r>
              <a:rPr lang="en-US" dirty="0" smtClean="0"/>
              <a:t>Dean </a:t>
            </a:r>
            <a:r>
              <a:rPr lang="en-US" dirty="0" smtClean="0"/>
              <a:t>Peceny </a:t>
            </a:r>
            <a:r>
              <a:rPr lang="en-US" dirty="0" smtClean="0"/>
              <a:t>(above right) provided funds. </a:t>
            </a:r>
          </a:p>
          <a:p>
            <a:pPr marL="514350" indent="-514350">
              <a:spcBef>
                <a:spcPts val="1800"/>
              </a:spcBef>
              <a:buFont typeface="+mj-lt"/>
              <a:buAutoNum type="arabicPeriod"/>
              <a:tabLst>
                <a:tab pos="463550" algn="l"/>
              </a:tabLst>
            </a:pPr>
            <a:r>
              <a:rPr lang="en-US" dirty="0" smtClean="0"/>
              <a:t>After interviewing several candidates, </a:t>
            </a:r>
            <a:br>
              <a:rPr lang="en-US" dirty="0" smtClean="0"/>
            </a:br>
            <a:r>
              <a:rPr lang="en-US" dirty="0" smtClean="0"/>
              <a:t>the committee choose Schield to implement his statistical literacy course.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33170A-3319-4A0B-8BFD-FEF976CE3C94}" type="slidenum">
              <a:rPr lang="en-US" altLang="en-US" smtClean="0"/>
              <a:pPr/>
              <a:t>3</a:t>
            </a:fld>
            <a:endParaRPr lang="en-US" altLang="en-US" b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312" y="133611"/>
            <a:ext cx="1390389" cy="139038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0980" y="1"/>
            <a:ext cx="1378407" cy="1536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9407004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Course Approved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1800"/>
              </a:spcBef>
              <a:buNone/>
            </a:pPr>
            <a:r>
              <a:rPr lang="en-US" dirty="0" smtClean="0"/>
              <a:t>Getting a new course approved at a large public university is not a simple matter.  Dr. Erhardt supervised the process.  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dirty="0" smtClean="0"/>
              <a:t>This new statistical literacy course needed to satisfy a mathematics requirement: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in the university core curriculum.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in </a:t>
            </a:r>
            <a:r>
              <a:rPr lang="en-US" dirty="0"/>
              <a:t>the </a:t>
            </a:r>
            <a:r>
              <a:rPr lang="en-US" dirty="0" smtClean="0"/>
              <a:t>state higher-education general education curriculum.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33170A-3319-4A0B-8BFD-FEF976CE3C94}" type="slidenum">
              <a:rPr lang="en-US" altLang="en-US" smtClean="0"/>
              <a:pPr/>
              <a:t>4</a:t>
            </a:fld>
            <a:endParaRPr lang="en-US" altLang="en-US" b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312" y="133611"/>
            <a:ext cx="1390389" cy="1390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3239129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Course Approved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b="1" dirty="0" smtClean="0"/>
              <a:t>Registrar: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en-US" dirty="0" smtClean="0"/>
              <a:t>New course request (Form B)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en-US" i="1" dirty="0" smtClean="0"/>
              <a:t>Catalog description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en-US" i="1" dirty="0" smtClean="0"/>
              <a:t>Sample syllabus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/>
              <a:t>University of New Mexico (</a:t>
            </a:r>
            <a:r>
              <a:rPr lang="en-US" b="1" dirty="0" err="1" smtClean="0"/>
              <a:t>ABQ</a:t>
            </a:r>
            <a:r>
              <a:rPr lang="en-US" b="1" dirty="0" smtClean="0"/>
              <a:t>)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New course signoff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Budgetary load implications</a:t>
            </a:r>
          </a:p>
          <a:p>
            <a:pPr marL="514350" indent="-514350">
              <a:spcBef>
                <a:spcPts val="1800"/>
              </a:spcBef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33170A-3319-4A0B-8BFD-FEF976CE3C94}" type="slidenum">
              <a:rPr lang="en-US" altLang="en-US" smtClean="0"/>
              <a:pPr/>
              <a:t>5</a:t>
            </a:fld>
            <a:endParaRPr lang="en-US" altLang="en-US" b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312" y="133611"/>
            <a:ext cx="1390389" cy="1390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8873641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Course Approved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b="1" dirty="0" smtClean="0"/>
              <a:t>New Mexico Higher Education Department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en-US" dirty="0" smtClean="0"/>
              <a:t>Add Common Course Number (</a:t>
            </a:r>
            <a:r>
              <a:rPr lang="en-US" dirty="0" err="1" smtClean="0"/>
              <a:t>CCN</a:t>
            </a:r>
            <a:r>
              <a:rPr lang="en-US" dirty="0" smtClean="0"/>
              <a:t>)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en-US" i="1" dirty="0" smtClean="0"/>
              <a:t>Student Learning Outcomes (</a:t>
            </a:r>
            <a:r>
              <a:rPr lang="en-US" i="1" dirty="0" err="1" smtClean="0"/>
              <a:t>SLOs</a:t>
            </a:r>
            <a:r>
              <a:rPr lang="en-US" i="1" dirty="0" smtClean="0"/>
              <a:t>)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/>
              <a:t>NM Higher </a:t>
            </a:r>
            <a:r>
              <a:rPr lang="en-US" b="1" dirty="0"/>
              <a:t>Education </a:t>
            </a:r>
            <a:r>
              <a:rPr lang="en-US" b="1" dirty="0" smtClean="0"/>
              <a:t>General Education 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Add a course to Gen Ed curriculum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i="1" dirty="0" smtClean="0"/>
              <a:t>Goals and Student Learning Outcomes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i="1" dirty="0"/>
              <a:t>Assess Student Learning Outcomes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i="1" dirty="0" smtClean="0"/>
              <a:t>Sample Assessment</a:t>
            </a:r>
          </a:p>
          <a:p>
            <a:pPr marL="514350" indent="-514350">
              <a:spcBef>
                <a:spcPts val="1800"/>
              </a:spcBef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33170A-3319-4A0B-8BFD-FEF976CE3C94}" type="slidenum">
              <a:rPr lang="en-US" altLang="en-US" smtClean="0"/>
              <a:pPr/>
              <a:t>6</a:t>
            </a:fld>
            <a:endParaRPr lang="en-US" altLang="en-US" b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312" y="133611"/>
            <a:ext cx="1390389" cy="1390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485303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UNM 2021-22 Catalog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1800"/>
              </a:spcBef>
              <a:buNone/>
            </a:pP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33170A-3319-4A0B-8BFD-FEF976CE3C94}" type="slidenum">
              <a:rPr lang="en-US" altLang="en-US" smtClean="0"/>
              <a:pPr/>
              <a:t>7</a:t>
            </a:fld>
            <a:endParaRPr lang="en-US" altLang="en-US" b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39" y="1833562"/>
            <a:ext cx="9019012" cy="461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639512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Component #1:</a:t>
            </a:r>
            <a:br>
              <a:rPr lang="en-US" dirty="0" smtClean="0"/>
            </a:br>
            <a:r>
              <a:rPr lang="en-US" dirty="0" smtClean="0"/>
              <a:t>Literacy Forum; 20% of grade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Online forum (Odyssey).  </a:t>
            </a:r>
          </a:p>
          <a:p>
            <a:r>
              <a:rPr lang="en-US" dirty="0" smtClean="0"/>
              <a:t>Two challenges per week.  </a:t>
            </a:r>
          </a:p>
          <a:p>
            <a:r>
              <a:rPr lang="en-US" dirty="0" smtClean="0"/>
              <a:t>Write a short response</a:t>
            </a:r>
          </a:p>
          <a:p>
            <a:r>
              <a:rPr lang="en-US" dirty="0" smtClean="0"/>
              <a:t>No free riders and anonymous</a:t>
            </a:r>
          </a:p>
          <a:p>
            <a:r>
              <a:rPr lang="en-US" dirty="0" smtClean="0"/>
              <a:t>Grading by instructor and peers</a:t>
            </a:r>
          </a:p>
          <a:p>
            <a:pPr marL="0" indent="0">
              <a:buNone/>
            </a:pPr>
            <a:endParaRPr lang="en-US" sz="2800" i="1" dirty="0" smtClean="0"/>
          </a:p>
          <a:p>
            <a:pPr marL="0" indent="0">
              <a:buNone/>
            </a:pPr>
            <a:r>
              <a:rPr lang="en-US" sz="2800" i="1" dirty="0" smtClean="0"/>
              <a:t>Odyssey</a:t>
            </a:r>
            <a:r>
              <a:rPr lang="en-US" sz="2800" i="1" dirty="0"/>
              <a:t>: A Journey to Life-Long Statistical </a:t>
            </a:r>
            <a:r>
              <a:rPr lang="en-US" sz="2800" i="1" dirty="0" smtClean="0"/>
              <a:t>Literacy</a:t>
            </a:r>
          </a:p>
          <a:p>
            <a:pPr marL="0" indent="0">
              <a:buNone/>
            </a:pPr>
            <a:r>
              <a:rPr lang="en-US" sz="2800" dirty="0" smtClean="0"/>
              <a:t>www.statlit.org/pdf/2014-Schield-ICOTS.pdf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33170A-3319-4A0B-8BFD-FEF976CE3C94}" type="slidenum">
              <a:rPr lang="en-US" altLang="en-US" smtClean="0"/>
              <a:pPr/>
              <a:t>8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4201601046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Component #2:</a:t>
            </a:r>
            <a:br>
              <a:rPr lang="en-US" dirty="0" smtClean="0"/>
            </a:br>
            <a:r>
              <a:rPr lang="en-US" dirty="0" smtClean="0"/>
              <a:t>Moodle Exercises: 30% of grade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Multiple choice exercises</a:t>
            </a:r>
          </a:p>
          <a:p>
            <a:r>
              <a:rPr lang="en-US" dirty="0" smtClean="0"/>
              <a:t>8 – 12 exercises per chapter. </a:t>
            </a:r>
          </a:p>
          <a:p>
            <a:r>
              <a:rPr lang="en-US" dirty="0" smtClean="0"/>
              <a:t>One topic per exercise; 5-10 questions each.</a:t>
            </a:r>
          </a:p>
          <a:p>
            <a:r>
              <a:rPr lang="en-US" dirty="0" smtClean="0"/>
              <a:t>Two tries (if more than 2 choices)</a:t>
            </a:r>
          </a:p>
          <a:p>
            <a:r>
              <a:rPr lang="en-US" dirty="0" smtClean="0"/>
              <a:t>Immediate feedback</a:t>
            </a:r>
          </a:p>
          <a:p>
            <a:pPr marL="0" indent="0">
              <a:buNone/>
            </a:pPr>
            <a:r>
              <a:rPr lang="en-US" b="1" dirty="0" smtClean="0"/>
              <a:t>One-line essay exercises:</a:t>
            </a:r>
          </a:p>
          <a:p>
            <a:r>
              <a:rPr lang="en-US" dirty="0" smtClean="0"/>
              <a:t>Describe and compare counts, averages and percentages presented in tables and graphs.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33170A-3319-4A0B-8BFD-FEF976CE3C94}" type="slidenum">
              <a:rPr lang="en-US" altLang="en-US" smtClean="0"/>
              <a:pPr/>
              <a:t>9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1290211650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118615</TotalTime>
  <Words>1029</Words>
  <Application>Microsoft Office PowerPoint</Application>
  <PresentationFormat>Letter Paper (8.5x11 in)</PresentationFormat>
  <Paragraphs>247</Paragraphs>
  <Slides>26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Rockwell Extra Bold</vt:lpstr>
      <vt:lpstr>Times New Roman</vt:lpstr>
      <vt:lpstr>Default Design</vt:lpstr>
      <vt:lpstr>Teaching Confounding: Part 3: UNM and Cornfield</vt:lpstr>
      <vt:lpstr>Reason #6: Can’t field a second course</vt:lpstr>
      <vt:lpstr>Univ. of New Mexico</vt:lpstr>
      <vt:lpstr>Getting Course Approved</vt:lpstr>
      <vt:lpstr>Getting Course Approved</vt:lpstr>
      <vt:lpstr>Getting Course Approved</vt:lpstr>
      <vt:lpstr>UNM 2021-22 Catalog</vt:lpstr>
      <vt:lpstr>Course Component #1: Literacy Forum; 20% of grade</vt:lpstr>
      <vt:lpstr>Course Component #2: Moodle Exercises: 30% of grade</vt:lpstr>
      <vt:lpstr>Course Component #3: Confounder StatLit Textbook</vt:lpstr>
      <vt:lpstr>Course Component #4: Quizzes and Final: 50% of grade</vt:lpstr>
      <vt:lpstr>Teacher Training A New Prep!!!</vt:lpstr>
      <vt:lpstr>Problem #6 Statistical Cynics</vt:lpstr>
      <vt:lpstr>Association between smoking  and lung cancer deaths (1960)</vt:lpstr>
      <vt:lpstr>Does smoking cause cancer? Sir Ronald Fisher (1950s):</vt:lpstr>
      <vt:lpstr>Cornfield Conditions Jerome Cornfield</vt:lpstr>
      <vt:lpstr>Three Greatest Contributions of Statistics to Human Knowledge</vt:lpstr>
      <vt:lpstr>Patient Condition: Good versus Poor</vt:lpstr>
      <vt:lpstr>Cornfield Condition for Nullification or Reversal</vt:lpstr>
      <vt:lpstr>Cornfield Condition for Nullification or Reversal</vt:lpstr>
      <vt:lpstr>How does Confounding Interact with Statistical Significance?</vt:lpstr>
      <vt:lpstr>Confounder Influence: Non-Overlap = Statistical Significance</vt:lpstr>
      <vt:lpstr>Confounder Influence on Statistical Significance</vt:lpstr>
      <vt:lpstr>Meaning of Statistically Significant</vt:lpstr>
      <vt:lpstr>Why We Should Teach   Statistical Literacy</vt:lpstr>
      <vt:lpstr>Schield Resources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Statistical Literacy: Teaching Confounding (Part 3)</dc:title>
  <dc:creator>Milo Schield</dc:creator>
  <dc:description>ww.StatLit.org/pdf/2021-Schield-USCOTS-Slides3.pdf</dc:description>
  <cp:lastModifiedBy>Milo Schield</cp:lastModifiedBy>
  <cp:revision>1550</cp:revision>
  <cp:lastPrinted>2021-07-04T20:57:31Z</cp:lastPrinted>
  <dcterms:created xsi:type="dcterms:W3CDTF">1998-11-15T00:57:17Z</dcterms:created>
  <dcterms:modified xsi:type="dcterms:W3CDTF">2021-07-05T18:51:26Z</dcterms:modified>
  <cp:category>Statistical Literacy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3</vt:i4>
  </property>
  <property fmtid="{D5CDD505-2E9C-101B-9397-08002B2CF9AE}" pid="7" name="MailAddress">
    <vt:lpwstr/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1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C:\982Milo\PowerPt\BallaratTables</vt:lpwstr>
  </property>
</Properties>
</file>