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946" r:id="rId2"/>
    <p:sldId id="956" r:id="rId3"/>
    <p:sldId id="1005" r:id="rId4"/>
    <p:sldId id="965" r:id="rId5"/>
    <p:sldId id="975" r:id="rId6"/>
    <p:sldId id="976" r:id="rId7"/>
    <p:sldId id="977" r:id="rId8"/>
    <p:sldId id="978" r:id="rId9"/>
    <p:sldId id="980" r:id="rId10"/>
    <p:sldId id="973" r:id="rId11"/>
    <p:sldId id="987" r:id="rId12"/>
    <p:sldId id="982" r:id="rId13"/>
    <p:sldId id="1019" r:id="rId14"/>
    <p:sldId id="983" r:id="rId15"/>
    <p:sldId id="984" r:id="rId16"/>
    <p:sldId id="1018" r:id="rId17"/>
    <p:sldId id="986" r:id="rId18"/>
    <p:sldId id="1017" r:id="rId19"/>
    <p:sldId id="981" r:id="rId20"/>
    <p:sldId id="990" r:id="rId21"/>
    <p:sldId id="991" r:id="rId22"/>
    <p:sldId id="994" r:id="rId23"/>
    <p:sldId id="996" r:id="rId24"/>
    <p:sldId id="1025" r:id="rId25"/>
    <p:sldId id="1021" r:id="rId26"/>
    <p:sldId id="1020" r:id="rId27"/>
    <p:sldId id="997" r:id="rId28"/>
    <p:sldId id="1016" r:id="rId29"/>
    <p:sldId id="989" r:id="rId30"/>
    <p:sldId id="1007" r:id="rId31"/>
    <p:sldId id="1015" r:id="rId32"/>
    <p:sldId id="998" r:id="rId33"/>
    <p:sldId id="999" r:id="rId34"/>
    <p:sldId id="1014" r:id="rId35"/>
    <p:sldId id="1000" r:id="rId36"/>
    <p:sldId id="1002" r:id="rId37"/>
    <p:sldId id="1003" r:id="rId38"/>
    <p:sldId id="1001" r:id="rId39"/>
    <p:sldId id="1006" r:id="rId40"/>
    <p:sldId id="1013" r:id="rId41"/>
    <p:sldId id="1004" r:id="rId42"/>
    <p:sldId id="1022" r:id="rId43"/>
    <p:sldId id="955" r:id="rId44"/>
    <p:sldId id="970" r:id="rId45"/>
    <p:sldId id="979" r:id="rId46"/>
    <p:sldId id="1023" r:id="rId47"/>
    <p:sldId id="962" r:id="rId4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87432" autoAdjust="0"/>
  </p:normalViewPr>
  <p:slideViewPr>
    <p:cSldViewPr snapToGrid="0">
      <p:cViewPr varScale="1">
        <p:scale>
          <a:sx n="59" d="100"/>
          <a:sy n="59" d="100"/>
        </p:scale>
        <p:origin x="3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96" y="4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0" y="266708"/>
            <a:ext cx="3549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Math1300: Rationale and Design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9250" y="203208"/>
            <a:ext cx="132397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V1  2/18/2022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19126" y="8991608"/>
            <a:ext cx="45481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www.StatLit.org/pdf/2022-Schield-UTEP-Symposium-Slides.pdf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3222" y="8994783"/>
            <a:ext cx="136207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Page </a:t>
            </a:r>
            <a:fld id="{FC1EE6B5-FBD1-44D8-B807-AA790ACC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1 March 20132013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9" y="4560895"/>
            <a:ext cx="5770563" cy="44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94" tIns="48546" rIns="97094" bIns="48546" numCol="1" anchor="b" anchorCtr="0" compatLnSpc="1">
            <a:prstTxWarp prst="textNoShape">
              <a:avLst/>
            </a:prstTxWarp>
          </a:bodyPr>
          <a:lstStyle>
            <a:lvl1pPr algn="r" defTabSz="97159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B370EAD3-75AD-482E-9F4F-4255BB3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046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22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82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02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85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121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02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059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170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57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043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28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58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885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47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91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792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283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573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243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714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315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67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382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500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656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24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692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788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340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1F0A52-9526-4786-92B4-E98600EA2587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409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09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096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096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74BBAC6-E07F-4599-A06D-F5762A9F1D24}" type="slidenum">
              <a:rPr lang="en-US" altLang="en-US" sz="1300"/>
              <a:pPr algn="r"/>
              <a:t>36</a:t>
            </a:fld>
            <a:endParaRPr lang="en-US" altLang="en-US" sz="1300"/>
          </a:p>
        </p:txBody>
      </p:sp>
      <p:sp>
        <p:nvSpPr>
          <p:cNvPr id="409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09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097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09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8D24CE6-4B65-4832-BCE9-78BF56463B2A}" type="slidenum">
              <a:rPr lang="en-US" altLang="en-US" sz="1300"/>
              <a:pPr algn="r"/>
              <a:t>36</a:t>
            </a:fld>
            <a:endParaRPr lang="en-US" altLang="en-US" sz="1300"/>
          </a:p>
        </p:txBody>
      </p:sp>
      <p:sp>
        <p:nvSpPr>
          <p:cNvPr id="40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09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2372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4BF134-E6F5-4D45-B862-C7258B8EF794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419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19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19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19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BC035B4-4A77-438F-AEEF-02AADEAC5ACC}" type="slidenum">
              <a:rPr lang="en-US" altLang="en-US" sz="1300"/>
              <a:pPr algn="r"/>
              <a:t>37</a:t>
            </a:fld>
            <a:endParaRPr lang="en-US" altLang="en-US" sz="1300"/>
          </a:p>
        </p:txBody>
      </p:sp>
      <p:sp>
        <p:nvSpPr>
          <p:cNvPr id="419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19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19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19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C4D03F-3745-4724-8932-73AD8E09F6E0}" type="slidenum">
              <a:rPr lang="en-US" altLang="en-US" sz="1300"/>
              <a:pPr algn="r"/>
              <a:t>37</a:t>
            </a:fld>
            <a:endParaRPr lang="en-US" altLang="en-US" sz="1300"/>
          </a:p>
        </p:txBody>
      </p:sp>
      <p:sp>
        <p:nvSpPr>
          <p:cNvPr id="41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1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1043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23164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Tests, Models and Assumptions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22 August 2011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2011SchieldISI6Up.pdf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608A9B-02CC-4418-B2EA-E20FAF817C13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471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Social Construction of Rankings</a:t>
            </a:r>
          </a:p>
        </p:txBody>
      </p:sp>
      <p:sp>
        <p:nvSpPr>
          <p:cNvPr id="471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8/4/2010</a:t>
            </a:r>
          </a:p>
        </p:txBody>
      </p:sp>
      <p:sp>
        <p:nvSpPr>
          <p:cNvPr id="4711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4046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www.StatLit.org/pdf/2010SchieldASA6up.pdf</a:t>
            </a:r>
          </a:p>
        </p:txBody>
      </p:sp>
      <p:sp>
        <p:nvSpPr>
          <p:cNvPr id="4711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894FB61-CBBB-48DD-ACD2-E41C46593446}" type="slidenum">
              <a:rPr lang="en-US" altLang="en-US" sz="1300"/>
              <a:pPr algn="r"/>
              <a:t>39</a:t>
            </a:fld>
            <a:endParaRPr lang="en-US" altLang="en-US" sz="1300"/>
          </a:p>
        </p:txBody>
      </p:sp>
      <p:sp>
        <p:nvSpPr>
          <p:cNvPr id="471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471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4711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4711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CD02E55-29B0-48A4-A9F8-3E1388ADA1B2}" type="slidenum">
              <a:rPr lang="en-US" altLang="en-US" sz="1300"/>
              <a:pPr algn="r"/>
              <a:t>39</a:t>
            </a:fld>
            <a:endParaRPr lang="en-US" altLang="en-US" sz="1300"/>
          </a:p>
        </p:txBody>
      </p:sp>
      <p:sp>
        <p:nvSpPr>
          <p:cNvPr id="47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2975" y="720725"/>
            <a:ext cx="3070225" cy="2303463"/>
          </a:xfrm>
          <a:ln/>
        </p:spPr>
      </p:sp>
      <p:sp>
        <p:nvSpPr>
          <p:cNvPr id="471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3051175"/>
            <a:ext cx="7097712" cy="598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1" tIns="48291" rIns="96581" bIns="48291"/>
          <a:lstStyle/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534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4816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184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7461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52350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6069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1930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45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45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45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45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40115120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46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46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46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46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35904264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191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76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40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21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71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45354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2022</a:t>
            </a:r>
            <a:r>
              <a:rPr lang="en-US" altLang="en-US" sz="800" baseline="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 smtClean="0">
                <a:latin typeface="Arial" panose="020B0604020202020204" pitchFamily="34" charset="0"/>
              </a:rPr>
              <a:t>Schield UTEP Symposium (slides)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170A-3319-4A0B-8BFD-FEF976CE3C94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V1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0693360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DFB7D-74A0-4E85-AF05-AEA8BCA6EBD9}" type="slidenum">
              <a:rPr lang="en-US" altLang="en-US"/>
              <a:pPr/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403030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fld id="{15860158-6E81-4BA6-8B6F-5780F71662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2021</a:t>
            </a:r>
            <a:r>
              <a:rPr lang="en-US" altLang="en-US" sz="800" baseline="0" dirty="0" smtClean="0">
                <a:latin typeface="Arial" panose="020B0604020202020204" pitchFamily="34" charset="0"/>
              </a:rPr>
              <a:t> Schield USCOTS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V0A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Statistical Literacy Coordinator: Univ. of </a:t>
            </a:r>
            <a:r>
              <a:rPr lang="en-US" altLang="en-US" sz="2400" b="1" i="1" dirty="0"/>
              <a:t>New Mexico</a:t>
            </a:r>
            <a:endParaRPr lang="en-US" altLang="en-US" sz="2400" b="1" i="1" dirty="0" smtClean="0"/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Fellow: American Statistical Association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Elected Member: International Statistical Institute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President: National Numeracy Network</a:t>
            </a:r>
          </a:p>
          <a:p>
            <a:pPr marL="0" indent="0" algn="ctr">
              <a:buFontTx/>
              <a:buNone/>
            </a:pPr>
            <a:endParaRPr lang="en-US" altLang="en-US" sz="20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February 18, 2022</a:t>
            </a:r>
          </a:p>
          <a:p>
            <a:pPr marL="0" indent="0" algn="ctr">
              <a:buFontTx/>
              <a:buNone/>
            </a:pPr>
            <a:r>
              <a:rPr lang="en-US" altLang="en-US" sz="800" b="1" i="1" dirty="0" smtClean="0"/>
              <a:t/>
            </a:r>
            <a:br>
              <a:rPr lang="en-US" altLang="en-US" sz="800" b="1" i="1" dirty="0" smtClean="0"/>
            </a:br>
            <a:r>
              <a:rPr lang="en-US" altLang="en-US" sz="2600" b="1" i="1" dirty="0" smtClean="0"/>
              <a:t>www.StatLit.org/pdf/2022-Schield-UTEP-Slides.pdf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UNM Statistical Literacy: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Design and Rationale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0720008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Joel Best, author of “Lies, Damned Lies and Statistics” identified this as fact as </a:t>
            </a:r>
            <a:r>
              <a:rPr lang="en-US" altLang="en-US" i="1" dirty="0" smtClean="0"/>
              <a:t>the most important, the most fundamental</a:t>
            </a:r>
            <a:r>
              <a:rPr lang="en-US" altLang="en-US" dirty="0" smtClean="0"/>
              <a:t> aspect of </a:t>
            </a:r>
            <a:r>
              <a:rPr lang="en-US" altLang="en-US" i="1" dirty="0" smtClean="0"/>
              <a:t>all</a:t>
            </a:r>
            <a:r>
              <a:rPr lang="en-US" altLang="en-US" dirty="0" smtClean="0"/>
              <a:t> reality-based statistics.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He didn’t mean all of reality was a mental construct.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He meant that statistics, just like words, are created by people: people with motives, values and goals.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Each statistic embodies a particular view of reality.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Statistics are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i="1" dirty="0" smtClean="0">
                <a:latin typeface="Rockwell Extra Bold" panose="02060903040505020403" pitchFamily="18" charset="0"/>
              </a:rPr>
              <a:t>Socially Constructed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3415706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Q. Best advice when dealing with statistics?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AutoNum type="alphaUcPeriod"/>
            </a:pPr>
            <a:r>
              <a:rPr lang="en-US" altLang="en-US" dirty="0" smtClean="0"/>
              <a:t>“Take CARE”.  Statistics can be influenced.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All influences are grouped into four categories: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C: Confounding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A: Assembly (how things are defined, counted, etc.)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R: Randomness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E: Error (including bias)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Statistics can Be Influenced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9612165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Students like “CARE”.  It gives them a structure.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Without a unifying structure, statistical literacy is just a collection of disparate influences.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Everything they learn about influences fits.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When asked to rank what they considered most valuable, they chose “CARE”.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If they remember just one thing from the course, it should be “Take CARE”. 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Admonition: “Take CARE”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44341268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b="1" dirty="0" smtClean="0"/>
              <a:t>Association is not causation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dirty="0" smtClean="0"/>
              <a:t>Ratio statistics are ordered: </a:t>
            </a:r>
            <a:r>
              <a:rPr lang="en-US" altLang="en-US" sz="3000" dirty="0"/>
              <a:t>c</a:t>
            </a:r>
            <a:r>
              <a:rPr lang="en-US" altLang="en-US" sz="3000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Statistical significance can be influenced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53020784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Association is Not Causation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1" y="2247220"/>
            <a:ext cx="8957214" cy="3681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097" y="117475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53415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Disparity is Not Discrimination</a:t>
            </a:r>
            <a:endParaRPr lang="en-US" altLang="en-US" sz="32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3" y="2138046"/>
            <a:ext cx="8864450" cy="3942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097" y="117475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93283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Association is not causation (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., disparity…)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b="1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dirty="0" smtClean="0"/>
              <a:t>Ratio statistics are ordered: </a:t>
            </a:r>
            <a:r>
              <a:rPr lang="en-US" altLang="en-US" sz="3000" dirty="0"/>
              <a:t>c</a:t>
            </a:r>
            <a:r>
              <a:rPr lang="en-US" altLang="en-US" sz="3000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Statistical significance can be influenced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3953304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The number of children killed by gunfire has doubled </a:t>
            </a:r>
            <a:r>
              <a:rPr lang="en-US" altLang="en-US" b="1" dirty="0" smtClean="0"/>
              <a:t>each year</a:t>
            </a:r>
            <a:r>
              <a:rPr lang="en-US" altLang="en-US" dirty="0" smtClean="0"/>
              <a:t> since 1950;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/>
              <a:t>The number of children killed by gunfire </a:t>
            </a:r>
            <a:r>
              <a:rPr lang="en-US" altLang="en-US" b="1" dirty="0" smtClean="0"/>
              <a:t>each year</a:t>
            </a:r>
            <a:r>
              <a:rPr lang="en-US" altLang="en-US" dirty="0" smtClean="0"/>
              <a:t> has </a:t>
            </a:r>
            <a:r>
              <a:rPr lang="en-US" altLang="en-US" dirty="0"/>
              <a:t>doubled </a:t>
            </a:r>
            <a:r>
              <a:rPr lang="en-US" altLang="en-US" dirty="0" smtClean="0"/>
              <a:t>since </a:t>
            </a:r>
            <a:r>
              <a:rPr lang="en-US" altLang="en-US" dirty="0"/>
              <a:t>1950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30% of middle school students are </a:t>
            </a:r>
            <a:r>
              <a:rPr lang="en-US" altLang="en-US" b="1" dirty="0" smtClean="0"/>
              <a:t>bullied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r>
              <a:rPr lang="en-US" altLang="en-US" dirty="0" smtClean="0"/>
              <a:t>Define bullying.  </a:t>
            </a:r>
            <a:r>
              <a:rPr lang="en-US" altLang="en-US" dirty="0"/>
              <a:t>I</a:t>
            </a:r>
            <a:r>
              <a:rPr lang="en-US" altLang="en-US" dirty="0" smtClean="0"/>
              <a:t>ncrease or decrease the percentage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>
                <a:latin typeface="Rockwell Extra Bold" panose="02060903040505020403" pitchFamily="18" charset="0"/>
              </a:rPr>
              <a:t>Statistics can be 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Manipulated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Assembly/Assumptions</a:t>
            </a:r>
            <a:endParaRPr lang="en-US" altLang="en-US" sz="3200" b="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39097" y="117475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37241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Association is not causation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b="1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dirty="0" smtClean="0"/>
              <a:t>Ratio statistics are ordered: </a:t>
            </a:r>
            <a:r>
              <a:rPr lang="en-US" altLang="en-US" sz="3000" dirty="0"/>
              <a:t>c</a:t>
            </a:r>
            <a:r>
              <a:rPr lang="en-US" altLang="en-US" sz="3000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Statistical significance can be influenced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04407567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Statistics can be Confounded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Downs Syndrome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833562"/>
            <a:ext cx="7647623" cy="4880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30532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Disparities in</a:t>
            </a:r>
          </a:p>
          <a:p>
            <a:pPr algn="ctr">
              <a:spcBef>
                <a:spcPct val="0"/>
              </a:spcBef>
            </a:pPr>
            <a:r>
              <a:rPr lang="en-US" altLang="en-US" dirty="0" smtClean="0"/>
              <a:t>Education, suspensions and graduation</a:t>
            </a:r>
          </a:p>
          <a:p>
            <a:pPr algn="ctr">
              <a:spcBef>
                <a:spcPct val="0"/>
              </a:spcBef>
            </a:pPr>
            <a:r>
              <a:rPr lang="en-US" altLang="en-US" dirty="0" smtClean="0"/>
              <a:t>Policing, crime, sentencing</a:t>
            </a:r>
            <a:r>
              <a:rPr lang="en-US" altLang="en-US" dirty="0"/>
              <a:t> </a:t>
            </a:r>
            <a:r>
              <a:rPr lang="en-US" altLang="en-US" dirty="0" smtClean="0"/>
              <a:t>and prison</a:t>
            </a:r>
          </a:p>
          <a:p>
            <a:pPr algn="ctr">
              <a:spcBef>
                <a:spcPct val="0"/>
              </a:spcBef>
            </a:pPr>
            <a:r>
              <a:rPr lang="en-US" altLang="en-US" dirty="0"/>
              <a:t>Wages, income, assets, loans and wealth</a:t>
            </a:r>
          </a:p>
          <a:p>
            <a:pPr algn="ctr">
              <a:spcBef>
                <a:spcPct val="0"/>
              </a:spcBef>
            </a:pPr>
            <a:r>
              <a:rPr lang="en-US" altLang="en-US" dirty="0" smtClean="0"/>
              <a:t>Health, health care, homicides and deaths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Disparities by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/>
              <a:t>g</a:t>
            </a:r>
            <a:r>
              <a:rPr lang="en-US" altLang="en-US" dirty="0" smtClean="0"/>
              <a:t>ender, race, ethnicity, religion, politics, age, etc.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 smtClean="0"/>
              <a:t>All of these rely on statistics: social statistics. </a:t>
            </a:r>
          </a:p>
          <a:p>
            <a:pPr algn="ctr">
              <a:spcBef>
                <a:spcPct val="0"/>
              </a:spcBef>
            </a:pPr>
            <a:endParaRPr lang="en-US" altLang="en-US" dirty="0" smtClean="0"/>
          </a:p>
          <a:p>
            <a:pPr algn="ctr">
              <a:spcBef>
                <a:spcPct val="0"/>
              </a:spcBef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Today’s student need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to study Statistics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9109011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Statistics can be Confounded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Down Syndrome</a:t>
            </a:r>
            <a:endParaRPr lang="en-US" altLang="en-US" sz="32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" y="1779132"/>
            <a:ext cx="7728177" cy="498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60823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/>
              <a:t>In the UK, vaccinated </a:t>
            </a:r>
            <a:r>
              <a:rPr lang="en-US" altLang="en-US" dirty="0" smtClean="0"/>
              <a:t>cases are </a:t>
            </a:r>
            <a:r>
              <a:rPr lang="en-US" altLang="en-US" dirty="0"/>
              <a:t>2.4 times as likely to die </a:t>
            </a:r>
            <a:r>
              <a:rPr lang="en-US" altLang="en-US" dirty="0" smtClean="0"/>
              <a:t>from Covid as </a:t>
            </a:r>
            <a:r>
              <a:rPr lang="en-US" altLang="en-US" dirty="0"/>
              <a:t>[are] </a:t>
            </a:r>
            <a:r>
              <a:rPr lang="en-US" altLang="en-US" dirty="0" smtClean="0"/>
              <a:t>the unvaccinated cases.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National Health Service.  268,169 cases.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i="1" dirty="0" smtClean="0"/>
              <a:t>A crude comparison (mixed fruit comparison).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What could confound this association?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Age!</a:t>
            </a: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Statistics can be Confounded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Vaccinated: </a:t>
            </a:r>
            <a:r>
              <a:rPr lang="en-US" altLang="en-US" b="0" dirty="0">
                <a:latin typeface="Rockwell Extra Bold" panose="02060903040505020403" pitchFamily="18" charset="0"/>
              </a:rPr>
              <a:t>M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ore Likely to Die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06900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UK 260,000 cases  May-Sept 2021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After standardizing, unvaccinated are </a:t>
            </a:r>
            <a:br>
              <a:rPr lang="en-US" altLang="en-US" dirty="0" smtClean="0"/>
            </a:br>
            <a:r>
              <a:rPr lang="en-US" altLang="en-US" dirty="0" smtClean="0"/>
              <a:t>more likely to die than [are] the vaccinated.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Statistics can be Confounded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Vaccinated: </a:t>
            </a:r>
            <a:r>
              <a:rPr lang="en-US" altLang="en-US" b="0" dirty="0">
                <a:latin typeface="Rockwell Extra Bold" panose="02060903040505020403" pitchFamily="18" charset="0"/>
              </a:rPr>
              <a:t>M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ore Likely to Die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2532628"/>
            <a:ext cx="8813776" cy="28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70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Black-White Income Gap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22K Income Disparity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2004413"/>
            <a:ext cx="8246140" cy="15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19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Standardization Graphically: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21K Income Disparity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06" y="1755872"/>
            <a:ext cx="7544278" cy="50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6678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Standardization Graphically: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7K Income Disparity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17" y="1749817"/>
            <a:ext cx="7552888" cy="50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907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Blacks less likely to be Vaccinated than White NH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49" y="1790018"/>
            <a:ext cx="8310126" cy="49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17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/>
              <a:t>Understand how a crude association can be a: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Mixed fruit comparison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An apples and oranges comparison. 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Students need to really understand what it means: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To take something into account 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To control for something.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To standardize an association: </a:t>
            </a:r>
            <a:br>
              <a:rPr lang="en-US" altLang="en-US" dirty="0" smtClean="0"/>
            </a:br>
            <a:r>
              <a:rPr lang="en-US" altLang="en-US" dirty="0" smtClean="0"/>
              <a:t>To give both groups the same mix!</a:t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Students Need Practice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with Confounding</a:t>
            </a:r>
            <a:endParaRPr lang="en-US" altLang="en-US" sz="3200" b="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46737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608" y="1833562"/>
            <a:ext cx="8982075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Association is not causation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b="1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dirty="0" smtClean="0"/>
              <a:t>Ratio statistics are ordered: </a:t>
            </a:r>
            <a:r>
              <a:rPr lang="en-US" altLang="en-US" sz="3000" dirty="0"/>
              <a:t>c</a:t>
            </a:r>
            <a:r>
              <a:rPr lang="en-US" altLang="en-US" sz="3000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Statistical significance can be influenced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9087828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The bigger the data, the more likely a rare event.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The Law of Truly Large Numbers.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8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Suppose an unlikely event occurs one chance in N.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Given N tries, 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one such event is </a:t>
            </a:r>
            <a:r>
              <a:rPr lang="en-US" altLang="en-US" i="1" dirty="0" smtClean="0"/>
              <a:t>expected</a:t>
            </a:r>
            <a:r>
              <a:rPr lang="en-US" altLang="en-US" dirty="0" smtClean="0"/>
              <a:t>, and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at least one such event is more likely than not.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Schield (2009).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Randomness and Big Data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589806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Taught 4 sections in fall 2021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University of New Mexico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is offering a new course!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2295115"/>
            <a:ext cx="8645525" cy="44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145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The bigger the data, the more likely an unlikely outcome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#4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4" y="1926435"/>
            <a:ext cx="8835163" cy="41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1710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Association is not causation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2800" b="1" dirty="0" smtClean="0"/>
              <a:t>Ratio statistics are ordered: </a:t>
            </a:r>
            <a:r>
              <a:rPr lang="en-US" altLang="en-US" sz="2800" b="1" dirty="0"/>
              <a:t>c</a:t>
            </a:r>
            <a:r>
              <a:rPr lang="en-US" altLang="en-US" sz="2800" b="1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Statistical significance can be influenced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9577578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The percentage of smokers who are men.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The percentage of men who are smokers.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The percentage of men among smokers.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600" i="1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i="1" dirty="0" smtClean="0"/>
              <a:t>Confusion of the inverse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600" i="1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Guys are more likely to smoke than gals.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Guys are more likely among smokers than gals.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Distinguish Numerator and Denominator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491099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If “20% of guys are smokers”, </a:t>
            </a:r>
            <a:br>
              <a:rPr lang="en-US" altLang="en-US" dirty="0" smtClean="0"/>
            </a:br>
            <a:r>
              <a:rPr lang="en-US" altLang="en-US" dirty="0" smtClean="0"/>
              <a:t>then 20% is </a:t>
            </a:r>
            <a:r>
              <a:rPr lang="en-US" altLang="en-US" i="1" dirty="0" smtClean="0"/>
              <a:t>the percentage of guys who smoke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So if 20% of guys who run are smokers, </a:t>
            </a:r>
            <a:br>
              <a:rPr lang="en-US" altLang="en-US" dirty="0" smtClean="0"/>
            </a:br>
            <a:r>
              <a:rPr lang="en-US" altLang="en-US" dirty="0" smtClean="0"/>
              <a:t>then 20% is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i="1" dirty="0" smtClean="0"/>
              <a:t>the percentage of guys who run who are smokers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This last phrase is ambiguous! 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What is the status of </a:t>
            </a:r>
            <a:r>
              <a:rPr lang="en-US" altLang="en-US" i="1" dirty="0" smtClean="0"/>
              <a:t>run</a:t>
            </a:r>
            <a:r>
              <a:rPr lang="en-US" altLang="en-US" dirty="0" smtClean="0"/>
              <a:t>?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Distinguish Percent and Percentage Grammar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750707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Association is not causation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dirty="0" smtClean="0"/>
              <a:t>Ratio statistics are ordered: </a:t>
            </a:r>
            <a:r>
              <a:rPr lang="en-US" altLang="en-US" sz="3000" dirty="0"/>
              <a:t>c</a:t>
            </a:r>
            <a:r>
              <a:rPr lang="en-US" altLang="en-US" sz="3000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b="1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Statistical significance can be influenced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6480394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Distinguish Counted Counts from Modeled Counts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#6</a:t>
            </a:r>
            <a:endParaRPr lang="en-US" sz="28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7" y="1833562"/>
            <a:ext cx="8802742" cy="445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5494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074863"/>
            <a:ext cx="86074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5B6F58-FEBB-49EE-9103-A172D8E77ADA}" type="slidenum">
              <a:rPr lang="en-US" altLang="en-US" sz="1400">
                <a:latin typeface="Arial" panose="020B0604020202020204" pitchFamily="34" charset="0"/>
              </a:rPr>
              <a:pPr/>
              <a:t>36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FBB90A3-4CE0-4399-938D-EE24274C3275}" type="slidenum">
              <a:rPr lang="en-US" altLang="en-US" sz="1400" b="1">
                <a:latin typeface="Arial" panose="020B0604020202020204" pitchFamily="34" charset="0"/>
              </a:rPr>
              <a:pPr algn="ctr"/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Times New Roman" panose="02020603050405020304" pitchFamily="18" charset="0"/>
              </a:rPr>
              <a:t>Responsible for …</a:t>
            </a: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0"/>
            <a:ext cx="27289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3" name="Straight Connector 8"/>
          <p:cNvCxnSpPr>
            <a:cxnSpLocks noChangeShapeType="1"/>
          </p:cNvCxnSpPr>
          <p:nvPr/>
        </p:nvCxnSpPr>
        <p:spPr bwMode="auto">
          <a:xfrm>
            <a:off x="2565400" y="3589338"/>
            <a:ext cx="17335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10"/>
          <p:cNvCxnSpPr>
            <a:cxnSpLocks noChangeShapeType="1"/>
          </p:cNvCxnSpPr>
          <p:nvPr/>
        </p:nvCxnSpPr>
        <p:spPr bwMode="auto">
          <a:xfrm>
            <a:off x="3998913" y="5035550"/>
            <a:ext cx="8604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230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99710B-6FA7-4822-9F50-FFF4FDF1DA5C}" type="slidenum">
              <a:rPr lang="en-US" altLang="en-US" sz="1400">
                <a:latin typeface="Arial" panose="020B0604020202020204" pitchFamily="34" charset="0"/>
              </a:rPr>
              <a:pPr/>
              <a:t>37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332303D-6439-4569-8488-844BD8D235FB}" type="slidenum">
              <a:rPr lang="en-US" altLang="en-US" sz="1400" b="1">
                <a:latin typeface="Arial" panose="020B0604020202020204" pitchFamily="34" charset="0"/>
              </a:rPr>
              <a:pPr algn="ctr"/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908050"/>
          </a:xfrm>
        </p:spPr>
        <p:txBody>
          <a:bodyPr/>
          <a:lstStyle/>
          <a:p>
            <a:r>
              <a:rPr lang="en-US" altLang="en-US" sz="3200" b="0" smtClean="0">
                <a:latin typeface="Times New Roman" panose="02020603050405020304" pitchFamily="18" charset="0"/>
              </a:rPr>
              <a:t>2.  Epidemiological statistics are common!</a:t>
            </a:r>
            <a:br>
              <a:rPr lang="en-US" altLang="en-US" sz="3200" b="0" smtClean="0">
                <a:latin typeface="Times New Roman" panose="02020603050405020304" pitchFamily="18" charset="0"/>
              </a:rPr>
            </a:br>
            <a:r>
              <a:rPr lang="en-US" altLang="en-US" sz="3200" b="0" smtClean="0">
                <a:latin typeface="Times New Roman" panose="02020603050405020304" pitchFamily="18" charset="0"/>
              </a:rPr>
              <a:t>US Annual Deaths </a:t>
            </a:r>
            <a:r>
              <a:rPr lang="en-US" altLang="en-US" sz="3200" smtClean="0">
                <a:latin typeface="Times New Roman" panose="02020603050405020304" pitchFamily="18" charset="0"/>
              </a:rPr>
              <a:t>Attributable To</a:t>
            </a:r>
            <a:r>
              <a:rPr lang="en-US" altLang="en-US" sz="3200" b="0" smtClean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5" y="1787525"/>
            <a:ext cx="8620125" cy="5070475"/>
          </a:xfrm>
          <a:solidFill>
            <a:srgbClr val="FFFFFF"/>
          </a:solidFill>
        </p:spPr>
        <p:txBody>
          <a:bodyPr/>
          <a:lstStyle/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Smoking:     467,000            Blood pressure: 395,000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Overweight:  216,000	                   Inactivity: 191,000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Blood sugar: 190,000	        LDL cholesterol: 113,000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Dietary salt:  102,000               Low omega-3 : 84,000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/>
            </a:r>
            <a:br>
              <a:rPr lang="en-US" altLang="en-US" sz="2800" smtClean="0">
                <a:sym typeface="Wingdings" panose="05000000000000000000" pitchFamily="2" charset="2"/>
              </a:rPr>
            </a:br>
            <a:r>
              <a:rPr lang="en-US" altLang="en-US" sz="2800" smtClean="0">
                <a:sym typeface="Wingdings" panose="05000000000000000000" pitchFamily="2" charset="2"/>
              </a:rPr>
              <a:t>High dietary trans fatty acids: 82,000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Alcohol use: 64,000 (90,000 less 26,000 averted)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Low intake of fruits and vegetables: 58,000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   Low poly-unsaturated fatty acids: 15,000</a:t>
            </a: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marL="0" indent="0" algn="ctr" defTabSz="454025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anose="05000000000000000000" pitchFamily="2" charset="2"/>
              </a:rPr>
              <a:t>www.emaxhealth.com/2/24/30740/</a:t>
            </a:r>
            <a:br>
              <a:rPr lang="en-US" altLang="en-US" sz="2000" smtClean="0">
                <a:sym typeface="Wingdings" panose="05000000000000000000" pitchFamily="2" charset="2"/>
              </a:rPr>
            </a:br>
            <a:r>
              <a:rPr lang="en-US" altLang="en-US" sz="2000" smtClean="0">
                <a:sym typeface="Wingdings" panose="05000000000000000000" pitchFamily="2" charset="2"/>
              </a:rPr>
              <a:t>smoking-high-blood-pressure-obesity-top-preventable-death-causes.html </a:t>
            </a:r>
          </a:p>
        </p:txBody>
      </p:sp>
      <p:cxnSp>
        <p:nvCxnSpPr>
          <p:cNvPr id="20486" name="Straight Connector 6"/>
          <p:cNvCxnSpPr>
            <a:cxnSpLocks noChangeShapeType="1"/>
          </p:cNvCxnSpPr>
          <p:nvPr/>
        </p:nvCxnSpPr>
        <p:spPr bwMode="auto">
          <a:xfrm>
            <a:off x="4818063" y="1419225"/>
            <a:ext cx="26066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563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Counted deaths are coroner certified.  </a:t>
            </a:r>
            <a:br>
              <a:rPr lang="en-US" altLang="en-US" dirty="0" smtClean="0"/>
            </a:br>
            <a:r>
              <a:rPr lang="en-US" altLang="en-US" dirty="0" smtClean="0"/>
              <a:t>Some causal deaths are coroner certified: alcohol.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Modeled deaths are statistical deaths.  </a:t>
            </a:r>
            <a:br>
              <a:rPr lang="en-US" altLang="en-US" dirty="0" smtClean="0"/>
            </a:br>
            <a:r>
              <a:rPr lang="en-US" altLang="en-US" dirty="0" smtClean="0"/>
              <a:t>	Smoking, second-hand smoke, obesity, etc. </a:t>
            </a:r>
            <a:br>
              <a:rPr lang="en-US" altLang="en-US" dirty="0" smtClean="0"/>
            </a:br>
            <a:r>
              <a:rPr lang="en-US" altLang="en-US" dirty="0" smtClean="0"/>
              <a:t>These counts are speculative (spotty) statistics.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400" dirty="0" smtClean="0"/>
              <a:t>Schield (2009): Confound those Speculative Statistics</a:t>
            </a:r>
            <a:br>
              <a:rPr lang="en-US" altLang="en-US" sz="2400" dirty="0" smtClean="0"/>
            </a:br>
            <a:r>
              <a:rPr lang="en-US" altLang="en-US" sz="2400" dirty="0" smtClean="0"/>
              <a:t>	www.StatLit.org/pdf/2009SchieldASA.pdf</a:t>
            </a:r>
            <a:br>
              <a:rPr lang="en-US" altLang="en-US" sz="2400" dirty="0" smtClean="0"/>
            </a:br>
            <a:r>
              <a:rPr lang="en-US" altLang="en-US" sz="2400" dirty="0" smtClean="0"/>
              <a:t>Schield (2011): Epidemiological Models and Spotty Statistics</a:t>
            </a:r>
            <a:br>
              <a:rPr lang="en-US" altLang="en-US" sz="2400" dirty="0" smtClean="0"/>
            </a:br>
            <a:r>
              <a:rPr lang="en-US" altLang="en-US" sz="2400" dirty="0"/>
              <a:t>	</a:t>
            </a:r>
            <a:r>
              <a:rPr lang="en-US" altLang="en-US" sz="2400" dirty="0" smtClean="0"/>
              <a:t>www.StatLit.org/pdf/2011SchieldISI.pdf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Distinguish Counted Counts from Modeled Counts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154613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F702C1-1465-4ECD-A0F4-E075BEFC0879}" type="slidenum">
              <a:rPr lang="en-US" altLang="en-US" sz="1400">
                <a:latin typeface="Arial" panose="020B0604020202020204" pitchFamily="34" charset="0"/>
              </a:rPr>
              <a:pPr/>
              <a:t>39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Times New Roman" panose="02020603050405020304" pitchFamily="18" charset="0"/>
              </a:rPr>
              <a:t>Epidemiological statistics </a:t>
            </a:r>
            <a:br>
              <a:rPr lang="en-US" altLang="en-US" b="0" dirty="0" smtClean="0">
                <a:latin typeface="Times New Roman" panose="02020603050405020304" pitchFamily="18" charset="0"/>
              </a:rPr>
            </a:br>
            <a:r>
              <a:rPr lang="en-US" altLang="en-US" b="0" dirty="0" smtClean="0">
                <a:latin typeface="Times New Roman" panose="02020603050405020304" pitchFamily="18" charset="0"/>
              </a:rPr>
              <a:t>encourage seductive grammar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95475"/>
            <a:ext cx="8248650" cy="4648200"/>
          </a:xfrm>
        </p:spPr>
        <p:txBody>
          <a:bodyPr/>
          <a:lstStyle/>
          <a:p>
            <a:pPr marL="0" indent="0" defTabSz="454025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Consider these titles of news stories: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 45,000 deaths </a:t>
            </a:r>
            <a:r>
              <a:rPr lang="en-US" altLang="en-US" sz="2800" i="1" smtClean="0">
                <a:sym typeface="Wingdings" panose="05000000000000000000" pitchFamily="2" charset="2"/>
              </a:rPr>
              <a:t>attributable to</a:t>
            </a:r>
            <a:r>
              <a:rPr lang="en-US" altLang="en-US" sz="2800" smtClean="0">
                <a:sym typeface="Wingdings" panose="05000000000000000000" pitchFamily="2" charset="2"/>
              </a:rPr>
              <a:t> uninsurance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45,000 deaths </a:t>
            </a:r>
            <a:r>
              <a:rPr lang="en-US" altLang="en-US" sz="2800" i="1" smtClean="0">
                <a:sym typeface="Wingdings" panose="05000000000000000000" pitchFamily="2" charset="2"/>
              </a:rPr>
              <a:t>associated with</a:t>
            </a:r>
            <a:r>
              <a:rPr lang="en-US" altLang="en-US" sz="2800" smtClean="0">
                <a:sym typeface="Wingdings" panose="05000000000000000000" pitchFamily="2" charset="2"/>
              </a:rPr>
              <a:t> lack of insurance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linked to</a:t>
            </a:r>
            <a:r>
              <a:rPr lang="en-US" altLang="en-US" sz="2800" smtClean="0">
                <a:sym typeface="Wingdings" panose="05000000000000000000" pitchFamily="2" charset="2"/>
              </a:rPr>
              <a:t> 45,000 deaths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45,000 die … </a:t>
            </a:r>
            <a:r>
              <a:rPr lang="en-US" altLang="en-US" sz="2800" i="1" smtClean="0">
                <a:sym typeface="Wingdings" panose="05000000000000000000" pitchFamily="2" charset="2"/>
              </a:rPr>
              <a:t>because of</a:t>
            </a:r>
            <a:r>
              <a:rPr lang="en-US" altLang="en-US" sz="2800" smtClean="0">
                <a:sym typeface="Wingdings" panose="05000000000000000000" pitchFamily="2" charset="2"/>
              </a:rPr>
              <a:t> lack of health insurance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Health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Kills</a:t>
            </a:r>
            <a:r>
              <a:rPr lang="en-US" altLang="en-US" sz="2800" smtClean="0">
                <a:sym typeface="Wingdings" panose="05000000000000000000" pitchFamily="2" charset="2"/>
              </a:rPr>
              <a:t> 45,000 a Year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Health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cause</a:t>
            </a:r>
            <a:r>
              <a:rPr lang="en-US" altLang="en-US" sz="2800" smtClean="0">
                <a:sym typeface="Wingdings" panose="05000000000000000000" pitchFamily="2" charset="2"/>
              </a:rPr>
              <a:t> 44789 deaths</a:t>
            </a:r>
          </a:p>
          <a:p>
            <a:pPr marL="0" indent="0" defTabSz="454025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 Lack of insurance </a:t>
            </a:r>
            <a:r>
              <a:rPr lang="en-US" altLang="en-US" sz="2800" i="1" smtClean="0">
                <a:sym typeface="Wingdings" panose="05000000000000000000" pitchFamily="2" charset="2"/>
              </a:rPr>
              <a:t>to blame</a:t>
            </a:r>
            <a:r>
              <a:rPr lang="en-US" altLang="en-US" sz="2800" smtClean="0">
                <a:sym typeface="Wingdings" panose="05000000000000000000" pitchFamily="2" charset="2"/>
              </a:rPr>
              <a:t> for almost 45,000 deaths</a:t>
            </a:r>
          </a:p>
          <a:p>
            <a:pPr marL="0" indent="0" defTabSz="454025">
              <a:lnSpc>
                <a:spcPct val="90000"/>
              </a:lnSpc>
              <a:buFontTx/>
              <a:buNone/>
            </a:pPr>
            <a:endParaRPr lang="en-US" altLang="en-US" sz="1800" smtClean="0">
              <a:sym typeface="Wingdings" panose="05000000000000000000" pitchFamily="2" charset="2"/>
            </a:endParaRPr>
          </a:p>
          <a:p>
            <a:pPr marL="0" indent="0" defTabSz="454025">
              <a:lnSpc>
                <a:spcPct val="90000"/>
              </a:lnSpc>
              <a:buFontTx/>
              <a:buNone/>
            </a:pPr>
            <a:r>
              <a:rPr lang="en-US" altLang="en-US" sz="1800" smtClean="0">
                <a:sym typeface="Wingdings" panose="05000000000000000000" pitchFamily="2" charset="2"/>
              </a:rPr>
              <a:t>Source: www.StatLit.org/pdf/2010SchieldICOTS.pdf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60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b="1" dirty="0" smtClean="0"/>
              <a:t>Less than 30% overlap with traditional statistics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Math1300: Statistical Literacy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16" y="2626052"/>
            <a:ext cx="4226286" cy="40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92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Association is not causation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manipulated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Statistics can be confounded: Simpson’s paradox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Bigger data, the more likely an unlikely statistic 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3000" dirty="0" smtClean="0"/>
              <a:t>Ratio statistics are ordered: </a:t>
            </a:r>
            <a:r>
              <a:rPr lang="en-US" altLang="en-US" sz="3000" dirty="0"/>
              <a:t>c</a:t>
            </a:r>
            <a:r>
              <a:rPr lang="en-US" altLang="en-US" sz="3000" dirty="0" smtClean="0"/>
              <a:t>onfusion of the inverse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dirty="0" smtClean="0"/>
              <a:t>Spotty statistics are modeled</a:t>
            </a:r>
          </a:p>
          <a:p>
            <a:pPr marL="514350" indent="-514350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b="1" dirty="0" smtClean="0"/>
              <a:t>Statistical significance can be influenced</a:t>
            </a:r>
            <a:endParaRPr lang="en-US" altLang="en-US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Seven Student Failures: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Failure to recognize that…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10943295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Statistical significance: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Influenced by Confounding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#7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1" y="1755873"/>
            <a:ext cx="7522610" cy="50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297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.</a:t>
            </a: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Statistical Insignificance: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Influenced by Confounding</a:t>
            </a:r>
            <a:endParaRPr lang="en-US" altLang="en-US" sz="3200" b="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9097" y="30387"/>
            <a:ext cx="18070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Failure #7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92" y="1743760"/>
            <a:ext cx="7516554" cy="50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437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Know that statistics can be influenced.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Understand “control for” and “take into account.”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Know that standardizing converts a mixed fruit comparison into an apples and apples comparison.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/>
              <a:t>Recognize </a:t>
            </a:r>
            <a:r>
              <a:rPr lang="en-US" altLang="en-US" dirty="0" smtClean="0"/>
              <a:t>the possibility of a Simpson’s paradox.</a:t>
            </a:r>
            <a:endParaRPr lang="en-US" altLang="en-US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Result: 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Students should: 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4339969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/>
              <a:t>A</a:t>
            </a:r>
            <a:r>
              <a:rPr lang="en-US" altLang="en-US" dirty="0" smtClean="0"/>
              <a:t>sserts </a:t>
            </a:r>
            <a:r>
              <a:rPr lang="en-US" altLang="en-US" dirty="0"/>
              <a:t>that </a:t>
            </a:r>
            <a:r>
              <a:rPr lang="en-US" altLang="en-US" i="1" dirty="0" smtClean="0"/>
              <a:t>Association </a:t>
            </a:r>
            <a:r>
              <a:rPr lang="en-US" altLang="en-US" i="1" dirty="0"/>
              <a:t>is Not </a:t>
            </a:r>
            <a:r>
              <a:rPr lang="en-US" altLang="en-US" i="1" dirty="0" smtClean="0"/>
              <a:t>Causation</a:t>
            </a:r>
            <a:endParaRPr lang="en-US" altLang="en-US" i="1" dirty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Asserts that </a:t>
            </a:r>
            <a:r>
              <a:rPr lang="en-US" altLang="en-US" i="1" dirty="0" smtClean="0"/>
              <a:t>Disparity is Not Discrimination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/>
              <a:t>Focus </a:t>
            </a:r>
            <a:r>
              <a:rPr lang="en-US" altLang="en-US" dirty="0"/>
              <a:t>on </a:t>
            </a:r>
            <a:r>
              <a:rPr lang="en-US" altLang="en-US" i="1" dirty="0"/>
              <a:t>T</a:t>
            </a:r>
            <a:r>
              <a:rPr lang="en-US" altLang="en-US" i="1" dirty="0" smtClean="0"/>
              <a:t>he</a:t>
            </a:r>
            <a:r>
              <a:rPr lang="en-US" altLang="en-US" dirty="0" smtClean="0"/>
              <a:t> </a:t>
            </a:r>
            <a:r>
              <a:rPr lang="en-US" altLang="en-US" i="1" dirty="0"/>
              <a:t>Story Behind the Statistics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Shows how a </a:t>
            </a:r>
            <a:r>
              <a:rPr lang="en-US" altLang="en-US" i="1" dirty="0" smtClean="0"/>
              <a:t>crude association </a:t>
            </a:r>
            <a:r>
              <a:rPr lang="en-US" altLang="en-US" dirty="0" smtClean="0"/>
              <a:t>(mixed fruit comparison)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may conceal the real story!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Shows students how to </a:t>
            </a:r>
            <a:r>
              <a:rPr lang="en-US" altLang="en-US" i="1" dirty="0" smtClean="0"/>
              <a:t>control for</a:t>
            </a:r>
            <a:r>
              <a:rPr lang="en-US" altLang="en-US" dirty="0" smtClean="0"/>
              <a:t> confounders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Shows students these things </a:t>
            </a:r>
            <a:r>
              <a:rPr lang="en-US" altLang="en-US" i="1" dirty="0" smtClean="0"/>
              <a:t>without computers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Math1300 Highlights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425747542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19100" y="1801813"/>
            <a:ext cx="8266113" cy="4840287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sz="2800" dirty="0" smtClean="0"/>
              <a:t>Before finals, students are asked three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Did this course improve your critical thinking?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Would you recommend this course to a friend?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Should all students be required to take this course? 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When I teach traditional statistics I get ‘Yes’ (Agree or Strongly agree) from 15% to 25% of the students.  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When I teach Statistical Literacy to art, music and management majors,  I get ‘Yes’ from at least 50%. 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Anonymous Student Survey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6034330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19100" y="1801813"/>
            <a:ext cx="8266113" cy="484028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i="1" dirty="0"/>
              <a:t>I like the content and critical thinking aspect of the class. As someone who had to drop the regular stats class, I was very happy to have this class as an option. </a:t>
            </a:r>
            <a:br>
              <a:rPr lang="en-US" sz="2800" i="1" dirty="0"/>
            </a:br>
            <a:endParaRPr lang="en-US" sz="2800" dirty="0"/>
          </a:p>
          <a:p>
            <a:pPr marL="0" lvl="0" indent="0">
              <a:buNone/>
            </a:pPr>
            <a:r>
              <a:rPr lang="en-US" sz="2800" i="1" dirty="0"/>
              <a:t>This course is an answer to my prayers, I am a music major and horrible at math so fulfilling my math requirement has been hard. This is the first math class I actually liked. … the material is about things I can apply to everyday life. …I would recommend this class for anyone.</a:t>
            </a:r>
            <a:endParaRPr lang="en-US" sz="2800" dirty="0">
              <a:effectLst/>
            </a:endParaRP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Anonymous Student Comments (Fall 2021)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566351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724705"/>
            <a:ext cx="8820150" cy="47958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1000" dirty="0" smtClean="0"/>
              <a:t> 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800" i="1" dirty="0" smtClean="0"/>
              <a:t>Statistical Literacy: </a:t>
            </a:r>
            <a:r>
              <a:rPr lang="en-US" altLang="en-US" sz="2800" i="1" dirty="0" smtClean="0"/>
              <a:t>What </a:t>
            </a:r>
            <a:r>
              <a:rPr lang="en-US" altLang="en-US" sz="2800" i="1" dirty="0" smtClean="0"/>
              <a:t>Students Like </a:t>
            </a:r>
            <a:r>
              <a:rPr lang="en-US" altLang="en-US" sz="2800" i="1" dirty="0" smtClean="0"/>
              <a:t>about the Course</a:t>
            </a:r>
            <a:r>
              <a:rPr lang="en-US" altLang="en-US" sz="2800" i="1" dirty="0"/>
              <a:t/>
            </a:r>
            <a:br>
              <a:rPr lang="en-US" altLang="en-US" sz="2800" i="1" dirty="0"/>
            </a:br>
            <a:r>
              <a:rPr lang="en-US" altLang="en-US" sz="2800" i="1" dirty="0" smtClean="0"/>
              <a:t>www.statlit.org/pdf/2021-Fall-UNM-MATH1300-S1.pdf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i="1" dirty="0" smtClean="0"/>
              <a:t>Statistical Literacy: The Diabolical Denominator</a:t>
            </a:r>
            <a:r>
              <a:rPr lang="en-US" altLang="en-US" sz="2800" i="1" dirty="0"/>
              <a:t/>
            </a:r>
            <a:br>
              <a:rPr lang="en-US" altLang="en-US" sz="2800" i="1" dirty="0"/>
            </a:br>
            <a:r>
              <a:rPr lang="en-US" altLang="en-US" sz="2800" dirty="0" smtClean="0"/>
              <a:t>www.StatLit.org/pdf/2021-Schield-MathFest.pdf</a:t>
            </a:r>
            <a:endParaRPr lang="en-US" altLang="en-US" sz="28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i="1" dirty="0"/>
              <a:t>Statistical Literacy: Teaching Confounding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dirty="0"/>
              <a:t>www.StatLit.org/pdf/2021-Schield-USCOTS.pdf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University of New Mexico Offers Math 1300</a:t>
            </a:r>
            <a:br>
              <a:rPr lang="en-US" altLang="en-US" sz="2800" i="1" dirty="0" smtClean="0"/>
            </a:br>
            <a:r>
              <a:rPr lang="en-US" altLang="en-US" sz="2800" dirty="0" smtClean="0"/>
              <a:t>www.StatLit.org/pdf/2021-Schield-ASA.pdf</a:t>
            </a:r>
            <a:endParaRPr lang="en-US" altLang="en-US" sz="2800" dirty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1050" dirty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Schield’s papers: www.StatLit.org/Schield-Pubs.htm 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Study Confounder-Based Statistical Literacy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2248851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Math1300: Statistical Literacy</a:t>
            </a:r>
            <a:endParaRPr lang="en-US" altLang="en-US" sz="3200" b="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986763"/>
            <a:ext cx="9144000" cy="43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763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3600" b="1" dirty="0" smtClean="0"/>
              <a:t>By what standard is the content selected?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Math1300: Statistical Literacy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359589"/>
            <a:ext cx="8806543" cy="22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96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Statistical literacy is designed for the consumers of statistics: students, citizens, and decision makers.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Students in non-quantitative majors.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i="1" dirty="0" smtClean="0"/>
              <a:t>But this statement of audience is still ambiguous. 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Who decides what the content will be?</a:t>
            </a:r>
            <a:endParaRPr lang="en-US" altLang="en-US" dirty="0"/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Statisticians: GAISE 2016 update?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The statistics in research articles?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The statistics in the everyday media?</a:t>
            </a: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Math1300: Statistical Literacy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42370748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lvl="1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100" dirty="0" err="1" smtClean="0"/>
              <a:t>Resear</a:t>
            </a: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This is what these students “NEED”.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Statistical content analysis: 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hundreds of news stories containing statistics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46,000 articles in the Harvard Business Review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4.5 billion words in UK Cobuild corpus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1 billion words BYU corpus (COCA)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Math1300: Statistical Literacy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Statistics in the everyday Media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30355714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Statistics are different from numbers</a:t>
            </a:r>
            <a:endParaRPr lang="en-US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Statistics are numbers in context (in reality)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Statistics can be influenced by reality: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arithmetic, 1 plus 1 is always 2.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reality math: </a:t>
            </a:r>
            <a:br>
              <a:rPr lang="en-US" dirty="0" smtClean="0"/>
            </a:br>
            <a:r>
              <a:rPr lang="en-US" dirty="0" smtClean="0"/>
              <a:t>1 bunny plus 1 bunny can give three bunnies</a:t>
            </a:r>
            <a:br>
              <a:rPr lang="en-US" dirty="0" smtClean="0"/>
            </a:br>
            <a:r>
              <a:rPr lang="en-US" dirty="0" smtClean="0"/>
              <a:t>1 ice-cube plus 1 ice-cube can give zero ice-cubes</a:t>
            </a:r>
            <a:endParaRPr lang="en-US" dirty="0"/>
          </a:p>
          <a:p>
            <a:pPr marL="914400" lvl="1" indent="-514350">
              <a:spcBef>
                <a:spcPts val="0"/>
              </a:spcBef>
            </a:pPr>
            <a:endParaRPr lang="en-US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Social Statistics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2048948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137385</TotalTime>
  <Words>3210</Words>
  <Application>Microsoft Office PowerPoint</Application>
  <PresentationFormat>Letter Paper (8.5x11 in)</PresentationFormat>
  <Paragraphs>1124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Rockwell Extra Bold</vt:lpstr>
      <vt:lpstr>Times New Roman</vt:lpstr>
      <vt:lpstr>Wingdings</vt:lpstr>
      <vt:lpstr>Default Design</vt:lpstr>
      <vt:lpstr>UNM Statistical Literacy: Design and Rationale</vt:lpstr>
      <vt:lpstr>Today’s student need  to study Statistics</vt:lpstr>
      <vt:lpstr>University of New Mexico is offering a new course!</vt:lpstr>
      <vt:lpstr>Math1300: Statistical Literacy</vt:lpstr>
      <vt:lpstr>Math1300: Statistical Literacy</vt:lpstr>
      <vt:lpstr>Math1300: Statistical Literacy</vt:lpstr>
      <vt:lpstr>Math1300: Statistical Literacy</vt:lpstr>
      <vt:lpstr>Math1300: Statistical Literacy Statistics in the everyday Media</vt:lpstr>
      <vt:lpstr>Statistical Literacy: Social Statistics</vt:lpstr>
      <vt:lpstr>Statistics are  Socially Constructed</vt:lpstr>
      <vt:lpstr>Statistics can Be Influenced</vt:lpstr>
      <vt:lpstr>Admonition: “Take CARE”</vt:lpstr>
      <vt:lpstr>Seven Student Failures: Failure to recognize that…</vt:lpstr>
      <vt:lpstr>Association is Not Causation</vt:lpstr>
      <vt:lpstr>Disparity is Not Discrimination</vt:lpstr>
      <vt:lpstr>Seven Student Failures: Failure to recognize that…</vt:lpstr>
      <vt:lpstr>Statistics can be Manipulated Assembly/Assumptions</vt:lpstr>
      <vt:lpstr>Seven Student Failures: Failure to recognize that…</vt:lpstr>
      <vt:lpstr>Statistics can be Confounded Downs Syndrome</vt:lpstr>
      <vt:lpstr>Statistics can be Confounded Down Syndrome</vt:lpstr>
      <vt:lpstr>Statistics can be Confounded Vaccinated: More Likely to Die</vt:lpstr>
      <vt:lpstr>Statistics can be Confounded Vaccinated: More Likely to Die</vt:lpstr>
      <vt:lpstr>Black-White Income Gap 22K Income Disparity</vt:lpstr>
      <vt:lpstr>Standardization Graphically: 21K Income Disparity</vt:lpstr>
      <vt:lpstr>Standardization Graphically: 7K Income Disparity</vt:lpstr>
      <vt:lpstr>Blacks less likely to be Vaccinated than White NH</vt:lpstr>
      <vt:lpstr>Students Need Practice  with Confounding</vt:lpstr>
      <vt:lpstr>Seven Student Failures: Failure to recognize that…</vt:lpstr>
      <vt:lpstr>Randomness and Big Data</vt:lpstr>
      <vt:lpstr>The bigger the data, the more likely an unlikely outcome</vt:lpstr>
      <vt:lpstr>Seven Student Failures: Failure to recognize that…</vt:lpstr>
      <vt:lpstr>Distinguish Numerator and Denominator</vt:lpstr>
      <vt:lpstr>Distinguish Percent and Percentage Grammar</vt:lpstr>
      <vt:lpstr>Seven Student Failures: Failure to recognize that…</vt:lpstr>
      <vt:lpstr>Distinguish Counted Counts from Modeled Counts</vt:lpstr>
      <vt:lpstr>Responsible for …</vt:lpstr>
      <vt:lpstr>2.  Epidemiological statistics are common! US Annual Deaths Attributable To:</vt:lpstr>
      <vt:lpstr>Distinguish Counted Counts from Modeled Counts</vt:lpstr>
      <vt:lpstr>Epidemiological statistics  encourage seductive grammar</vt:lpstr>
      <vt:lpstr>Seven Student Failures: Failure to recognize that…</vt:lpstr>
      <vt:lpstr>Statistical significance:  Influenced by Confounding</vt:lpstr>
      <vt:lpstr>Statistical Insignificance:  Influenced by Confounding</vt:lpstr>
      <vt:lpstr>Result:   Students should: </vt:lpstr>
      <vt:lpstr>Math1300 Highlights</vt:lpstr>
      <vt:lpstr>Anonymous Student Survey</vt:lpstr>
      <vt:lpstr>Anonymous Student Comments (Fall 2021)</vt:lpstr>
      <vt:lpstr>Study Confounder-Based Statistical Literacy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Literacy:  (slides)</dc:title>
  <dc:creator>Milo Schield</dc:creator>
  <dc:description/>
  <cp:lastModifiedBy>Milo Schield</cp:lastModifiedBy>
  <cp:revision>1752</cp:revision>
  <cp:lastPrinted>2022-02-19T02:14:07Z</cp:lastPrinted>
  <dcterms:created xsi:type="dcterms:W3CDTF">1998-11-15T00:57:17Z</dcterms:created>
  <dcterms:modified xsi:type="dcterms:W3CDTF">2022-02-19T02:18:07Z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