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bookmarkIdSeed="2">
  <p:sldMasterIdLst>
    <p:sldMasterId id="2147483735" r:id="rId1"/>
  </p:sldMasterIdLst>
  <p:notesMasterIdLst>
    <p:notesMasterId r:id="rId56"/>
  </p:notesMasterIdLst>
  <p:handoutMasterIdLst>
    <p:handoutMasterId r:id="rId57"/>
  </p:handoutMasterIdLst>
  <p:sldIdLst>
    <p:sldId id="314" r:id="rId2"/>
    <p:sldId id="942" r:id="rId3"/>
    <p:sldId id="977" r:id="rId4"/>
    <p:sldId id="981" r:id="rId5"/>
    <p:sldId id="1036" r:id="rId6"/>
    <p:sldId id="978" r:id="rId7"/>
    <p:sldId id="1037" r:id="rId8"/>
    <p:sldId id="1039" r:id="rId9"/>
    <p:sldId id="979" r:id="rId10"/>
    <p:sldId id="1040" r:id="rId11"/>
    <p:sldId id="1041" r:id="rId12"/>
    <p:sldId id="1046" r:id="rId13"/>
    <p:sldId id="1042" r:id="rId14"/>
    <p:sldId id="1043" r:id="rId15"/>
    <p:sldId id="1044" r:id="rId16"/>
    <p:sldId id="1048" r:id="rId17"/>
    <p:sldId id="1051" r:id="rId18"/>
    <p:sldId id="1045" r:id="rId19"/>
    <p:sldId id="1049" r:id="rId20"/>
    <p:sldId id="1050" r:id="rId21"/>
    <p:sldId id="1047" r:id="rId22"/>
    <p:sldId id="1038" r:id="rId23"/>
    <p:sldId id="1053" r:id="rId24"/>
    <p:sldId id="1052" r:id="rId25"/>
    <p:sldId id="1055" r:id="rId26"/>
    <p:sldId id="1056" r:id="rId27"/>
    <p:sldId id="1057" r:id="rId28"/>
    <p:sldId id="1058" r:id="rId29"/>
    <p:sldId id="1054" r:id="rId30"/>
    <p:sldId id="1059" r:id="rId31"/>
    <p:sldId id="1061" r:id="rId32"/>
    <p:sldId id="1060" r:id="rId33"/>
    <p:sldId id="1085" r:id="rId34"/>
    <p:sldId id="1065" r:id="rId35"/>
    <p:sldId id="1062" r:id="rId36"/>
    <p:sldId id="1063" r:id="rId37"/>
    <p:sldId id="1068" r:id="rId38"/>
    <p:sldId id="1073" r:id="rId39"/>
    <p:sldId id="1069" r:id="rId40"/>
    <p:sldId id="1070" r:id="rId41"/>
    <p:sldId id="1071" r:id="rId42"/>
    <p:sldId id="1074" r:id="rId43"/>
    <p:sldId id="1075" r:id="rId44"/>
    <p:sldId id="1076" r:id="rId45"/>
    <p:sldId id="1077" r:id="rId46"/>
    <p:sldId id="1078" r:id="rId47"/>
    <p:sldId id="1079" r:id="rId48"/>
    <p:sldId id="1083" r:id="rId49"/>
    <p:sldId id="1080" r:id="rId50"/>
    <p:sldId id="1081" r:id="rId51"/>
    <p:sldId id="1084" r:id="rId52"/>
    <p:sldId id="1018" r:id="rId53"/>
    <p:sldId id="967" r:id="rId54"/>
    <p:sldId id="1082" r:id="rId55"/>
  </p:sldIdLst>
  <p:sldSz cx="9144000" cy="6858000" type="letter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4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5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1153B"/>
    <a:srgbClr val="79163B"/>
    <a:srgbClr val="642832"/>
    <a:srgbClr val="8C0046"/>
    <a:srgbClr val="CC0000"/>
    <a:srgbClr val="800000"/>
    <a:srgbClr val="33C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6" autoAdjust="0"/>
    <p:restoredTop sz="87367" autoAdjust="0"/>
  </p:normalViewPr>
  <p:slideViewPr>
    <p:cSldViewPr snapToGrid="0">
      <p:cViewPr varScale="1">
        <p:scale>
          <a:sx n="118" d="100"/>
          <a:sy n="118" d="100"/>
        </p:scale>
        <p:origin x="1517" y="86"/>
      </p:cViewPr>
      <p:guideLst>
        <p:guide orient="horz" pos="2160"/>
        <p:guide pos="2904"/>
      </p:guideLst>
    </p:cSldViewPr>
  </p:slideViewPr>
  <p:outlineViewPr>
    <p:cViewPr>
      <p:scale>
        <a:sx n="33" d="100"/>
        <a:sy n="33" d="100"/>
      </p:scale>
      <p:origin x="0" y="131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3715" y="58"/>
      </p:cViewPr>
      <p:guideLst>
        <p:guide orient="horz" pos="3025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58800" y="266700"/>
            <a:ext cx="474186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t" anchorCtr="0" compatLnSpc="1">
            <a:prstTxWarp prst="textNoShape">
              <a:avLst/>
            </a:prstTxWarp>
          </a:bodyPr>
          <a:lstStyle>
            <a:lvl1pPr defTabSz="965200">
              <a:defRPr sz="1300" dirty="0" smtClean="0"/>
            </a:lvl1pPr>
          </a:lstStyle>
          <a:p>
            <a:pPr>
              <a:defRPr/>
            </a:pPr>
            <a:r>
              <a:rPr lang="en-US" altLang="en-US" dirty="0"/>
              <a:t>Statistical Literacy Slides: Chapter 4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451350" y="269875"/>
            <a:ext cx="22733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t" anchorCtr="0" compatLnSpc="1">
            <a:prstTxWarp prst="textNoShape">
              <a:avLst/>
            </a:prstTxWarp>
          </a:bodyPr>
          <a:lstStyle>
            <a:lvl1pPr algn="r" defTabSz="965200">
              <a:defRPr sz="1300" dirty="0" smtClean="0"/>
            </a:lvl1pPr>
          </a:lstStyle>
          <a:p>
            <a:pPr>
              <a:defRPr/>
            </a:pPr>
            <a:r>
              <a:rPr lang="en-US" altLang="en-US" dirty="0"/>
              <a:t>V0F  3/14/2026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90550" y="8851900"/>
            <a:ext cx="389255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b" anchorCtr="0" compatLnSpc="1">
            <a:prstTxWarp prst="textNoShape">
              <a:avLst/>
            </a:prstTxWarp>
          </a:bodyPr>
          <a:lstStyle>
            <a:lvl1pPr defTabSz="965200">
              <a:defRPr sz="1300" dirty="0" smtClean="0"/>
            </a:lvl1pPr>
          </a:lstStyle>
          <a:p>
            <a:pPr>
              <a:defRPr/>
            </a:pPr>
            <a:r>
              <a:rPr lang="en-US" altLang="en-US" dirty="0"/>
              <a:t>2023-Schield-StatLit-Slides-Ch4.pdf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"/>
          </p:nvPr>
        </p:nvSpPr>
        <p:spPr>
          <a:xfrm>
            <a:off x="5023643" y="8847773"/>
            <a:ext cx="1701007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en-US" dirty="0"/>
              <a:t>Page </a:t>
            </a:r>
            <a:fld id="{1F82C1F0-2D4E-4C58-BA25-2AAFB2EEE5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8901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t" anchorCtr="0" compatLnSpc="1">
            <a:prstTxWarp prst="textNoShape">
              <a:avLst/>
            </a:prstTxWarp>
          </a:bodyPr>
          <a:lstStyle>
            <a:lvl1pPr defTabSz="965200">
              <a:defRPr sz="1300"/>
            </a:lvl1pPr>
          </a:lstStyle>
          <a:p>
            <a:pPr>
              <a:defRPr/>
            </a:pPr>
            <a:r>
              <a:rPr lang="en-US" altLang="en-US"/>
              <a:t>Logistic Regression 1Y1X in Excel 2013Model Trendline Linear 2Y1X using Excel 2013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t" anchorCtr="0" compatLnSpc="1">
            <a:prstTxWarp prst="textNoShape">
              <a:avLst/>
            </a:prstTxWarp>
          </a:bodyPr>
          <a:lstStyle>
            <a:lvl1pPr algn="r" defTabSz="965200">
              <a:defRPr sz="1300"/>
            </a:lvl1pPr>
          </a:lstStyle>
          <a:p>
            <a:pPr>
              <a:defRPr/>
            </a:pPr>
            <a:r>
              <a:rPr lang="en-US" altLang="en-US"/>
              <a:t>24 Feb 2014 V0d11/24/2013 V0a</a:t>
            </a:r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799013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12800" y="4560888"/>
            <a:ext cx="5770563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b" anchorCtr="0" compatLnSpc="1">
            <a:prstTxWarp prst="textNoShape">
              <a:avLst/>
            </a:prstTxWarp>
          </a:bodyPr>
          <a:lstStyle>
            <a:lvl1pPr defTabSz="965200">
              <a:defRPr sz="1300"/>
            </a:lvl1pPr>
          </a:lstStyle>
          <a:p>
            <a:pPr>
              <a:defRPr/>
            </a:pPr>
            <a:r>
              <a:rPr lang="en-US" altLang="en-US"/>
              <a:t>Model-Logistic-Regression-1Y1X-Excel2013-6up.pdfwww.StatLit.org/pdf/Model-Trendline-Linear-2Y1X-Excel2013-6up.pdf</a:t>
            </a:r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09" tIns="48305" rIns="96609" bIns="48305" numCol="1" anchor="b" anchorCtr="0" compatLnSpc="1">
            <a:prstTxWarp prst="textNoShape">
              <a:avLst/>
            </a:prstTxWarp>
          </a:bodyPr>
          <a:lstStyle>
            <a:lvl1pPr algn="r" defTabSz="965200">
              <a:defRPr sz="1300"/>
            </a:lvl1pPr>
          </a:lstStyle>
          <a:p>
            <a:pPr>
              <a:defRPr/>
            </a:pPr>
            <a:fld id="{A2561E62-5931-415B-8704-36BFE2A9CB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3209837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6148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61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2338DF5-CEA3-4FF3-9B0E-C92BB0DEB109}" type="slidenum">
              <a:rPr lang="en-US" altLang="en-US" sz="1300" smtClean="0"/>
              <a:pPr/>
              <a:t>1</a:t>
            </a:fld>
            <a:endParaRPr lang="en-US" altLang="en-US" sz="1300"/>
          </a:p>
        </p:txBody>
      </p:sp>
      <p:sp>
        <p:nvSpPr>
          <p:cNvPr id="6150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6151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6152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6153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2EF66053-BE43-4F25-8292-FAA23C58734D}" type="slidenum">
              <a:rPr lang="en-US" altLang="en-US" sz="1300"/>
              <a:pPr algn="r"/>
              <a:t>1</a:t>
            </a:fld>
            <a:endParaRPr lang="en-US" altLang="en-US" sz="1300"/>
          </a:p>
        </p:txBody>
      </p:sp>
      <p:sp>
        <p:nvSpPr>
          <p:cNvPr id="615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615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615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615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3CF26222-E7D9-4981-AB14-D4EDD1F95269}" type="slidenum">
              <a:rPr lang="en-US" altLang="en-US" sz="1300"/>
              <a:pPr algn="r"/>
              <a:t>1</a:t>
            </a:fld>
            <a:endParaRPr lang="en-US" altLang="en-US" sz="1300"/>
          </a:p>
        </p:txBody>
      </p:sp>
      <p:sp>
        <p:nvSpPr>
          <p:cNvPr id="6158" name="Rectangle 2"/>
          <p:cNvSpPr txBox="1">
            <a:spLocks noGrp="1" noChangeArrowheads="1"/>
          </p:cNvSpPr>
          <p:nvPr/>
        </p:nvSpPr>
        <p:spPr bwMode="auto">
          <a:xfrm>
            <a:off x="1270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615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616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616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F641F05-6907-4C8B-9431-69B9619EC8B1}" type="slidenum">
              <a:rPr lang="en-US" altLang="en-US" sz="1300"/>
              <a:pPr algn="r"/>
              <a:t>1</a:t>
            </a:fld>
            <a:endParaRPr lang="en-US" altLang="en-US" sz="1300"/>
          </a:p>
        </p:txBody>
      </p:sp>
      <p:sp>
        <p:nvSpPr>
          <p:cNvPr id="6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1836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10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10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10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10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6165495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11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11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11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11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6439253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12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12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12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12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7550572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13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13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13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13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4495460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14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14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14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14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87022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15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15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15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15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7183965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16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16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16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16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2106028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17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17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17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17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5197896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18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18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18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18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8991223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19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19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19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19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691190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4883840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20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20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20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20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6396322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21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21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21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21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0748113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22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22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22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22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6636491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23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23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23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23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4301119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24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24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24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24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42291811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25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25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25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25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3281501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26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26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26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26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5923379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27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27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27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27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2257277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28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28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28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28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9257057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29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29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29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29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374943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41152335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30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30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30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30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947571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31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31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31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31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1226005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32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32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32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32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4887908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E3A5C-2188-ABE1-1F00-255F05710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E8D16F0-6DAC-2C49-72AA-AAC735CC1F0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CC9C442E-D763-41AF-1392-349E2B83589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629BD576-6571-59A1-EFB0-07180F91416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9489C9AE-5D5C-2A53-38A7-356812E809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33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5FFE7845-71E9-7905-4047-72BB758FB78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E2637330-6A97-515A-719F-B71BD4A4124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1B3AB0E3-0F94-FD79-3B77-EFBEC9ABE03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AD886929-A778-F3F6-265F-5D3AF00DB42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33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805B23B1-B80C-FC16-7253-50F1E34CCF6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B09A0C59-8E0E-1F6D-4D50-8D263BD99D9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104EEBC0-5509-E90E-3C6A-F9A93F1939B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932699E1-478C-CE31-E3AE-E1471F999F4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33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E19D68D8-935E-3159-F169-DC4DA39F5C5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C7228A72-1AC9-4394-2A34-5C5BCB742AE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D06BF608-408D-A704-8F2C-6F57BC5837E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6AC8232C-AFC6-E2E0-63D3-B158AA40886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33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5EE79FD5-E098-8083-E0C7-E09159BB60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E456B1E4-42AC-28AD-DB1D-B9906B06E0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8264478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34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34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34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34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54930352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35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35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35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35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2532240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36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36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36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36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409161155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37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37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37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37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57077128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38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38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38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38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91159803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39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39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39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39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4767455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57337026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40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40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40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40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56794209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41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41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41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41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65217879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42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42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42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42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02834296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43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43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43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43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9649003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44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44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44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44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95693991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45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45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45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45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95529990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46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46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46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46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45622783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47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47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47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47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37722215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BF2F8-8DF8-2F01-5DEC-3B98AA665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F5B3D236-462C-A449-CE9D-DBFFDFFC4A4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6EECFF7B-56E7-B12A-671A-05BCBA549E7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69146F4F-396D-6B81-1C60-A9402507A0F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99E52859-81A3-4255-D033-FB6CE8B731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48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A3B6D365-E536-CDB2-1FCF-2CBCE4F8BA3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65994D33-B4C2-1791-02CE-619BD776497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147EE6CF-B616-CB31-0848-1309B805414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F0A41C16-6DBF-D698-2C37-0E5DBE57C9A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48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81EF7870-CC01-D939-4A03-7EC53E8BD4C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3D9CCA5C-0135-5C7D-DE27-0B1119A3DFC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BD7CEAB5-B74F-3391-CD68-4100DE03D00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BA583E91-01AF-CCC6-35D3-620C72BB9C3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48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06739704-6AA4-5891-66D3-32E94CE49F1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395D236E-9AE7-1C15-C39C-06537D25D16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F2B7389A-0931-A016-76D3-F3290A23466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A1C00B45-AD3C-15E1-E337-58E04041641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48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5C7397BD-29C4-F745-CAF2-70B36F61DE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7E475140-D398-9F77-8283-7EC1DFE6A6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7903810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49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49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49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49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983847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5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5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5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5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417867426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50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50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50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50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73237778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59C41-E20F-2ADC-FEA7-37200D0E87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E39FE2D8-CE29-305C-E080-47CC732E667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29EB8A13-14BA-72F2-7E8D-4B57E73FB3D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>
            <a:extLst>
              <a:ext uri="{FF2B5EF4-FFF2-40B4-BE49-F238E27FC236}">
                <a16:creationId xmlns:a16="http://schemas.microsoft.com/office/drawing/2014/main" id="{2EB7D75E-AE80-7E7A-756A-C371329828D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>
            <a:extLst>
              <a:ext uri="{FF2B5EF4-FFF2-40B4-BE49-F238E27FC236}">
                <a16:creationId xmlns:a16="http://schemas.microsoft.com/office/drawing/2014/main" id="{EC18F59B-AAE0-0903-B285-8C8DD2389E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51</a:t>
            </a:fld>
            <a:endParaRPr lang="en-US" altLang="en-US" sz="1300"/>
          </a:p>
        </p:txBody>
      </p:sp>
      <p:sp>
        <p:nvSpPr>
          <p:cNvPr id="12294" name="Rectangle 2">
            <a:extLst>
              <a:ext uri="{FF2B5EF4-FFF2-40B4-BE49-F238E27FC236}">
                <a16:creationId xmlns:a16="http://schemas.microsoft.com/office/drawing/2014/main" id="{8495FFD8-5781-903F-04D9-71186DD0D4E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>
            <a:extLst>
              <a:ext uri="{FF2B5EF4-FFF2-40B4-BE49-F238E27FC236}">
                <a16:creationId xmlns:a16="http://schemas.microsoft.com/office/drawing/2014/main" id="{18CFF4B7-3D13-CA54-7E61-F30575DC06C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>
            <a:extLst>
              <a:ext uri="{FF2B5EF4-FFF2-40B4-BE49-F238E27FC236}">
                <a16:creationId xmlns:a16="http://schemas.microsoft.com/office/drawing/2014/main" id="{8099D821-C443-818A-797B-64D7020BB27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>
            <a:extLst>
              <a:ext uri="{FF2B5EF4-FFF2-40B4-BE49-F238E27FC236}">
                <a16:creationId xmlns:a16="http://schemas.microsoft.com/office/drawing/2014/main" id="{5719FE55-4845-2ED7-14C9-0CF36E5525D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51</a:t>
            </a:fld>
            <a:endParaRPr lang="en-US" altLang="en-US" sz="1300"/>
          </a:p>
        </p:txBody>
      </p:sp>
      <p:sp>
        <p:nvSpPr>
          <p:cNvPr id="12298" name="Rectangle 2">
            <a:extLst>
              <a:ext uri="{FF2B5EF4-FFF2-40B4-BE49-F238E27FC236}">
                <a16:creationId xmlns:a16="http://schemas.microsoft.com/office/drawing/2014/main" id="{66D5DE5F-8421-DCD6-62BB-F6A7FCCB658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>
            <a:extLst>
              <a:ext uri="{FF2B5EF4-FFF2-40B4-BE49-F238E27FC236}">
                <a16:creationId xmlns:a16="http://schemas.microsoft.com/office/drawing/2014/main" id="{743C4514-DAD8-D5F4-45D4-863C32C4F26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>
            <a:extLst>
              <a:ext uri="{FF2B5EF4-FFF2-40B4-BE49-F238E27FC236}">
                <a16:creationId xmlns:a16="http://schemas.microsoft.com/office/drawing/2014/main" id="{EAD6877D-65F8-151E-677E-C4CBF80C57A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>
            <a:extLst>
              <a:ext uri="{FF2B5EF4-FFF2-40B4-BE49-F238E27FC236}">
                <a16:creationId xmlns:a16="http://schemas.microsoft.com/office/drawing/2014/main" id="{D81869F0-05F8-DD84-5870-91EE739E856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51</a:t>
            </a:fld>
            <a:endParaRPr lang="en-US" altLang="en-US" sz="1300"/>
          </a:p>
        </p:txBody>
      </p:sp>
      <p:sp>
        <p:nvSpPr>
          <p:cNvPr id="12302" name="Rectangle 2">
            <a:extLst>
              <a:ext uri="{FF2B5EF4-FFF2-40B4-BE49-F238E27FC236}">
                <a16:creationId xmlns:a16="http://schemas.microsoft.com/office/drawing/2014/main" id="{40CC2CC3-8E2E-817F-BEE8-E3C96B747B8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>
            <a:extLst>
              <a:ext uri="{FF2B5EF4-FFF2-40B4-BE49-F238E27FC236}">
                <a16:creationId xmlns:a16="http://schemas.microsoft.com/office/drawing/2014/main" id="{7EC204D5-8C9A-AEC1-A1C0-632C2DA0F94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>
            <a:extLst>
              <a:ext uri="{FF2B5EF4-FFF2-40B4-BE49-F238E27FC236}">
                <a16:creationId xmlns:a16="http://schemas.microsoft.com/office/drawing/2014/main" id="{56944B3B-47E0-978D-BB9D-5AFB09C412D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>
            <a:extLst>
              <a:ext uri="{FF2B5EF4-FFF2-40B4-BE49-F238E27FC236}">
                <a16:creationId xmlns:a16="http://schemas.microsoft.com/office/drawing/2014/main" id="{B477114C-2891-47B6-C248-C43934B151A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51</a:t>
            </a:fld>
            <a:endParaRPr lang="en-US" altLang="en-US" sz="1300"/>
          </a:p>
        </p:txBody>
      </p:sp>
      <p:sp>
        <p:nvSpPr>
          <p:cNvPr id="12306" name="Rectangle 2">
            <a:extLst>
              <a:ext uri="{FF2B5EF4-FFF2-40B4-BE49-F238E27FC236}">
                <a16:creationId xmlns:a16="http://schemas.microsoft.com/office/drawing/2014/main" id="{92C88974-F09B-6350-3652-EDBB21D3E8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>
            <a:extLst>
              <a:ext uri="{FF2B5EF4-FFF2-40B4-BE49-F238E27FC236}">
                <a16:creationId xmlns:a16="http://schemas.microsoft.com/office/drawing/2014/main" id="{791158FE-86AF-8D17-741E-15A195EFB1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66000846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52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52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52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52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52121561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53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53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53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53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33809863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54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54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54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54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940065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6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6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6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6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928665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7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7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7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7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11562948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8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8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8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8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30744893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Logistic Regression 1Y1X in Excel 2013Model Trendline Linear 2Y1X using Excel 2013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24 Feb 2014 V0d11/24/2013 V0a</a:t>
            </a:r>
          </a:p>
        </p:txBody>
      </p:sp>
      <p:sp>
        <p:nvSpPr>
          <p:cNvPr id="1229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Model-Logistic-Regression-1Y1X-Excel2013-6up.pdfwww.StatLit.org/pdf/Model-Trendline-Linear-2Y1X-Excel2013-6up.pdf</a:t>
            </a:r>
          </a:p>
        </p:txBody>
      </p:sp>
      <p:sp>
        <p:nvSpPr>
          <p:cNvPr id="122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8F22FEB-FE62-4313-A182-2F80185FDA03}" type="slidenum">
              <a:rPr lang="en-US" altLang="en-US" sz="1300" smtClean="0"/>
              <a:pPr/>
              <a:t>9</a:t>
            </a:fld>
            <a:endParaRPr lang="en-US" altLang="en-US" sz="1300"/>
          </a:p>
        </p:txBody>
      </p:sp>
      <p:sp>
        <p:nvSpPr>
          <p:cNvPr id="1229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Model Trendline Linear 2Y1X using Excel 2013</a:t>
            </a:r>
          </a:p>
        </p:txBody>
      </p:sp>
      <p:sp>
        <p:nvSpPr>
          <p:cNvPr id="12295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11/24/2013 V0a</a:t>
            </a:r>
          </a:p>
        </p:txBody>
      </p:sp>
      <p:sp>
        <p:nvSpPr>
          <p:cNvPr id="12296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www.StatLit.org/pdf/Model-Trendline-Linear-2Y1X-Excel2013-6up.pdf</a:t>
            </a:r>
          </a:p>
        </p:txBody>
      </p:sp>
      <p:sp>
        <p:nvSpPr>
          <p:cNvPr id="12297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9652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9652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7D08F455-CE59-466F-80C3-76EE536F423D}" type="slidenum">
              <a:rPr lang="en-US" altLang="en-US" sz="1300"/>
              <a:pPr algn="r"/>
              <a:t>9</a:t>
            </a:fld>
            <a:endParaRPr lang="en-US" altLang="en-US" sz="1300"/>
          </a:p>
        </p:txBody>
      </p:sp>
      <p:sp>
        <p:nvSpPr>
          <p:cNvPr id="1229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Analyzing Numbers in the News</a:t>
            </a:r>
          </a:p>
        </p:txBody>
      </p:sp>
      <p:sp>
        <p:nvSpPr>
          <p:cNvPr id="12299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300"/>
              <a:t>15 May 2008</a:t>
            </a:r>
          </a:p>
        </p:txBody>
      </p:sp>
      <p:sp>
        <p:nvSpPr>
          <p:cNvPr id="12300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300"/>
              <a:t>2008SchieldNNN6up.pdf</a:t>
            </a:r>
          </a:p>
        </p:txBody>
      </p:sp>
      <p:sp>
        <p:nvSpPr>
          <p:cNvPr id="12301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06A5EAAA-0272-4705-A3DF-269DA6F85CBD}" type="slidenum">
              <a:rPr lang="en-US" altLang="en-US" sz="1300"/>
              <a:pPr algn="r"/>
              <a:t>9</a:t>
            </a:fld>
            <a:endParaRPr lang="en-US" altLang="en-US" sz="1300"/>
          </a:p>
        </p:txBody>
      </p:sp>
      <p:sp>
        <p:nvSpPr>
          <p:cNvPr id="12302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3" name="Rectangle 3"/>
          <p:cNvSpPr txBox="1">
            <a:spLocks noGrp="1" noChangeArrowheads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endParaRPr lang="en-US" altLang="en-US" sz="1300"/>
          </a:p>
        </p:txBody>
      </p:sp>
      <p:sp>
        <p:nvSpPr>
          <p:cNvPr id="12304" name="Rectangle 6"/>
          <p:cNvSpPr txBox="1">
            <a:spLocks noGrp="1" noChangeArrowheads="1"/>
          </p:cNvSpPr>
          <p:nvPr/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1300"/>
          </a:p>
        </p:txBody>
      </p:sp>
      <p:sp>
        <p:nvSpPr>
          <p:cNvPr id="12305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09" tIns="48305" rIns="96609" bIns="48305" anchor="b"/>
          <a:lstStyle>
            <a:lvl1pPr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76288" indent="-298450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93800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71638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49475" indent="-238125" defTabSz="10096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066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638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210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78275" indent="-238125" defTabSz="100965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fld id="{F5CCC40C-6BBC-4105-9C40-97F23E15FC87}" type="slidenum">
              <a:rPr lang="en-US" altLang="en-US" sz="1300"/>
              <a:pPr algn="r"/>
              <a:t>9</a:t>
            </a:fld>
            <a:endParaRPr lang="en-US" altLang="en-US" sz="1300"/>
          </a:p>
        </p:txBody>
      </p:sp>
      <p:sp>
        <p:nvSpPr>
          <p:cNvPr id="12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799012" cy="3598863"/>
          </a:xfrm>
          <a:ln/>
        </p:spPr>
      </p:sp>
      <p:sp>
        <p:nvSpPr>
          <p:cNvPr id="12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2225088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7"/>
          <p:cNvSpPr>
            <a:spLocks noChangeArrowheads="1"/>
          </p:cNvSpPr>
          <p:nvPr/>
        </p:nvSpPr>
        <p:spPr bwMode="auto">
          <a:xfrm>
            <a:off x="685800" y="1676400"/>
            <a:ext cx="7772400" cy="7620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endParaRPr lang="en-US" sz="2400"/>
          </a:p>
        </p:txBody>
      </p:sp>
      <p:sp>
        <p:nvSpPr>
          <p:cNvPr id="5" name="Rectangle 29"/>
          <p:cNvSpPr>
            <a:spLocks noChangeArrowheads="1"/>
          </p:cNvSpPr>
          <p:nvPr/>
        </p:nvSpPr>
        <p:spPr bwMode="auto">
          <a:xfrm>
            <a:off x="76200" y="304800"/>
            <a:ext cx="1524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lnSpc>
                <a:spcPct val="80000"/>
              </a:lnSpc>
              <a:spcBef>
                <a:spcPct val="20000"/>
              </a:spcBef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endParaRPr lang="en-US" sz="2400"/>
          </a:p>
        </p:txBody>
      </p:sp>
      <p:sp>
        <p:nvSpPr>
          <p:cNvPr id="6" name="Rectangle 32"/>
          <p:cNvSpPr>
            <a:spLocks noChangeArrowheads="1"/>
          </p:cNvSpPr>
          <p:nvPr/>
        </p:nvSpPr>
        <p:spPr bwMode="auto">
          <a:xfrm>
            <a:off x="3314700" y="152400"/>
            <a:ext cx="24955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en-US" altLang="en-US" sz="800" baseline="0" dirty="0">
                <a:latin typeface="Arial" panose="020B0604020202020204" pitchFamily="34" charset="0"/>
              </a:rPr>
              <a:t>StatLit Textbook </a:t>
            </a:r>
            <a:r>
              <a:rPr lang="en-US" altLang="en-US" sz="800" dirty="0">
                <a:latin typeface="Arial" panose="020B0604020202020204" pitchFamily="34" charset="0"/>
              </a:rPr>
              <a:t>2023 Chapter 4 Slides</a:t>
            </a:r>
          </a:p>
        </p:txBody>
      </p:sp>
      <p:sp>
        <p:nvSpPr>
          <p:cNvPr id="7" name="Slide Number Placeholder 3"/>
          <p:cNvSpPr txBox="1">
            <a:spLocks/>
          </p:cNvSpPr>
          <p:nvPr userDrawn="1"/>
        </p:nvSpPr>
        <p:spPr bwMode="auto">
          <a:xfrm>
            <a:off x="8172450" y="147638"/>
            <a:ext cx="571500" cy="3397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defPPr>
              <a:defRPr lang="en-US"/>
            </a:defPPr>
            <a:lvl1pPr algn="ctr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4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b="0" dirty="0"/>
              <a:t>V0F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54342-4F70-4C77-8A5A-B90D6F92A098}" type="slidenum">
              <a:rPr lang="en-US"/>
              <a:pPr>
                <a:defRPr/>
              </a:pPr>
              <a:t>‹#›</a:t>
            </a:fld>
            <a:endParaRPr lang="en-US" b="0"/>
          </a:p>
        </p:txBody>
      </p:sp>
    </p:spTree>
    <p:extLst>
      <p:ext uri="{BB962C8B-B14F-4D97-AF65-F5344CB8AC3E}">
        <p14:creationId xmlns:p14="http://schemas.microsoft.com/office/powerpoint/2010/main" val="1173128816"/>
      </p:ext>
    </p:extLst>
  </p:cSld>
  <p:clrMapOvr>
    <a:masterClrMapping/>
  </p:clrMapOvr>
  <p:transition spd="slow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63575" y="457200"/>
            <a:ext cx="774223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8001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7815263" y="147638"/>
            <a:ext cx="609600" cy="3397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defRPr sz="1400"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EAF1BC4-9429-4377-9581-85FDABCDA212}" type="slidenum">
              <a:rPr lang="en-US"/>
              <a:pPr>
                <a:defRPr/>
              </a:pPr>
              <a:t>‹#›</a:t>
            </a:fld>
            <a:endParaRPr lang="en-US" b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206D6CF-4FCD-4DF7-80B0-6371DF3DA89D}" type="slidenum">
              <a:rPr lang="en-US" altLang="en-US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 b="0">
              <a:latin typeface="Arial" panose="020B0604020202020204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33350" y="1981200"/>
            <a:ext cx="8772525" cy="4648200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FontTx/>
              <a:buNone/>
            </a:pPr>
            <a:endParaRPr lang="en-US" altLang="en-US" sz="100" dirty="0"/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en-US" altLang="en-US" sz="3600" b="1" i="1" dirty="0"/>
              <a:t>Statistical Literacy:</a:t>
            </a:r>
            <a:br>
              <a:rPr lang="en-US" altLang="en-US" sz="3600" b="1" i="1" dirty="0"/>
            </a:br>
            <a:r>
              <a:rPr lang="en-US" altLang="en-US" sz="3600" b="1" i="1" dirty="0"/>
              <a:t>Critical Thinking about Everyday Statistics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en-US" altLang="en-US" sz="3600" b="1" dirty="0"/>
              <a:t>Kendall-Hunt 2023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endParaRPr lang="en-US" altLang="en-US" sz="2000" b="1" i="1" dirty="0"/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/>
              <a:t>Milo Schield</a:t>
            </a:r>
          </a:p>
          <a:p>
            <a:pPr marL="0" indent="0" algn="ctr">
              <a:lnSpc>
                <a:spcPct val="90000"/>
              </a:lnSpc>
              <a:spcBef>
                <a:spcPct val="0"/>
              </a:spcBef>
              <a:buNone/>
            </a:pPr>
            <a:r>
              <a:rPr lang="en-US" altLang="en-US" sz="2400" dirty="0"/>
              <a:t>ASA Fellow</a:t>
            </a:r>
            <a:br>
              <a:rPr lang="en-US" altLang="en-US" sz="2400" dirty="0"/>
            </a:br>
            <a:r>
              <a:rPr lang="en-US" altLang="en-US" sz="2400" dirty="0"/>
              <a:t>Adjunct: University of New Mexico</a:t>
            </a:r>
            <a:br>
              <a:rPr lang="en-US" altLang="en-US" sz="2400" dirty="0"/>
            </a:br>
            <a:r>
              <a:rPr lang="en-US" altLang="en-US" sz="2400" dirty="0"/>
              <a:t>Visiting Professor: New College of Florida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endParaRPr lang="en-US" altLang="en-US" sz="2000" b="1" i="1" dirty="0"/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en-US" altLang="en-US" sz="2800" dirty="0"/>
              <a:t>www.StatLit.org/pdf/</a:t>
            </a:r>
            <a:br>
              <a:rPr lang="en-US" altLang="en-US" sz="2800" dirty="0"/>
            </a:br>
            <a:r>
              <a:rPr lang="en-US" altLang="en-US" sz="2800" dirty="0"/>
              <a:t>2023-Schield-StatLit-Ch4-Slides.pdf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title"/>
          </p:nvPr>
        </p:nvSpPr>
        <p:spPr>
          <a:xfrm>
            <a:off x="438150" y="438150"/>
            <a:ext cx="8356600" cy="1066800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US" altLang="en-US" b="0" dirty="0">
                <a:latin typeface="Rockwell Extra Bold" panose="02060903040505020403" pitchFamily="18" charset="0"/>
              </a:rPr>
              <a:t>Statistical Literacy Textbook: </a:t>
            </a:r>
            <a:br>
              <a:rPr lang="en-US" altLang="en-US" b="0" dirty="0">
                <a:latin typeface="Rockwell Extra Bold" panose="02060903040505020403" pitchFamily="18" charset="0"/>
              </a:rPr>
            </a:br>
            <a:r>
              <a:rPr lang="en-US" altLang="en-US" b="0" dirty="0">
                <a:latin typeface="Rockwell Extra Bold" panose="02060903040505020403" pitchFamily="18" charset="0"/>
              </a:rPr>
              <a:t>Chapter 4 Slides</a:t>
            </a:r>
            <a:endParaRPr lang="en-US" altLang="en-US" b="0" i="1" dirty="0"/>
          </a:p>
        </p:txBody>
      </p:sp>
    </p:spTree>
  </p:cSld>
  <p:clrMapOvr>
    <a:masterClrMapping/>
  </p:clrMapOvr>
  <p:transition spd="slow">
    <p:pull dir="l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2800" dirty="0"/>
          </a:p>
          <a:p>
            <a:pPr marL="514350" indent="-514350">
              <a:buAutoNum type="arabicParenR"/>
            </a:pPr>
            <a:r>
              <a:rPr lang="en-US" altLang="en-US" sz="2800" dirty="0"/>
              <a:t>15% </a:t>
            </a:r>
            <a:r>
              <a:rPr lang="en-US" altLang="en-US" sz="2800" b="1" dirty="0"/>
              <a:t>of</a:t>
            </a:r>
            <a:r>
              <a:rPr lang="en-US" altLang="en-US" sz="2800" dirty="0"/>
              <a:t> US adult males* are smokers?</a:t>
            </a:r>
          </a:p>
          <a:p>
            <a:pPr marL="514350" indent="-514350">
              <a:buAutoNum type="arabicParenR"/>
            </a:pPr>
            <a:r>
              <a:rPr lang="en-US" altLang="en-US" sz="2800" b="1" dirty="0"/>
              <a:t>Among</a:t>
            </a:r>
            <a:r>
              <a:rPr lang="en-US" altLang="en-US" sz="2800" dirty="0"/>
              <a:t> US adults males*, 15% are smokers.</a:t>
            </a:r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 Grammar Statements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348593" y="179586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4.4.1; P 182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098" y="6173535"/>
            <a:ext cx="8363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/>
              <a:t>* ‘US’ and ‘adult’ determine which males.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08" y="1795235"/>
            <a:ext cx="7864340" cy="12670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098" y="4468411"/>
            <a:ext cx="8005765" cy="7174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098" y="5463675"/>
            <a:ext cx="7824262" cy="38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505246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504406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800" dirty="0"/>
              <a:t>‘Among’ and ‘of’ introduce the whole.</a:t>
            </a:r>
          </a:p>
          <a:p>
            <a:pPr marL="0" indent="0">
              <a:buNone/>
            </a:pPr>
            <a:r>
              <a:rPr lang="en-US" altLang="en-US" sz="2800" dirty="0"/>
              <a:t>Predicate or verb normally introduces the part.</a:t>
            </a:r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 Grammar Statements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Template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098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4.4.2;  P 183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4255" y="5557544"/>
            <a:ext cx="85992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/>
              <a:t>Grammatically, percent grammar is </a:t>
            </a:r>
            <a:r>
              <a:rPr lang="en-US" altLang="en-US" sz="2800" i="1" dirty="0"/>
              <a:t>main clause grammar</a:t>
            </a:r>
            <a:r>
              <a:rPr lang="en-US" altLang="en-US" sz="2800" dirty="0"/>
              <a:t>.</a:t>
            </a:r>
            <a:endParaRPr lang="en-US" altLang="en-US" sz="1100" dirty="0"/>
          </a:p>
          <a:p>
            <a:r>
              <a:rPr lang="en-US" altLang="en-US" sz="2800" dirty="0"/>
              <a:t>Whole is on one side of main verb; part on the other.</a:t>
            </a:r>
            <a:endParaRPr lang="en-US" altLang="en-US" sz="2800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049" y="2942433"/>
            <a:ext cx="8102164" cy="248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483703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r>
              <a:rPr lang="en-US" altLang="en-US" dirty="0"/>
              <a:t>Leading prepositions introduce determiners:</a:t>
            </a:r>
          </a:p>
          <a:p>
            <a:pPr lvl="1"/>
            <a:r>
              <a:rPr lang="en-US" altLang="en-US" dirty="0"/>
              <a:t>In 1990 in Bulgaria, 40% of the adults smoke.</a:t>
            </a:r>
          </a:p>
          <a:p>
            <a:pPr marL="0" lvl="1" indent="0">
              <a:buNone/>
            </a:pPr>
            <a:r>
              <a:rPr lang="en-US" altLang="en-US" sz="3200" dirty="0"/>
              <a:t>Trailing modifiers can introduce determiners:</a:t>
            </a:r>
          </a:p>
          <a:p>
            <a:pPr marL="800100" lvl="2" indent="-457200"/>
            <a:r>
              <a:rPr lang="en-US" altLang="en-US" sz="2800" dirty="0"/>
              <a:t>40% of adults in Bulgaria in 1990 smoke.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 Grammar Statements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184150" y="155521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4.4.2; P 183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098" y="6173535"/>
            <a:ext cx="83633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/>
              <a:t>* ‘1990’ and ‘Bulgaria’ determine which ‘adults’.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925" y="1859468"/>
            <a:ext cx="7989938" cy="150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416072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363387" cy="4840287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altLang="en-US" sz="2800" dirty="0"/>
              <a:t>In 1997, 23% of US 8</a:t>
            </a:r>
            <a:r>
              <a:rPr lang="en-US" altLang="en-US" sz="2800" baseline="30000" dirty="0"/>
              <a:t>th</a:t>
            </a:r>
            <a:r>
              <a:rPr lang="en-US" altLang="en-US" sz="2800" dirty="0"/>
              <a:t> graders have tried marijuana.</a:t>
            </a:r>
          </a:p>
          <a:p>
            <a:pPr marL="514350" indent="-514350">
              <a:buAutoNum type="arabicPeriod"/>
            </a:pPr>
            <a:r>
              <a:rPr lang="en-US" altLang="en-US" sz="2800" dirty="0"/>
              <a:t>Among US 8</a:t>
            </a:r>
            <a:r>
              <a:rPr lang="en-US" altLang="en-US" sz="2800" baseline="30000" dirty="0"/>
              <a:t>th</a:t>
            </a:r>
            <a:r>
              <a:rPr lang="en-US" altLang="en-US" sz="2800" dirty="0"/>
              <a:t> graders, 17% used smokeless tobacco.</a:t>
            </a:r>
            <a:br>
              <a:rPr lang="en-US" altLang="en-US" sz="2800" dirty="0"/>
            </a:br>
            <a:r>
              <a:rPr lang="en-US" altLang="en-US" sz="2800" dirty="0"/>
              <a:t>Simple rule: Whole comes first; part comes last???</a:t>
            </a:r>
          </a:p>
          <a:p>
            <a:pPr marL="514350" indent="-514350">
              <a:buAutoNum type="arabicPeriod"/>
            </a:pPr>
            <a:r>
              <a:rPr lang="en-US" altLang="en-US" sz="2800" dirty="0"/>
              <a:t>LSD has be used by 5%  of US 8</a:t>
            </a:r>
            <a:r>
              <a:rPr lang="en-US" altLang="en-US" sz="2800" baseline="30000" dirty="0"/>
              <a:t>th</a:t>
            </a:r>
            <a:r>
              <a:rPr lang="en-US" altLang="en-US" sz="2800" dirty="0"/>
              <a:t> graders.</a:t>
            </a:r>
          </a:p>
          <a:p>
            <a:pPr marL="514350" indent="-514350">
              <a:buAutoNum type="arabicPeriod"/>
            </a:pPr>
            <a:r>
              <a:rPr lang="en-US" altLang="en-US" sz="2800" dirty="0"/>
              <a:t>17% of men (10% of women) involved in an affair.</a:t>
            </a:r>
            <a:br>
              <a:rPr lang="en-US" altLang="en-US" sz="2800" dirty="0"/>
            </a:br>
            <a:r>
              <a:rPr lang="en-US" altLang="en-US" sz="2800" dirty="0"/>
              <a:t>How can fraction of men exceed fraction of women?</a:t>
            </a:r>
            <a:br>
              <a:rPr lang="en-US" altLang="en-US" sz="2800" dirty="0"/>
            </a:br>
            <a:r>
              <a:rPr lang="en-US" altLang="en-US" sz="2800" dirty="0"/>
              <a:t>Must both parties to an affair be married?</a:t>
            </a:r>
          </a:p>
          <a:p>
            <a:pPr marL="514350" indent="-514350">
              <a:buAutoNum type="arabicPeriod"/>
            </a:pPr>
            <a:r>
              <a:rPr lang="en-US" altLang="en-US" sz="2800" dirty="0"/>
              <a:t>Parents should stay in a bad marriage. Men 40%; women 25%.  What might explain the difference?</a:t>
            </a:r>
          </a:p>
          <a:p>
            <a:pPr marL="514350" indent="-514350">
              <a:buAutoNum type="arabicPeriod"/>
            </a:pPr>
            <a:endParaRPr lang="en-US" altLang="en-US" sz="2800" dirty="0"/>
          </a:p>
          <a:p>
            <a:pPr marL="514350" indent="-514350">
              <a:buAutoNum type="arabicPeriod"/>
            </a:pPr>
            <a:endParaRPr lang="en-US" altLang="en-US" sz="2800" dirty="0"/>
          </a:p>
          <a:p>
            <a:pPr marL="228600" indent="-228600">
              <a:buAutoNum type="arabicPeriod"/>
            </a:pPr>
            <a:endParaRPr lang="en-US" altLang="en-US" sz="11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 Grammar Statements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Identify part and whole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92075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4.4.2;  P 184</a:t>
            </a:r>
          </a:p>
        </p:txBody>
      </p:sp>
    </p:spTree>
    <p:extLst>
      <p:ext uri="{BB962C8B-B14F-4D97-AF65-F5344CB8AC3E}">
        <p14:creationId xmlns:p14="http://schemas.microsoft.com/office/powerpoint/2010/main" val="2979998106"/>
      </p:ext>
    </p:extLst>
  </p:cSld>
  <p:clrMapOvr>
    <a:masterClrMapping/>
  </p:clrMapOvr>
  <p:transition spd="slow">
    <p:pull dir="l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363387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800" dirty="0"/>
              <a:t>.</a:t>
            </a:r>
          </a:p>
          <a:p>
            <a:pPr marL="514350" indent="-514350">
              <a:buAutoNum type="arabicPeriod"/>
            </a:pPr>
            <a:endParaRPr lang="en-US" altLang="en-US" sz="2800" dirty="0"/>
          </a:p>
          <a:p>
            <a:pPr marL="228600" indent="-228600">
              <a:buAutoNum type="arabicPeriod"/>
            </a:pPr>
            <a:endParaRPr lang="en-US" altLang="en-US" sz="11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 Grammar Statements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Part and Whole Rules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184150" y="131377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4.4.2;  P 184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739" y="1837904"/>
            <a:ext cx="8232888" cy="20719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100" y="4483427"/>
            <a:ext cx="8232889" cy="198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536215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363387" cy="4840287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sz="1000" dirty="0"/>
              <a:t>.</a:t>
            </a:r>
          </a:p>
          <a:p>
            <a:pPr marL="0" indent="0" algn="ctr">
              <a:buNone/>
            </a:pPr>
            <a:endParaRPr lang="en-US" altLang="en-US" sz="1000" dirty="0"/>
          </a:p>
          <a:p>
            <a:pPr marL="0" indent="0" algn="ctr">
              <a:buNone/>
            </a:pPr>
            <a:endParaRPr lang="en-US" altLang="en-US" sz="1000" dirty="0"/>
          </a:p>
          <a:p>
            <a:pPr marL="0" indent="0" algn="ctr">
              <a:buNone/>
            </a:pPr>
            <a:endParaRPr lang="en-US" altLang="en-US" sz="1000" dirty="0"/>
          </a:p>
          <a:p>
            <a:pPr marL="0" indent="0" algn="ctr">
              <a:buNone/>
            </a:pPr>
            <a:endParaRPr lang="en-US" altLang="en-US" sz="1000" dirty="0"/>
          </a:p>
          <a:p>
            <a:pPr marL="0" indent="0" algn="ctr">
              <a:buNone/>
            </a:pPr>
            <a:endParaRPr lang="en-US" altLang="en-US" sz="1000" dirty="0"/>
          </a:p>
          <a:p>
            <a:pPr marL="0" indent="0" algn="ctr">
              <a:buNone/>
            </a:pPr>
            <a:endParaRPr lang="en-US" altLang="en-US" sz="1000" dirty="0"/>
          </a:p>
          <a:p>
            <a:pPr marL="0" indent="0" algn="ctr">
              <a:buNone/>
            </a:pPr>
            <a:endParaRPr lang="en-US" altLang="en-US" sz="1000" dirty="0"/>
          </a:p>
          <a:p>
            <a:pPr marL="0" indent="0" algn="ctr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r>
              <a:rPr lang="en-US" altLang="en-US" sz="2800" dirty="0"/>
              <a:t>Don’t calculate. </a:t>
            </a:r>
          </a:p>
          <a:p>
            <a:pPr marL="0" indent="0">
              <a:buNone/>
            </a:pPr>
            <a:r>
              <a:rPr lang="en-US" altLang="en-US" sz="2800" dirty="0"/>
              <a:t>Use part ‘out of’ whole.</a:t>
            </a:r>
          </a:p>
          <a:p>
            <a:pPr marL="0" indent="0">
              <a:buNone/>
            </a:pPr>
            <a:endParaRPr lang="en-US" altLang="en-US" sz="1400" dirty="0"/>
          </a:p>
          <a:p>
            <a:pPr marL="514350" indent="-514350">
              <a:buFont typeface="+mj-lt"/>
              <a:buAutoNum type="arabicPeriod"/>
            </a:pPr>
            <a:r>
              <a:rPr lang="en-US" altLang="en-US" sz="2800" dirty="0"/>
              <a:t>What percentage of [these] men are science majors?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sz="2800" dirty="0"/>
              <a:t>Among science majors, what percentage are men?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sz="2800" dirty="0"/>
              <a:t>Male science majors are what percentage of students?</a:t>
            </a:r>
          </a:p>
          <a:p>
            <a:pPr marL="514350" indent="-514350">
              <a:buAutoNum type="arabicPeriod"/>
            </a:pPr>
            <a:endParaRPr lang="en-US" altLang="en-US" sz="2800" dirty="0"/>
          </a:p>
          <a:p>
            <a:pPr marL="228600" indent="-228600">
              <a:buAutoNum type="arabicPeriod"/>
            </a:pPr>
            <a:endParaRPr lang="en-US" altLang="en-US" sz="11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Count Tables: 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Answering Part-Whole Questions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18415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4.4.3;  P 185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65" y="1785508"/>
            <a:ext cx="5737028" cy="17853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2666" y="3587195"/>
            <a:ext cx="4669821" cy="1637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440988"/>
      </p:ext>
    </p:extLst>
  </p:cSld>
  <p:clrMapOvr>
    <a:masterClrMapping/>
  </p:clrMapOvr>
  <p:transition spd="slow">
    <p:pull dir="l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363387" cy="4840287"/>
          </a:xfrm>
        </p:spPr>
        <p:txBody>
          <a:bodyPr/>
          <a:lstStyle/>
          <a:p>
            <a:pPr marL="0" indent="0">
              <a:buNone/>
            </a:pPr>
            <a:endParaRPr lang="en-US" altLang="en-US" sz="2800" dirty="0"/>
          </a:p>
          <a:p>
            <a:pPr marL="0" indent="0">
              <a:buNone/>
            </a:pPr>
            <a:endParaRPr lang="en-US" altLang="en-US" sz="2800" dirty="0"/>
          </a:p>
          <a:p>
            <a:pPr marL="0" indent="0">
              <a:buNone/>
            </a:pPr>
            <a:endParaRPr lang="en-US" altLang="en-US" sz="2800" dirty="0"/>
          </a:p>
          <a:p>
            <a:pPr marL="0" indent="0">
              <a:buNone/>
            </a:pPr>
            <a:endParaRPr lang="en-US" altLang="en-US" sz="2800" dirty="0"/>
          </a:p>
          <a:p>
            <a:pPr marL="0" indent="0">
              <a:buNone/>
            </a:pPr>
            <a:r>
              <a:rPr lang="en-US" altLang="en-US" sz="2800" dirty="0"/>
              <a:t>					 Create a </a:t>
            </a:r>
            <a:br>
              <a:rPr lang="en-US" altLang="en-US" sz="2800" dirty="0"/>
            </a:br>
            <a:r>
              <a:rPr lang="en-US" altLang="en-US" sz="2800" dirty="0"/>
              <a:t>					         100% row table.</a:t>
            </a:r>
          </a:p>
          <a:p>
            <a:pPr marL="0" indent="0">
              <a:buNone/>
            </a:pPr>
            <a:endParaRPr lang="en-US" altLang="en-US" sz="2800" dirty="0"/>
          </a:p>
          <a:p>
            <a:pPr marL="0" indent="0">
              <a:buNone/>
            </a:pPr>
            <a:r>
              <a:rPr lang="en-US" altLang="en-US" sz="2800" dirty="0"/>
              <a:t>Note: A 100% total table</a:t>
            </a:r>
            <a:br>
              <a:rPr lang="en-US" altLang="en-US" sz="2800" dirty="0"/>
            </a:br>
            <a:r>
              <a:rPr lang="en-US" altLang="en-US" sz="2800" dirty="0"/>
              <a:t>mirrors the underlying</a:t>
            </a:r>
            <a:br>
              <a:rPr lang="en-US" altLang="en-US" sz="2800" dirty="0"/>
            </a:br>
            <a:r>
              <a:rPr lang="en-US" altLang="en-US" sz="2800" dirty="0"/>
              <a:t>count table. </a:t>
            </a:r>
          </a:p>
          <a:p>
            <a:pPr marL="514350" indent="-514350">
              <a:buAutoNum type="arabicPeriod"/>
            </a:pPr>
            <a:endParaRPr lang="en-US" altLang="en-US" sz="2800" dirty="0"/>
          </a:p>
          <a:p>
            <a:pPr marL="228600" indent="-228600">
              <a:buAutoNum type="arabicPeriod"/>
            </a:pPr>
            <a:endParaRPr lang="en-US" altLang="en-US" sz="11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Count Tables: 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Create Part-Whole Ratio Table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184150" y="188053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4.4.3;  P 185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527" y="1801813"/>
            <a:ext cx="6450365" cy="17702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794" y="3699210"/>
            <a:ext cx="4190999" cy="14696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4342" y="5305197"/>
            <a:ext cx="3888145" cy="136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35154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43402" y="1801813"/>
            <a:ext cx="8539086" cy="4840287"/>
          </a:xfrm>
        </p:spPr>
        <p:txBody>
          <a:bodyPr/>
          <a:lstStyle/>
          <a:p>
            <a:pPr marL="0" indent="0">
              <a:buNone/>
            </a:pPr>
            <a:endParaRPr lang="en-US" altLang="en-US" sz="2800" dirty="0"/>
          </a:p>
          <a:p>
            <a:pPr marL="0" indent="0">
              <a:buNone/>
            </a:pPr>
            <a:endParaRPr lang="en-US" altLang="en-US" sz="2800" dirty="0"/>
          </a:p>
          <a:p>
            <a:pPr marL="0" indent="0">
              <a:buNone/>
            </a:pPr>
            <a:endParaRPr lang="en-US" altLang="en-US" sz="2800" dirty="0"/>
          </a:p>
          <a:p>
            <a:pPr marL="0" indent="0">
              <a:buNone/>
            </a:pPr>
            <a:endParaRPr lang="en-US" altLang="en-US" sz="2800" dirty="0"/>
          </a:p>
          <a:p>
            <a:pPr marL="0" indent="0">
              <a:buNone/>
            </a:pPr>
            <a:r>
              <a:rPr lang="en-US" altLang="en-US" sz="2800" dirty="0"/>
              <a:t>Describe:</a:t>
            </a:r>
            <a:br>
              <a:rPr lang="en-US" altLang="en-US" sz="2800" dirty="0"/>
            </a:br>
            <a:r>
              <a:rPr lang="en-US" altLang="en-US" sz="2800" dirty="0"/>
              <a:t>28%: 1</a:t>
            </a:r>
            <a:r>
              <a:rPr lang="en-US" altLang="en-US" sz="2800" baseline="30000" dirty="0"/>
              <a:t>st</a:t>
            </a:r>
            <a:r>
              <a:rPr lang="en-US" altLang="en-US" sz="2800" dirty="0"/>
              <a:t> row, 1</a:t>
            </a:r>
            <a:r>
              <a:rPr lang="en-US" altLang="en-US" sz="2800" baseline="30000" dirty="0"/>
              <a:t>st</a:t>
            </a:r>
            <a:r>
              <a:rPr lang="en-US" altLang="en-US" sz="2800" dirty="0"/>
              <a:t> column</a:t>
            </a:r>
          </a:p>
          <a:p>
            <a:pPr marL="0" indent="0">
              <a:buNone/>
            </a:pPr>
            <a:r>
              <a:rPr lang="en-US" altLang="en-US" sz="2800" dirty="0"/>
              <a:t>90%: 2</a:t>
            </a:r>
            <a:r>
              <a:rPr lang="en-US" altLang="en-US" sz="2800" baseline="30000" dirty="0"/>
              <a:t>nd</a:t>
            </a:r>
            <a:r>
              <a:rPr lang="en-US" altLang="en-US" sz="2800" dirty="0"/>
              <a:t> row, 2</a:t>
            </a:r>
            <a:r>
              <a:rPr lang="en-US" altLang="en-US" sz="2800" baseline="30000" dirty="0"/>
              <a:t>nd</a:t>
            </a:r>
            <a:r>
              <a:rPr lang="en-US" altLang="en-US" sz="2800" dirty="0"/>
              <a:t> column</a:t>
            </a:r>
          </a:p>
          <a:p>
            <a:pPr marL="0" indent="0">
              <a:buNone/>
            </a:pPr>
            <a:r>
              <a:rPr lang="en-US" altLang="en-US" sz="2800" dirty="0"/>
              <a:t>20%: 3</a:t>
            </a:r>
            <a:r>
              <a:rPr lang="en-US" altLang="en-US" sz="2800" baseline="30000" dirty="0"/>
              <a:t>rd</a:t>
            </a:r>
            <a:r>
              <a:rPr lang="en-US" altLang="en-US" sz="2800" dirty="0"/>
              <a:t> row 2</a:t>
            </a:r>
            <a:r>
              <a:rPr lang="en-US" altLang="en-US" sz="2800" baseline="30000" dirty="0"/>
              <a:t>nd</a:t>
            </a:r>
            <a:r>
              <a:rPr lang="en-US" altLang="en-US" sz="2800" dirty="0"/>
              <a:t> column</a:t>
            </a:r>
          </a:p>
          <a:p>
            <a:pPr marL="0" indent="0">
              <a:buNone/>
            </a:pPr>
            <a:r>
              <a:rPr lang="en-US" altLang="en-US" sz="2800" dirty="0"/>
              <a:t>40%: 4</a:t>
            </a:r>
            <a:r>
              <a:rPr lang="en-US" altLang="en-US" sz="2800" baseline="30000" dirty="0"/>
              <a:t>th</a:t>
            </a:r>
            <a:r>
              <a:rPr lang="en-US" altLang="en-US" sz="2800" dirty="0"/>
              <a:t> row 1</a:t>
            </a:r>
            <a:r>
              <a:rPr lang="en-US" altLang="en-US" sz="2800" baseline="30000" dirty="0"/>
              <a:t>st</a:t>
            </a:r>
            <a:r>
              <a:rPr lang="en-US" altLang="en-US" sz="2800" dirty="0"/>
              <a:t> column</a:t>
            </a:r>
          </a:p>
          <a:p>
            <a:pPr marL="228600" indent="-228600">
              <a:buAutoNum type="arabicPeriod"/>
            </a:pPr>
            <a:endParaRPr lang="en-US" altLang="en-US" sz="11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Count Tables: 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Describe Percentage in a Table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18415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4.4.3;  P 185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176" y="4126652"/>
            <a:ext cx="5059467" cy="17741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470" y="1801813"/>
            <a:ext cx="8267268" cy="191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330543"/>
      </p:ext>
    </p:extLst>
  </p:cSld>
  <p:clrMapOvr>
    <a:masterClrMapping/>
  </p:clrMapOvr>
  <p:transition spd="slow">
    <p:pull dir="l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363387" cy="4840287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altLang="en-US" sz="2800" dirty="0"/>
              <a:t>What percentage of business majors are female?</a:t>
            </a:r>
          </a:p>
          <a:p>
            <a:pPr marL="514350" indent="-514350">
              <a:buAutoNum type="arabicPeriod"/>
            </a:pPr>
            <a:r>
              <a:rPr lang="en-US" altLang="en-US" sz="2800" dirty="0"/>
              <a:t>What percentage of females are Business majors?</a:t>
            </a:r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2800" dirty="0"/>
          </a:p>
          <a:p>
            <a:pPr marL="514350" indent="-514350">
              <a:buAutoNum type="arabicPeriod"/>
            </a:pPr>
            <a:r>
              <a:rPr lang="en-US" altLang="en-US" sz="2800" dirty="0"/>
              <a:t>Describe the 17% in the 2</a:t>
            </a:r>
            <a:r>
              <a:rPr lang="en-US" altLang="en-US" sz="2800" baseline="30000" dirty="0"/>
              <a:t>nd</a:t>
            </a:r>
            <a:r>
              <a:rPr lang="en-US" altLang="en-US" sz="2800" dirty="0"/>
              <a:t> row, 1</a:t>
            </a:r>
            <a:r>
              <a:rPr lang="en-US" altLang="en-US" sz="2800" baseline="30000" dirty="0"/>
              <a:t>st</a:t>
            </a:r>
            <a:r>
              <a:rPr lang="en-US" altLang="en-US" sz="2800" dirty="0"/>
              <a:t> column.</a:t>
            </a:r>
          </a:p>
          <a:p>
            <a:pPr marL="0" indent="0">
              <a:buNone/>
            </a:pPr>
            <a:endParaRPr lang="en-US" altLang="en-US" sz="2800" dirty="0"/>
          </a:p>
          <a:p>
            <a:pPr marL="514350" indent="-514350">
              <a:buAutoNum type="arabicPeriod"/>
            </a:pPr>
            <a:endParaRPr lang="en-US" altLang="en-US" sz="2800" dirty="0"/>
          </a:p>
          <a:p>
            <a:pPr marL="228600" indent="-228600">
              <a:buAutoNum type="arabicPeriod"/>
            </a:pPr>
            <a:endParaRPr lang="en-US" altLang="en-US" sz="11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100% Tables: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Percentages in Row Table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184150" y="155521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4.4.4, P 186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3014676"/>
            <a:ext cx="7940517" cy="3017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83694"/>
      </p:ext>
    </p:extLst>
  </p:cSld>
  <p:clrMapOvr>
    <a:masterClrMapping/>
  </p:clrMapOvr>
  <p:transition spd="slow">
    <p:pull dir="l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363387" cy="4840287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altLang="en-US" sz="2800" dirty="0"/>
              <a:t>What percentage of business majors are female?</a:t>
            </a:r>
          </a:p>
          <a:p>
            <a:pPr marL="514350" indent="-514350">
              <a:buAutoNum type="arabicPeriod"/>
            </a:pPr>
            <a:r>
              <a:rPr lang="en-US" altLang="en-US" sz="2800" dirty="0"/>
              <a:t>What percentage of females are Business majors?</a:t>
            </a: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2800" dirty="0"/>
          </a:p>
          <a:p>
            <a:pPr marL="514350" indent="-514350">
              <a:buAutoNum type="arabicPeriod"/>
            </a:pPr>
            <a:r>
              <a:rPr lang="en-US" altLang="en-US" sz="2800" dirty="0"/>
              <a:t>Describe the 10% in the 2</a:t>
            </a:r>
            <a:r>
              <a:rPr lang="en-US" altLang="en-US" sz="2800" baseline="30000" dirty="0"/>
              <a:t>nd</a:t>
            </a:r>
            <a:r>
              <a:rPr lang="en-US" altLang="en-US" sz="2800" dirty="0"/>
              <a:t> row, 1</a:t>
            </a:r>
            <a:r>
              <a:rPr lang="en-US" altLang="en-US" sz="2800" baseline="30000" dirty="0"/>
              <a:t>st</a:t>
            </a:r>
            <a:r>
              <a:rPr lang="en-US" altLang="en-US" sz="2800" dirty="0"/>
              <a:t> column.</a:t>
            </a:r>
          </a:p>
          <a:p>
            <a:pPr marL="0" indent="0">
              <a:buNone/>
            </a:pPr>
            <a:endParaRPr lang="en-US" altLang="en-US" sz="2800" dirty="0"/>
          </a:p>
          <a:p>
            <a:pPr marL="514350" indent="-514350">
              <a:buAutoNum type="arabicPeriod"/>
            </a:pPr>
            <a:endParaRPr lang="en-US" altLang="en-US" sz="2800" dirty="0"/>
          </a:p>
          <a:p>
            <a:pPr marL="228600" indent="-228600">
              <a:buAutoNum type="arabicPeriod"/>
            </a:pPr>
            <a:endParaRPr lang="en-US" altLang="en-US" sz="11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100% Tables: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Percentages in Column Table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4.4.4, P 186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728" y="2905138"/>
            <a:ext cx="8434195" cy="310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1293"/>
      </p:ext>
    </p:extLst>
  </p:cSld>
  <p:clrMapOvr>
    <a:masterClrMapping/>
  </p:clrMapOvr>
  <p:transition spd="slow">
    <p:pull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4.1		p 177	Learning Outcomes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4.2		p 178	Review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4.3 	p 178	Part-Whole Ratios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4.4 	p 182	Percent Grammar Statements</a:t>
            </a:r>
            <a:endParaRPr lang="en-US" sz="2800" b="1" dirty="0"/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4.5		p 193	Percentage Grammar Statements</a:t>
            </a:r>
            <a:endParaRPr lang="en-US" sz="2800" b="1" dirty="0"/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4.6		p 199	Count Tables (Percent or Percentage)</a:t>
            </a:r>
            <a:endParaRPr lang="en-US" sz="2800" b="1" dirty="0"/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4.7		p 200	Distribution Grammar: Discrete Data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4.8		p 201	Half-Tables of Percentages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4.9		p 210	Chapter Summary</a:t>
            </a:r>
          </a:p>
          <a:p>
            <a:pPr marL="457200" indent="-457200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2800" dirty="0"/>
              <a:t>4.10	p 211	Advanced/Optional</a:t>
            </a:r>
          </a:p>
          <a:p>
            <a:pPr marL="457200" indent="-457200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9144000" cy="1066800"/>
          </a:xfrm>
        </p:spPr>
        <p:txBody>
          <a:bodyPr/>
          <a:lstStyle/>
          <a:p>
            <a:r>
              <a:rPr lang="en-US" altLang="en-US" sz="3000" b="0" dirty="0">
                <a:latin typeface="Rockwell Extra Bold" panose="02060903040505020403" pitchFamily="18" charset="0"/>
              </a:rPr>
              <a:t>Describe Ratios: Percent &amp; Percentage</a:t>
            </a:r>
            <a:br>
              <a:rPr lang="en-US" altLang="en-US" sz="3000" b="0" dirty="0">
                <a:latin typeface="Rockwell Extra Bold" panose="02060903040505020403" pitchFamily="18" charset="0"/>
              </a:rPr>
            </a:br>
            <a:r>
              <a:rPr lang="en-US" altLang="en-US" sz="3000" b="0" dirty="0">
                <a:latin typeface="Rockwell Extra Bold" panose="02060903040505020403" pitchFamily="18" charset="0"/>
              </a:rPr>
              <a:t>Chapter 4: Table of Contents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" name="TextBox 5"/>
          <p:cNvSpPr txBox="1"/>
          <p:nvPr/>
        </p:nvSpPr>
        <p:spPr>
          <a:xfrm>
            <a:off x="24765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4.0, P 177</a:t>
            </a:r>
          </a:p>
        </p:txBody>
      </p:sp>
    </p:spTree>
    <p:extLst>
      <p:ext uri="{BB962C8B-B14F-4D97-AF65-F5344CB8AC3E}">
        <p14:creationId xmlns:p14="http://schemas.microsoft.com/office/powerpoint/2010/main" val="3946254172"/>
      </p:ext>
    </p:extLst>
  </p:cSld>
  <p:clrMapOvr>
    <a:masterClrMapping/>
  </p:clrMapOvr>
  <p:transition spd="slow">
    <p:pull dir="l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363387" cy="4840287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altLang="en-US" sz="2800" dirty="0"/>
              <a:t>What percentage of students are male Econ majors?</a:t>
            </a:r>
          </a:p>
          <a:p>
            <a:pPr marL="514350" indent="-514350">
              <a:buFontTx/>
              <a:buAutoNum type="arabicPeriod"/>
            </a:pPr>
            <a:r>
              <a:rPr lang="en-US" altLang="en-US" sz="2800" dirty="0"/>
              <a:t>What percentage of business majors are female?</a:t>
            </a:r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1000" dirty="0"/>
          </a:p>
          <a:p>
            <a:pPr marL="514350" indent="-514350">
              <a:buAutoNum type="arabicPeriod"/>
            </a:pPr>
            <a:endParaRPr lang="en-US" altLang="en-US" sz="2800" dirty="0"/>
          </a:p>
          <a:p>
            <a:pPr marL="514350" indent="-514350">
              <a:buAutoNum type="arabicPeriod"/>
            </a:pPr>
            <a:r>
              <a:rPr lang="en-US" altLang="en-US" sz="2800" dirty="0"/>
              <a:t>Describe the 5% in 2</a:t>
            </a:r>
            <a:r>
              <a:rPr lang="en-US" altLang="en-US" sz="2800" baseline="30000" dirty="0"/>
              <a:t>nd</a:t>
            </a:r>
            <a:r>
              <a:rPr lang="en-US" altLang="en-US" sz="2800" dirty="0"/>
              <a:t> row, 1</a:t>
            </a:r>
            <a:r>
              <a:rPr lang="en-US" altLang="en-US" sz="2800" baseline="30000" dirty="0"/>
              <a:t>st</a:t>
            </a:r>
            <a:r>
              <a:rPr lang="en-US" altLang="en-US" sz="2800" dirty="0"/>
              <a:t> column as total ratio.</a:t>
            </a:r>
          </a:p>
          <a:p>
            <a:pPr marL="514350" indent="-514350">
              <a:buAutoNum type="arabicPeriod"/>
            </a:pPr>
            <a:r>
              <a:rPr lang="en-US" altLang="en-US" sz="2800" dirty="0"/>
              <a:t>Describe the 15% in 3</a:t>
            </a:r>
            <a:r>
              <a:rPr lang="en-US" altLang="en-US" sz="2800" baseline="30000" dirty="0"/>
              <a:t>rd</a:t>
            </a:r>
            <a:r>
              <a:rPr lang="en-US" altLang="en-US" sz="2800" dirty="0"/>
              <a:t> row, 1</a:t>
            </a:r>
            <a:r>
              <a:rPr lang="en-US" altLang="en-US" sz="2800" baseline="30000" dirty="0"/>
              <a:t>st</a:t>
            </a:r>
            <a:r>
              <a:rPr lang="en-US" altLang="en-US" sz="2800" dirty="0"/>
              <a:t> column as row ratio.</a:t>
            </a:r>
          </a:p>
          <a:p>
            <a:pPr marL="228600" indent="-228600">
              <a:buAutoNum type="arabicPeriod"/>
            </a:pPr>
            <a:endParaRPr lang="en-US" altLang="en-US" sz="11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100% Tables: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Percentages in Total Table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4.4.4, P 186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543" y="2864801"/>
            <a:ext cx="7362500" cy="271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520765"/>
      </p:ext>
    </p:extLst>
  </p:cSld>
  <p:clrMapOvr>
    <a:masterClrMapping/>
  </p:clrMapOvr>
  <p:transition spd="slow">
    <p:pull dir="l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363387" cy="4840287"/>
          </a:xfrm>
        </p:spPr>
        <p:txBody>
          <a:bodyPr/>
          <a:lstStyle/>
          <a:p>
            <a:pPr marL="0" indent="0">
              <a:buNone/>
            </a:pPr>
            <a:endParaRPr lang="en-US" altLang="en-US" sz="2800" dirty="0"/>
          </a:p>
          <a:p>
            <a:pPr marL="0" indent="0">
              <a:buNone/>
            </a:pPr>
            <a:endParaRPr lang="en-US" altLang="en-US" sz="2800" dirty="0"/>
          </a:p>
          <a:p>
            <a:pPr marL="0" indent="0">
              <a:buNone/>
            </a:pPr>
            <a:endParaRPr lang="en-US" altLang="en-US" sz="2800" dirty="0"/>
          </a:p>
          <a:p>
            <a:pPr marL="0" indent="0">
              <a:buNone/>
            </a:pPr>
            <a:r>
              <a:rPr lang="en-US" altLang="en-US" sz="2800" dirty="0"/>
              <a:t>Describe using</a:t>
            </a:r>
            <a:br>
              <a:rPr lang="en-US" altLang="en-US" sz="2800" dirty="0"/>
            </a:br>
            <a:r>
              <a:rPr lang="en-US" altLang="en-US" sz="2800" dirty="0"/>
              <a:t>   #Row &amp; #Column.</a:t>
            </a:r>
          </a:p>
          <a:p>
            <a:pPr marL="514350" indent="-514350">
              <a:buAutoNum type="arabicPeriod"/>
            </a:pPr>
            <a:r>
              <a:rPr lang="en-US" altLang="en-US" sz="2800" dirty="0"/>
              <a:t>72% 1</a:t>
            </a:r>
            <a:r>
              <a:rPr lang="en-US" altLang="en-US" sz="2800" baseline="30000" dirty="0"/>
              <a:t>st</a:t>
            </a:r>
            <a:r>
              <a:rPr lang="en-US" altLang="en-US" sz="2800" dirty="0"/>
              <a:t> row.</a:t>
            </a:r>
          </a:p>
          <a:p>
            <a:pPr marL="514350" indent="-514350">
              <a:buAutoNum type="arabicPeriod"/>
            </a:pPr>
            <a:r>
              <a:rPr lang="en-US" altLang="en-US" sz="2800" dirty="0"/>
              <a:t>10% 2</a:t>
            </a:r>
            <a:r>
              <a:rPr lang="en-US" altLang="en-US" sz="2800" baseline="30000" dirty="0"/>
              <a:t>nd</a:t>
            </a:r>
            <a:r>
              <a:rPr lang="en-US" altLang="en-US" sz="2800" dirty="0"/>
              <a:t> row</a:t>
            </a:r>
          </a:p>
          <a:p>
            <a:pPr marL="514350" indent="-514350">
              <a:buAutoNum type="arabicPeriod"/>
            </a:pPr>
            <a:r>
              <a:rPr lang="en-US" altLang="en-US" sz="2800" dirty="0"/>
              <a:t>20% 3</a:t>
            </a:r>
            <a:r>
              <a:rPr lang="en-US" altLang="en-US" sz="2800" baseline="30000" dirty="0"/>
              <a:t>rd</a:t>
            </a:r>
            <a:r>
              <a:rPr lang="en-US" altLang="en-US" sz="2800" dirty="0"/>
              <a:t> row</a:t>
            </a:r>
          </a:p>
          <a:p>
            <a:pPr marL="514350" indent="-514350">
              <a:buAutoNum type="arabicPeriod"/>
            </a:pPr>
            <a:r>
              <a:rPr lang="en-US" altLang="en-US" sz="2800" dirty="0"/>
              <a:t>60% 4</a:t>
            </a:r>
            <a:r>
              <a:rPr lang="en-US" altLang="en-US" sz="2800" baseline="30000" dirty="0"/>
              <a:t>th</a:t>
            </a:r>
            <a:r>
              <a:rPr lang="en-US" altLang="en-US" sz="2800" dirty="0"/>
              <a:t> row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100% Tables: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Describe: use ‘row’ and ‘column’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4.4.4, P 187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126" y="1833562"/>
            <a:ext cx="8671040" cy="13488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9946" y="3362324"/>
            <a:ext cx="5292948" cy="185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791255"/>
      </p:ext>
    </p:extLst>
  </p:cSld>
  <p:clrMapOvr>
    <a:masterClrMapping/>
  </p:clrMapOvr>
  <p:transition spd="slow">
    <p:pull dir="l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r>
              <a:rPr lang="en-US" altLang="en-US" dirty="0"/>
              <a:t>The confusion of the inverse in a part-whole ratio mistakenly exchanges part with whole. P. 187</a:t>
            </a:r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r>
              <a:rPr lang="en-US" altLang="en-US" dirty="0"/>
              <a:t>This is arguably the most common error in describing &amp; comparing part-whole percentages.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Most Common Error: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Confusion of the Inverse;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4.4.4; P 187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3779" y="4579997"/>
            <a:ext cx="87419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altLang="en-US" sz="3200" dirty="0"/>
              <a:t>Easy to spot if you know the context:</a:t>
            </a:r>
          </a:p>
          <a:p>
            <a:pPr marL="0" indent="0">
              <a:buNone/>
            </a:pPr>
            <a:r>
              <a:rPr lang="en-US" altLang="en-US" sz="3000" dirty="0"/>
              <a:t>&gt; 90% of prisoners are men; 90% of men are prisoners</a:t>
            </a:r>
          </a:p>
          <a:p>
            <a:pPr marL="0" indent="0">
              <a:buNone/>
            </a:pPr>
            <a:endParaRPr lang="en-US" altLang="en-US" sz="3200" dirty="0"/>
          </a:p>
          <a:p>
            <a:pPr marL="0" indent="0">
              <a:buNone/>
            </a:pPr>
            <a:r>
              <a:rPr lang="en-US" altLang="en-US" sz="3200" dirty="0"/>
              <a:t>Hard to spot if you don’t know the context!</a:t>
            </a:r>
          </a:p>
        </p:txBody>
      </p:sp>
    </p:spTree>
    <p:extLst>
      <p:ext uri="{BB962C8B-B14F-4D97-AF65-F5344CB8AC3E}">
        <p14:creationId xmlns:p14="http://schemas.microsoft.com/office/powerpoint/2010/main" val="1078751138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dirty="0"/>
              <a:t>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Margin Values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[Need this later!]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4.4.4; P 188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2158547"/>
            <a:ext cx="8127345" cy="11153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531" y="3429000"/>
            <a:ext cx="8189250" cy="11405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483" y="5085897"/>
            <a:ext cx="8127346" cy="73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208175"/>
      </p:ext>
    </p:extLst>
  </p:cSld>
  <p:clrMapOvr>
    <a:masterClrMapping/>
  </p:clrMapOvr>
  <p:transition spd="slow">
    <p:pull dir="l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38959" y="1801813"/>
            <a:ext cx="8420479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What percentage of Asians are Muslim? # out of #</a:t>
            </a:r>
            <a:br>
              <a:rPr lang="en-US" altLang="en-US" dirty="0"/>
            </a:br>
            <a:r>
              <a:rPr lang="en-US" altLang="en-US" dirty="0"/>
              <a:t>What percentage of Muslims are Asians?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More Percentage Tables: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Count Table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4.4.4; P 188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760" y="2949718"/>
            <a:ext cx="8298679" cy="390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60073"/>
      </p:ext>
    </p:extLst>
  </p:cSld>
  <p:clrMapOvr>
    <a:masterClrMapping/>
  </p:clrMapOvr>
  <p:transition spd="slow">
    <p:pull dir="l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38959" y="1801813"/>
            <a:ext cx="8420479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Describe 47.3% for 1980 row and 20-24 column.</a:t>
            </a:r>
          </a:p>
          <a:p>
            <a:pPr marL="0" indent="0">
              <a:buNone/>
            </a:pPr>
            <a:r>
              <a:rPr lang="en-US" altLang="en-US" dirty="0"/>
              <a:t>Describe 26.8% for 2012 row and 20-24 column.</a:t>
            </a:r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r>
              <a:rPr lang="en-US" altLang="en-US" dirty="0"/>
              <a:t>Here: first marriage is an event (getting married) </a:t>
            </a:r>
            <a:br>
              <a:rPr lang="en-US" altLang="en-US" dirty="0"/>
            </a:br>
            <a:r>
              <a:rPr lang="en-US" altLang="en-US" dirty="0"/>
              <a:t>          not a status or a condition (being married)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More Percentage Tables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4.4.4; P 189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" y="2949960"/>
            <a:ext cx="7810500" cy="254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846503"/>
      </p:ext>
    </p:extLst>
  </p:cSld>
  <p:clrMapOvr>
    <a:masterClrMapping/>
  </p:clrMapOvr>
  <p:transition spd="slow">
    <p:pull dir="l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38959" y="1801813"/>
            <a:ext cx="8420479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Describe</a:t>
            </a:r>
          </a:p>
          <a:p>
            <a:pPr marL="0" indent="0">
              <a:buNone/>
            </a:pPr>
            <a:r>
              <a:rPr lang="en-US" altLang="en-US" dirty="0"/>
              <a:t>23.1% </a:t>
            </a:r>
            <a:br>
              <a:rPr lang="en-US" altLang="en-US" dirty="0"/>
            </a:br>
            <a:r>
              <a:rPr lang="en-US" altLang="en-US" dirty="0"/>
              <a:t>for 15-24</a:t>
            </a:r>
            <a:br>
              <a:rPr lang="en-US" altLang="en-US" dirty="0"/>
            </a:br>
            <a:r>
              <a:rPr lang="en-US" altLang="en-US" dirty="0"/>
              <a:t>and Pill.</a:t>
            </a:r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Do the rows</a:t>
            </a:r>
            <a:br>
              <a:rPr lang="en-US" altLang="en-US" dirty="0"/>
            </a:br>
            <a:r>
              <a:rPr lang="en-US" altLang="en-US" dirty="0"/>
              <a:t>add to over</a:t>
            </a:r>
            <a:br>
              <a:rPr lang="en-US" altLang="en-US" dirty="0"/>
            </a:br>
            <a:r>
              <a:rPr lang="en-US" altLang="en-US" dirty="0"/>
              <a:t>100%? </a:t>
            </a:r>
            <a:br>
              <a:rPr lang="en-US" altLang="en-US" dirty="0"/>
            </a:br>
            <a:r>
              <a:rPr lang="en-US" altLang="en-US" dirty="0"/>
              <a:t>Why?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endParaRPr lang="en-US" altLang="en-US" sz="3200" b="0" dirty="0">
              <a:latin typeface="Rockwell Extra Bold" panose="02060903040505020403" pitchFamily="18" charset="0"/>
            </a:endParaRP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4.4.4; P 189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9740" y="147638"/>
            <a:ext cx="6247797" cy="664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992523"/>
      </p:ext>
    </p:extLst>
  </p:cSld>
  <p:clrMapOvr>
    <a:masterClrMapping/>
  </p:clrMapOvr>
  <p:transition spd="slow">
    <p:pull dir="l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38959" y="1801813"/>
            <a:ext cx="8420479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Describe for</a:t>
            </a:r>
            <a:br>
              <a:rPr lang="en-US" altLang="en-US" dirty="0"/>
            </a:br>
            <a:r>
              <a:rPr lang="en-US" altLang="en-US" dirty="0"/>
              <a:t>20-24 </a:t>
            </a:r>
            <a:r>
              <a:rPr lang="en-US" altLang="en-US" dirty="0" err="1"/>
              <a:t>yr</a:t>
            </a:r>
            <a:r>
              <a:rPr lang="en-US" altLang="en-US" dirty="0"/>
              <a:t>-olds.</a:t>
            </a:r>
            <a:br>
              <a:rPr lang="en-US" altLang="en-US" dirty="0"/>
            </a:br>
            <a:br>
              <a:rPr lang="en-US" altLang="en-US" dirty="0"/>
            </a:br>
            <a:r>
              <a:rPr lang="en-US" altLang="en-US" dirty="0"/>
              <a:t>Left: 8.6%</a:t>
            </a:r>
          </a:p>
          <a:p>
            <a:pPr marL="0" indent="0">
              <a:buNone/>
            </a:pPr>
            <a:r>
              <a:rPr lang="en-US" altLang="en-US" dirty="0"/>
              <a:t>Right: 15.0%</a:t>
            </a:r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20-24 year-olds: Why is 15% more than 8.6%?</a:t>
            </a:r>
          </a:p>
          <a:p>
            <a:pPr marL="0" indent="0">
              <a:buNone/>
            </a:pPr>
            <a:r>
              <a:rPr lang="en-US" altLang="en-US" dirty="0"/>
              <a:t>65-74 year-olds: Why is 4.3% less than 8.8%?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Percentage Tables: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Drivers (left);  Accidents (right)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4.4.4; P 190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855" y="1801813"/>
            <a:ext cx="6151392" cy="391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53646"/>
      </p:ext>
    </p:extLst>
  </p:cSld>
  <p:clrMapOvr>
    <a:masterClrMapping/>
  </p:clrMapOvr>
  <p:transition spd="slow">
    <p:pull dir="l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338959" y="1801813"/>
            <a:ext cx="8420479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4.4% of drivers in accidents are 19 and younger.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/>
              <a:t>Identify part and whole in the statement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/>
              <a:t>Create pie chart: pie (whole) and slice (part)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/>
              <a:t>Label the whole (pie) and the part (slice).</a:t>
            </a:r>
          </a:p>
          <a:p>
            <a:pPr marL="0" indent="0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Percentage Statement: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Show as a Pie Chart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4.4.4; P 191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646" y="4221956"/>
            <a:ext cx="7725103" cy="209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673864"/>
      </p:ext>
    </p:extLst>
  </p:cSld>
  <p:clrMapOvr>
    <a:masterClrMapping/>
  </p:clrMapOvr>
  <p:transition spd="slow">
    <p:pull dir="l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540750" cy="4840287"/>
          </a:xfrm>
        </p:spPr>
        <p:txBody>
          <a:bodyPr/>
          <a:lstStyle/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endParaRPr lang="en-US" altLang="en-US" sz="1000" dirty="0"/>
          </a:p>
          <a:p>
            <a:pPr marL="0" indent="0">
              <a:buNone/>
            </a:pPr>
            <a:r>
              <a:rPr lang="en-US" sz="2800" dirty="0"/>
              <a:t>Percentage grammar is different from percent grammar.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Percentage grammar always uses ‘percentage’.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Percentage grammar is never main-clause grammar.</a:t>
            </a:r>
            <a:br>
              <a:rPr lang="en-US" sz="2800" dirty="0"/>
            </a:br>
            <a:r>
              <a:rPr lang="en-US" sz="2800" dirty="0"/>
              <a:t>Percentage grammar uses phrases and relative clauses.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i="1" dirty="0"/>
              <a:t>Percentage</a:t>
            </a:r>
            <a:r>
              <a:rPr lang="en-US" sz="2800" dirty="0"/>
              <a:t> never follows a number. </a:t>
            </a:r>
            <a:r>
              <a:rPr lang="en-US" sz="2800" i="1" dirty="0"/>
              <a:t>Percentage </a:t>
            </a:r>
            <a:r>
              <a:rPr lang="en-US" sz="2800" dirty="0"/>
              <a:t>follows ‘the’ or an adjective (The highest percentage). 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Percentage Grammar: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vs. Percent Grammar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4.5; P 193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692" y="1884288"/>
            <a:ext cx="8702902" cy="83526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4150" y="2865418"/>
            <a:ext cx="77525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altLang="en-US" sz="2800" dirty="0"/>
              <a:t>Percentage grammar is typically used in the titles of tables and graphs, and in comparing percentages.</a:t>
            </a:r>
          </a:p>
        </p:txBody>
      </p:sp>
    </p:spTree>
    <p:extLst>
      <p:ext uri="{BB962C8B-B14F-4D97-AF65-F5344CB8AC3E}">
        <p14:creationId xmlns:p14="http://schemas.microsoft.com/office/powerpoint/2010/main" val="2372799282"/>
      </p:ext>
    </p:extLst>
  </p:cSld>
  <p:clrMapOvr>
    <a:masterClrMapping/>
  </p:clrMapOvr>
  <p:transition spd="slow">
    <p:pull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47650" y="1801813"/>
            <a:ext cx="8750300" cy="4840287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Identify part and whole in statements and questions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Learn percent and percentage named-ratio grammars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Describe percentages using percent &amp; percentage grammar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Translate part-whole statements between grammars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Describe percentage in 100% tables and half-tables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Describe percentages in tables with missing margins</a:t>
            </a:r>
          </a:p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Recognize a wrong-order error: confusion of the inverse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Understanding Measurements: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Learning Outcomes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6" name="TextBox 5"/>
          <p:cNvSpPr txBox="1"/>
          <p:nvPr/>
        </p:nvSpPr>
        <p:spPr>
          <a:xfrm>
            <a:off x="24765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4.1, P 177</a:t>
            </a:r>
          </a:p>
        </p:txBody>
      </p:sp>
    </p:spTree>
    <p:extLst>
      <p:ext uri="{BB962C8B-B14F-4D97-AF65-F5344CB8AC3E}">
        <p14:creationId xmlns:p14="http://schemas.microsoft.com/office/powerpoint/2010/main" val="3679482214"/>
      </p:ext>
    </p:extLst>
  </p:cSld>
  <p:clrMapOvr>
    <a:masterClrMapping/>
  </p:clrMapOvr>
  <p:transition spd="slow">
    <p:pull dir="l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  <a:p>
            <a:pPr marL="0" indent="0">
              <a:buNone/>
            </a:pPr>
            <a:r>
              <a:rPr lang="en-US" altLang="en-US" dirty="0"/>
              <a:t>The first three are straight-forward; #4 is tricky!.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Percentage Grammar: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Statement Template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4.5; P 193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70" y="1833562"/>
            <a:ext cx="8686660" cy="380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969685"/>
      </p:ext>
    </p:extLst>
  </p:cSld>
  <p:clrMapOvr>
    <a:masterClrMapping/>
  </p:clrMapOvr>
  <p:transition spd="slow">
    <p:pull dir="l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What is the compete part and complete whole?</a:t>
            </a:r>
            <a:br>
              <a:rPr lang="en-US" altLang="en-US" dirty="0"/>
            </a:br>
            <a:r>
              <a:rPr lang="en-US" altLang="en-US" dirty="0"/>
              <a:t>Use the percentage grammar template!</a:t>
            </a:r>
          </a:p>
          <a:p>
            <a:pPr marL="0" indent="0">
              <a:buNone/>
            </a:pPr>
            <a:endParaRPr lang="en-US" altLang="en-US" dirty="0"/>
          </a:p>
          <a:p>
            <a:pPr marL="514350" indent="-514350">
              <a:buFont typeface="+mj-lt"/>
              <a:buAutoNum type="arabicPeriod"/>
            </a:pPr>
            <a:r>
              <a:rPr lang="en-US" altLang="en-US" dirty="0"/>
              <a:t>In 2000, the percentage of US college freshmen who are women is 55%.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/>
              <a:t>Among US college freshmen, the percentage who said abortion should be legal was 57%.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/>
              <a:t>In 2005 among US students at two-year colleges, the percentage of Blacks was 16%.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Percentage Grammar: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Decode Statements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4.5; P 194</a:t>
            </a:r>
          </a:p>
        </p:txBody>
      </p:sp>
    </p:spTree>
    <p:extLst>
      <p:ext uri="{BB962C8B-B14F-4D97-AF65-F5344CB8AC3E}">
        <p14:creationId xmlns:p14="http://schemas.microsoft.com/office/powerpoint/2010/main" val="178727940"/>
      </p:ext>
    </p:extLst>
  </p:cSld>
  <p:clrMapOvr>
    <a:masterClrMapping/>
  </p:clrMapOvr>
  <p:transition spd="slow">
    <p:pull dir="l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184150" y="1801813"/>
            <a:ext cx="8810078" cy="484028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en-US" i="1" dirty="0"/>
              <a:t>What percentage </a:t>
            </a:r>
            <a:r>
              <a:rPr lang="en-US" altLang="en-US" dirty="0"/>
              <a:t>of men are runners?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i="1" dirty="0"/>
              <a:t>What is the percentage</a:t>
            </a:r>
            <a:r>
              <a:rPr lang="en-US" altLang="en-US" dirty="0"/>
              <a:t> of men who are runners?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en-US" dirty="0"/>
              <a:t>What is </a:t>
            </a:r>
            <a:r>
              <a:rPr lang="en-US" altLang="en-US" i="1" dirty="0"/>
              <a:t>the percentage </a:t>
            </a:r>
            <a:r>
              <a:rPr lang="en-US" altLang="en-US" dirty="0"/>
              <a:t>of runners among men?</a:t>
            </a:r>
          </a:p>
          <a:p>
            <a:pPr marL="0" indent="0">
              <a:buNone/>
            </a:pPr>
            <a:endParaRPr lang="en-US" altLang="en-US" sz="900" dirty="0"/>
          </a:p>
          <a:p>
            <a:pPr marL="0" indent="0">
              <a:buNone/>
            </a:pPr>
            <a:r>
              <a:rPr lang="en-US" altLang="en-US" dirty="0"/>
              <a:t>#1 is shortest, simplest and easiest to understand.</a:t>
            </a:r>
          </a:p>
          <a:p>
            <a:pPr marL="0" indent="0">
              <a:buNone/>
            </a:pPr>
            <a:r>
              <a:rPr lang="en-US" altLang="en-US" dirty="0"/>
              <a:t>#2 is more academic: longer and more complex. </a:t>
            </a:r>
          </a:p>
          <a:p>
            <a:pPr marL="0" indent="0">
              <a:buNone/>
            </a:pPr>
            <a:r>
              <a:rPr lang="en-US" altLang="en-US" dirty="0"/>
              <a:t>#3 is like #2, but is nicely setup for comparing.</a:t>
            </a:r>
            <a:br>
              <a:rPr lang="en-US" altLang="en-US" dirty="0"/>
            </a:br>
            <a:r>
              <a:rPr lang="en-US" altLang="en-US" dirty="0"/>
              <a:t>&gt; The percentage of runners is bigger </a:t>
            </a:r>
            <a:r>
              <a:rPr lang="en-US" altLang="en-US"/>
              <a:t>among men 	than </a:t>
            </a:r>
            <a:r>
              <a:rPr lang="en-US" altLang="en-US" dirty="0"/>
              <a:t>[that] among women. 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Question Grammar: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Percent vs. Percentage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58724"/>
            <a:ext cx="1245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4.5.1; P 195-6</a:t>
            </a:r>
          </a:p>
        </p:txBody>
      </p:sp>
    </p:spTree>
    <p:extLst>
      <p:ext uri="{BB962C8B-B14F-4D97-AF65-F5344CB8AC3E}">
        <p14:creationId xmlns:p14="http://schemas.microsoft.com/office/powerpoint/2010/main" val="4035030259"/>
      </p:ext>
    </p:extLst>
  </p:cSld>
  <p:clrMapOvr>
    <a:masterClrMapping/>
  </p:clrMapOvr>
  <p:transition spd="slow">
    <p:pull dir="l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2F710-13B6-29E4-A07E-24A503005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90061253-B63D-A751-A62F-A729BE0CA8F8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184150" y="1801813"/>
            <a:ext cx="8810078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.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AA519E28-0816-B7E7-6E0A-C4C248020D6B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F9198938-8297-6B76-81BC-3BAEF0DE646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 vs. Percentage: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Summary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73889C94-655D-913E-649B-284D764A45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9C1B87-90D2-B7B5-F0B4-5AEE4AF8FD14}"/>
              </a:ext>
            </a:extLst>
          </p:cNvPr>
          <p:cNvSpPr txBox="1"/>
          <p:nvPr/>
        </p:nvSpPr>
        <p:spPr>
          <a:xfrm>
            <a:off x="419100" y="158724"/>
            <a:ext cx="1245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4.5.1; New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6A0B864-4DEF-8233-1647-6BD57CCF3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50" y="1801813"/>
            <a:ext cx="8747528" cy="453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822978"/>
      </p:ext>
    </p:extLst>
  </p:cSld>
  <p:clrMapOvr>
    <a:masterClrMapping/>
  </p:clrMapOvr>
  <p:transition spd="slow">
    <p:pull dir="l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buNone/>
            </a:pPr>
            <a:r>
              <a:rPr lang="en-US" altLang="en-US" b="1" dirty="0"/>
              <a:t>Sports grammar</a:t>
            </a:r>
            <a:r>
              <a:rPr lang="en-US" altLang="en-US" dirty="0"/>
              <a:t> is percentage grammar where part and whole form a single phrase.</a:t>
            </a:r>
          </a:p>
          <a:p>
            <a:pPr marL="346075" indent="-346075">
              <a:spcBef>
                <a:spcPts val="0"/>
              </a:spcBef>
              <a:buFont typeface="+mj-lt"/>
              <a:buAutoNum type="arabicPeriod"/>
              <a:tabLst>
                <a:tab pos="346075" algn="l"/>
              </a:tabLst>
            </a:pPr>
            <a:r>
              <a:rPr lang="en-US" altLang="en-US" dirty="0"/>
              <a:t>The percentage of </a:t>
            </a:r>
            <a:r>
              <a:rPr lang="en-US" altLang="en-US" i="1" dirty="0"/>
              <a:t>completed passes</a:t>
            </a:r>
            <a:r>
              <a:rPr lang="en-US" altLang="en-US" dirty="0"/>
              <a:t> increased.</a:t>
            </a:r>
          </a:p>
          <a:p>
            <a:pPr marL="346075" indent="-346075">
              <a:spcBef>
                <a:spcPts val="0"/>
              </a:spcBef>
              <a:buFont typeface="+mj-lt"/>
              <a:buAutoNum type="arabicPeriod"/>
              <a:tabLst>
                <a:tab pos="346075" algn="l"/>
              </a:tabLst>
            </a:pPr>
            <a:r>
              <a:rPr lang="en-US" altLang="en-US" dirty="0"/>
              <a:t>The percentage of </a:t>
            </a:r>
            <a:r>
              <a:rPr lang="en-US" altLang="en-US" i="1" dirty="0"/>
              <a:t>passes completed</a:t>
            </a:r>
            <a:r>
              <a:rPr lang="en-US" altLang="en-US" dirty="0"/>
              <a:t> increased.</a:t>
            </a:r>
          </a:p>
          <a:p>
            <a:pPr marL="346075" indent="-346075">
              <a:buFont typeface="+mj-lt"/>
              <a:buAutoNum type="arabicPeriod"/>
              <a:tabLst>
                <a:tab pos="346075" algn="l"/>
              </a:tabLst>
            </a:pPr>
            <a:r>
              <a:rPr lang="en-US" altLang="en-US" dirty="0"/>
              <a:t>The percentage of </a:t>
            </a:r>
            <a:r>
              <a:rPr lang="en-US" altLang="en-US" i="1" dirty="0"/>
              <a:t>working males</a:t>
            </a:r>
            <a:r>
              <a:rPr lang="en-US" altLang="en-US" dirty="0"/>
              <a:t> increased. </a:t>
            </a:r>
          </a:p>
          <a:p>
            <a:pPr marL="346075" indent="-346075">
              <a:spcBef>
                <a:spcPts val="0"/>
              </a:spcBef>
              <a:buFont typeface="+mj-lt"/>
              <a:buAutoNum type="arabicPeriod"/>
              <a:tabLst>
                <a:tab pos="346075" algn="l"/>
              </a:tabLst>
            </a:pPr>
            <a:r>
              <a:rPr lang="en-US" altLang="en-US" dirty="0"/>
              <a:t>The percentage of </a:t>
            </a:r>
            <a:r>
              <a:rPr lang="en-US" altLang="en-US" i="1" dirty="0"/>
              <a:t>male workers</a:t>
            </a:r>
            <a:r>
              <a:rPr lang="en-US" altLang="en-US" dirty="0"/>
              <a:t> increased.</a:t>
            </a:r>
          </a:p>
          <a:p>
            <a:pPr marL="346075" indent="-346075">
              <a:buFont typeface="+mj-lt"/>
              <a:buAutoNum type="arabicPeriod"/>
            </a:pPr>
            <a:endParaRPr lang="en-US" altLang="en-US" sz="1000" dirty="0"/>
          </a:p>
          <a:p>
            <a:pPr marL="0" indent="0">
              <a:buNone/>
            </a:pPr>
            <a:r>
              <a:rPr lang="en-US" altLang="en-US" dirty="0"/>
              <a:t>#1+2 Naturals: </a:t>
            </a:r>
            <a:r>
              <a:rPr lang="en-US" altLang="en-US" i="1" dirty="0"/>
              <a:t>Pass</a:t>
            </a:r>
            <a:r>
              <a:rPr lang="en-US" altLang="en-US" dirty="0"/>
              <a:t> is whole; </a:t>
            </a:r>
            <a:r>
              <a:rPr lang="en-US" altLang="en-US" i="1" dirty="0"/>
              <a:t>completed</a:t>
            </a:r>
            <a:r>
              <a:rPr lang="en-US" altLang="en-US" dirty="0"/>
              <a:t> is part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#3+4 lack a natural whole and part.  Ambiguous.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Rule: Never use sports grammar! </a:t>
            </a:r>
          </a:p>
          <a:p>
            <a:pPr marL="0" indent="0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Percentage Grammar: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Sports Grammar Ambiguity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4.5.2; P 198</a:t>
            </a:r>
          </a:p>
        </p:txBody>
      </p:sp>
    </p:spTree>
    <p:extLst>
      <p:ext uri="{BB962C8B-B14F-4D97-AF65-F5344CB8AC3E}">
        <p14:creationId xmlns:p14="http://schemas.microsoft.com/office/powerpoint/2010/main" val="2716697900"/>
      </p:ext>
    </p:extLst>
  </p:cSld>
  <p:clrMapOvr>
    <a:masterClrMapping/>
  </p:clrMapOvr>
  <p:transition spd="slow">
    <p:pull dir="l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en-US" dirty="0"/>
              <a:t>In 2006, the percentage of US college students </a:t>
            </a:r>
            <a:r>
              <a:rPr lang="en-US" altLang="en-US" i="1" dirty="0"/>
              <a:t>who are Whites who attended four-year colleges</a:t>
            </a:r>
            <a:r>
              <a:rPr lang="en-US" altLang="en-US" dirty="0"/>
              <a:t> was 44%. </a:t>
            </a:r>
          </a:p>
          <a:p>
            <a:pPr marL="514350" indent="-514350">
              <a:buFont typeface="+mj-lt"/>
              <a:buAutoNum type="arabicPeriod" startAt="4"/>
            </a:pPr>
            <a:endParaRPr lang="en-US" altLang="en-US" sz="1000" dirty="0"/>
          </a:p>
          <a:p>
            <a:pPr marL="514350" indent="-514350">
              <a:buFont typeface="+mj-lt"/>
              <a:buAutoNum type="arabicPeriod" startAt="4"/>
            </a:pPr>
            <a:endParaRPr lang="en-US" altLang="en-US" sz="1000" dirty="0"/>
          </a:p>
          <a:p>
            <a:pPr marL="514350" indent="-514350">
              <a:buFont typeface="+mj-lt"/>
              <a:buAutoNum type="arabicPeriod" startAt="4"/>
            </a:pPr>
            <a:endParaRPr lang="en-US" altLang="en-US" sz="1000" dirty="0"/>
          </a:p>
          <a:p>
            <a:pPr marL="514350" indent="-514350">
              <a:buFont typeface="+mj-lt"/>
              <a:buAutoNum type="arabicPeriod" startAt="4"/>
            </a:pPr>
            <a:endParaRPr lang="en-US" altLang="en-US" sz="1000" dirty="0"/>
          </a:p>
          <a:p>
            <a:pPr marL="514350" indent="-514350">
              <a:buFont typeface="+mj-lt"/>
              <a:buAutoNum type="arabicPeriod" startAt="4"/>
            </a:pPr>
            <a:endParaRPr lang="en-US" altLang="en-US" sz="1000" dirty="0"/>
          </a:p>
          <a:p>
            <a:pPr marL="514350" indent="-514350">
              <a:buFont typeface="+mj-lt"/>
              <a:buAutoNum type="arabicPeriod" startAt="4"/>
            </a:pPr>
            <a:endParaRPr lang="en-US" altLang="en-US" sz="1000" dirty="0"/>
          </a:p>
          <a:p>
            <a:pPr marL="514350" indent="-514350">
              <a:buFont typeface="+mj-lt"/>
              <a:buAutoNum type="arabicPeriod" startAt="4"/>
            </a:pPr>
            <a:endParaRPr lang="en-US" altLang="en-US" sz="10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Percentage Grammar: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Double-Who Ambiguity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4.5.3; P 198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269" y="3819525"/>
            <a:ext cx="8419944" cy="8655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9100" y="5072439"/>
            <a:ext cx="81715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altLang="en-US" sz="3200" dirty="0"/>
              <a:t>Never place two relative pronouns after percentage – in writing or in speaking. </a:t>
            </a:r>
          </a:p>
          <a:p>
            <a:pPr marL="0" indent="0">
              <a:buNone/>
            </a:pPr>
            <a:r>
              <a:rPr lang="en-US" altLang="en-US" sz="3200" dirty="0"/>
              <a:t>Double-who is ambiguous in reading or hearing.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88410866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-514350">
              <a:spcBef>
                <a:spcPts val="0"/>
              </a:spcBef>
              <a:buFont typeface="+mj-lt"/>
              <a:buAutoNum type="arabicPeriod"/>
            </a:pPr>
            <a:r>
              <a:rPr lang="en-US" altLang="en-US" dirty="0"/>
              <a:t>Describe 83.5%: ‘Stayers’, ‘All US teachers’.</a:t>
            </a:r>
          </a:p>
          <a:p>
            <a:pPr marL="0" indent="-514350">
              <a:spcBef>
                <a:spcPts val="0"/>
              </a:spcBef>
              <a:buFont typeface="+mj-lt"/>
              <a:buAutoNum type="arabicPeriod"/>
            </a:pPr>
            <a:r>
              <a:rPr lang="en-US" altLang="en-US" dirty="0"/>
              <a:t>Describe 14.7%: ‘Movers’ ‘under 30’.</a:t>
            </a:r>
          </a:p>
          <a:p>
            <a:pPr marL="0" indent="-514350">
              <a:spcBef>
                <a:spcPts val="0"/>
              </a:spcBef>
              <a:buFont typeface="+mj-lt"/>
              <a:buAutoNum type="arabicPeriod"/>
            </a:pPr>
            <a:r>
              <a:rPr lang="en-US" altLang="en-US" dirty="0"/>
              <a:t>Describe 6.8%: Leavers ages 30-39.</a:t>
            </a:r>
          </a:p>
          <a:p>
            <a:pPr marL="0" indent="-514350">
              <a:spcBef>
                <a:spcPts val="0"/>
              </a:spcBef>
              <a:buFont typeface="+mj-lt"/>
              <a:buAutoNum type="arabicPeriod"/>
            </a:pPr>
            <a:r>
              <a:rPr lang="en-US" altLang="en-US" dirty="0"/>
              <a:t>What percentage of Movers are ’50 and up’?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Percentage Grammar: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Tables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4.5.1; P 197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8838" y="3819525"/>
            <a:ext cx="6781225" cy="2900856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 bwMode="auto">
          <a:xfrm>
            <a:off x="3239814" y="4233041"/>
            <a:ext cx="1008993" cy="362607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4416973" y="4595648"/>
            <a:ext cx="1008993" cy="362607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690037" y="4958255"/>
            <a:ext cx="1008993" cy="402021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242605"/>
      </p:ext>
    </p:extLst>
  </p:cSld>
  <p:clrMapOvr>
    <a:masterClrMapping/>
  </p:clrMapOvr>
  <p:transition spd="slow">
    <p:pull dir="l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378059" cy="4840287"/>
          </a:xfrm>
        </p:spPr>
        <p:txBody>
          <a:bodyPr/>
          <a:lstStyle/>
          <a:p>
            <a:pPr marL="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altLang="en-US" sz="2800" dirty="0"/>
              <a:t>Confusion of the inverse: switching part and whole.</a:t>
            </a:r>
            <a:br>
              <a:rPr lang="en-US" altLang="en-US" sz="2800" dirty="0"/>
            </a:br>
            <a:r>
              <a:rPr lang="en-US" altLang="en-US" sz="2800" dirty="0"/>
              <a:t>	Misreading the percentage table.</a:t>
            </a:r>
            <a:br>
              <a:rPr lang="en-US" altLang="en-US" sz="2800" dirty="0"/>
            </a:br>
            <a:r>
              <a:rPr lang="en-US" altLang="en-US" sz="2800" dirty="0"/>
              <a:t>	Reading the table correctly, but writing it wrong. </a:t>
            </a:r>
          </a:p>
          <a:p>
            <a:pPr marL="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altLang="en-US" sz="2800" dirty="0"/>
              <a:t>Using sports grammar: </a:t>
            </a:r>
            <a:br>
              <a:rPr lang="en-US" altLang="en-US" sz="2800" dirty="0"/>
            </a:br>
            <a:r>
              <a:rPr lang="en-US" altLang="en-US" sz="2800" dirty="0"/>
              <a:t>	&gt; The percentage of male runners is 30%.</a:t>
            </a:r>
          </a:p>
          <a:p>
            <a:pPr marL="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altLang="en-US" sz="2800" dirty="0"/>
              <a:t>Using a double who [or other relative pronoun].</a:t>
            </a:r>
            <a:br>
              <a:rPr lang="en-US" altLang="en-US" sz="2800" dirty="0"/>
            </a:br>
            <a:r>
              <a:rPr lang="en-US" altLang="en-US" sz="2800" dirty="0"/>
              <a:t>	&gt; The percentage of men </a:t>
            </a:r>
            <a:r>
              <a:rPr lang="en-US" altLang="en-US" sz="2800" b="1" dirty="0"/>
              <a:t>who</a:t>
            </a:r>
            <a:r>
              <a:rPr lang="en-US" altLang="en-US" sz="2800" dirty="0"/>
              <a:t> run </a:t>
            </a:r>
            <a:r>
              <a:rPr lang="en-US" altLang="en-US" sz="2800" b="1" dirty="0"/>
              <a:t>who</a:t>
            </a:r>
            <a:r>
              <a:rPr lang="en-US" altLang="en-US" sz="2800" dirty="0"/>
              <a:t> smoke. </a:t>
            </a:r>
          </a:p>
          <a:p>
            <a:pPr marL="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altLang="en-US" sz="2800" dirty="0"/>
              <a:t>Omitting modifiers or determiners of the whole.</a:t>
            </a:r>
            <a:br>
              <a:rPr lang="en-US" altLang="en-US" sz="2800" dirty="0"/>
            </a:br>
            <a:r>
              <a:rPr lang="en-US" altLang="en-US" sz="2800" dirty="0"/>
              <a:t>	Modifiers and determiners ward off {block] 			confounders by selection.   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Percentage Grammar: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Four most common errors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4.5.1; P 197</a:t>
            </a:r>
          </a:p>
        </p:txBody>
      </p:sp>
    </p:spTree>
    <p:extLst>
      <p:ext uri="{BB962C8B-B14F-4D97-AF65-F5344CB8AC3E}">
        <p14:creationId xmlns:p14="http://schemas.microsoft.com/office/powerpoint/2010/main" val="2088388302"/>
      </p:ext>
    </p:extLst>
  </p:cSld>
  <p:clrMapOvr>
    <a:masterClrMapping/>
  </p:clrMapOvr>
  <p:transition spd="slow">
    <p:pull dir="l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378059" cy="4840287"/>
          </a:xfrm>
        </p:spPr>
        <p:txBody>
          <a:bodyPr/>
          <a:lstStyle/>
          <a:p>
            <a:pPr marL="0" indent="-514350">
              <a:spcBef>
                <a:spcPts val="0"/>
              </a:spcBef>
              <a:buFont typeface="+mj-lt"/>
              <a:buAutoNum type="arabicPeriod"/>
            </a:pPr>
            <a:r>
              <a:rPr lang="en-US" altLang="en-US" sz="2800" dirty="0"/>
              <a:t>Move whole2 to a leading ‘among’ phrase.</a:t>
            </a:r>
          </a:p>
          <a:p>
            <a:pPr marL="0" indent="-514350">
              <a:spcBef>
                <a:spcPts val="0"/>
              </a:spcBef>
              <a:buFont typeface="+mj-lt"/>
              <a:buAutoNum type="arabicPeriod"/>
            </a:pPr>
            <a:r>
              <a:rPr lang="en-US" altLang="en-US" sz="2800" dirty="0"/>
              <a:t>Attach whole 2 to whole1 in an adjective phrase.</a:t>
            </a:r>
          </a:p>
          <a:p>
            <a:pPr marL="0" indent="-514350">
              <a:spcBef>
                <a:spcPts val="0"/>
              </a:spcBef>
              <a:buFont typeface="+mj-lt"/>
              <a:buAutoNum type="arabicPeriod"/>
            </a:pPr>
            <a:r>
              <a:rPr lang="en-US" altLang="en-US" sz="2800" dirty="0"/>
              <a:t>Convert to a trailing gerund.</a:t>
            </a:r>
          </a:p>
          <a:p>
            <a:pPr marL="0" indent="-514350">
              <a:spcBef>
                <a:spcPts val="0"/>
              </a:spcBef>
              <a:buFont typeface="+mj-lt"/>
              <a:buAutoNum type="arabicPeriod"/>
            </a:pPr>
            <a:r>
              <a:rPr lang="en-US" altLang="en-US" sz="2800" dirty="0"/>
              <a:t>Omit the relative pronoun [if applicable].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sz="1000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i="1" dirty="0"/>
              <a:t>Convert to percentage grammar: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dirty="0"/>
              <a:t>&gt;&gt;  20% of men who run smoke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dirty="0"/>
              <a:t>BAD:  The percentage of men who run who smoke …</a:t>
            </a:r>
            <a:br>
              <a:rPr lang="en-US" altLang="en-US" sz="2800" dirty="0"/>
            </a:br>
            <a:r>
              <a:rPr lang="en-US" altLang="en-US" sz="2800" dirty="0"/>
              <a:t>GOOD: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dirty="0"/>
              <a:t>1. Among runners, the percentage of men who smoke …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2800" dirty="0"/>
              <a:t>2. The percentage of male runners who smoke…</a:t>
            </a:r>
            <a:br>
              <a:rPr lang="en-US" altLang="en-US" sz="2800" dirty="0"/>
            </a:br>
            <a:r>
              <a:rPr lang="en-US" altLang="en-US" sz="2800" dirty="0"/>
              <a:t>3. The percentage of men running who smoke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Double-Who Ambiguity: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Four Solutions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4.5.1; P 197</a:t>
            </a:r>
          </a:p>
        </p:txBody>
      </p:sp>
      <p:sp>
        <p:nvSpPr>
          <p:cNvPr id="4" name="Oval 3"/>
          <p:cNvSpPr/>
          <p:nvPr/>
        </p:nvSpPr>
        <p:spPr bwMode="auto">
          <a:xfrm>
            <a:off x="4835935" y="4540471"/>
            <a:ext cx="729292" cy="474884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1868683" y="5439561"/>
            <a:ext cx="1384600" cy="447398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6087255" y="4540471"/>
            <a:ext cx="729292" cy="474884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3226971" y="5841634"/>
            <a:ext cx="2236145" cy="453373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3381306" y="6314608"/>
            <a:ext cx="2032731" cy="447398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154840"/>
      </p:ext>
    </p:extLst>
  </p:cSld>
  <p:clrMapOvr>
    <a:masterClrMapping/>
  </p:clrMapOvr>
  <p:transition spd="slow">
    <p:pull dir="l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Leaver: Left this row between ages 15 and 30.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Stayer: Was in this row at both ages 15 and 30.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Recruit: Joined this row between ages 15 and 30. 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39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Percentage Grammar: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Count Table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4.6; P 199</a:t>
            </a:r>
          </a:p>
        </p:txBody>
      </p:sp>
      <p:sp>
        <p:nvSpPr>
          <p:cNvPr id="4" name="Oval 3"/>
          <p:cNvSpPr/>
          <p:nvPr/>
        </p:nvSpPr>
        <p:spPr bwMode="auto">
          <a:xfrm>
            <a:off x="3239814" y="4233041"/>
            <a:ext cx="1008993" cy="362607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4416973" y="4595648"/>
            <a:ext cx="1008993" cy="362607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690037" y="4958255"/>
            <a:ext cx="1008993" cy="402021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299" y="3362325"/>
            <a:ext cx="5889585" cy="341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606338"/>
      </p:ext>
    </p:extLst>
  </p:cSld>
  <p:clrMapOvr>
    <a:masterClrMapping/>
  </p:clrMapOvr>
  <p:transition spd="slow">
    <p:pull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234949" y="1705688"/>
            <a:ext cx="8848281" cy="4938290"/>
          </a:xfrm>
        </p:spPr>
        <p:txBody>
          <a:bodyPr/>
          <a:lstStyle/>
          <a:p>
            <a:pPr marL="0" lvl="0" indent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 dirty="0"/>
              <a:t>				      Percent &amp; percentage grammar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1650" y="457200"/>
            <a:ext cx="8191500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Review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sz="3200" dirty="0"/>
              <a:t>Chapter 1 (CARE); Chapter 2 (control for)</a:t>
            </a:r>
            <a:endParaRPr lang="en-US" altLang="en-US" sz="3200" b="0" dirty="0">
              <a:latin typeface="Rockwell Extra Bold" panose="02060903040505020403" pitchFamily="18" charset="0"/>
            </a:endParaRP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7" name="TextBox 6"/>
          <p:cNvSpPr txBox="1"/>
          <p:nvPr/>
        </p:nvSpPr>
        <p:spPr>
          <a:xfrm>
            <a:off x="247650" y="163611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4.2, P 178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16" y="2197191"/>
            <a:ext cx="8867549" cy="143320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628" y="4174833"/>
            <a:ext cx="8841544" cy="2007259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 bwMode="auto">
          <a:xfrm>
            <a:off x="6127587" y="3052996"/>
            <a:ext cx="1332186" cy="297237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4610100" y="5544587"/>
            <a:ext cx="1789386" cy="307428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92075" y="2770935"/>
            <a:ext cx="2112579" cy="378372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1964833" y="3022619"/>
            <a:ext cx="3111664" cy="1329284"/>
          </a:xfrm>
          <a:prstGeom prst="straightConnector1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6" name="Straight Arrow Connector 15"/>
          <p:cNvCxnSpPr>
            <a:stCxn id="5" idx="7"/>
          </p:cNvCxnSpPr>
          <p:nvPr/>
        </p:nvCxnSpPr>
        <p:spPr bwMode="auto">
          <a:xfrm flipV="1">
            <a:off x="6137436" y="2606760"/>
            <a:ext cx="17975" cy="2982849"/>
          </a:xfrm>
          <a:prstGeom prst="straightConnector1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4" name="Straight Arrow Connector 23"/>
          <p:cNvCxnSpPr/>
          <p:nvPr/>
        </p:nvCxnSpPr>
        <p:spPr bwMode="auto">
          <a:xfrm flipH="1">
            <a:off x="4745421" y="4755766"/>
            <a:ext cx="655460" cy="942535"/>
          </a:xfrm>
          <a:prstGeom prst="straightConnector1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V="1">
            <a:off x="7387563" y="2105109"/>
            <a:ext cx="570160" cy="1003302"/>
          </a:xfrm>
          <a:prstGeom prst="straightConnector1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flipH="1">
            <a:off x="7285400" y="2604697"/>
            <a:ext cx="102163" cy="485408"/>
          </a:xfrm>
          <a:prstGeom prst="straightConnector1">
            <a:avLst/>
          </a:pr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895988972"/>
      </p:ext>
    </p:extLst>
  </p:cSld>
  <p:clrMapOvr>
    <a:masterClrMapping/>
  </p:clrMapOvr>
  <p:transition spd="slow">
    <p:pull dir="ld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Retained: Returned the next year.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en-US" dirty="0"/>
          </a:p>
          <a:p>
            <a:pPr marL="0" indent="0">
              <a:spcBef>
                <a:spcPts val="0"/>
              </a:spcBef>
              <a:buNone/>
            </a:pPr>
            <a:endParaRPr lang="en-US" altLang="en-US" dirty="0"/>
          </a:p>
          <a:p>
            <a:pPr marL="0" indent="0">
              <a:spcBef>
                <a:spcPts val="0"/>
              </a:spcBef>
              <a:buNone/>
            </a:pPr>
            <a:endParaRPr lang="en-US" altLang="en-US" dirty="0"/>
          </a:p>
          <a:p>
            <a:pPr marL="0" indent="0">
              <a:spcBef>
                <a:spcPts val="0"/>
              </a:spcBef>
              <a:buNone/>
            </a:pPr>
            <a:endParaRPr lang="en-US" altLang="en-US" dirty="0"/>
          </a:p>
          <a:p>
            <a:pPr marL="0" indent="0">
              <a:spcBef>
                <a:spcPts val="0"/>
              </a:spcBef>
              <a:buNone/>
            </a:pPr>
            <a:endParaRPr lang="en-US" alt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Right half is redundant. Omit. </a:t>
            </a:r>
          </a:p>
          <a:p>
            <a:pPr marL="0" indent="0">
              <a:spcBef>
                <a:spcPts val="0"/>
              </a:spcBef>
              <a:buNone/>
            </a:pPr>
            <a:br>
              <a:rPr lang="en-US" altLang="en-US" dirty="0"/>
            </a:b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Percentage in Tables: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Half Tables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4.6; P 199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279" y="2504804"/>
            <a:ext cx="5191641" cy="2010318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 bwMode="auto">
          <a:xfrm>
            <a:off x="3304670" y="3067049"/>
            <a:ext cx="1008993" cy="295276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9100" y="5218113"/>
            <a:ext cx="73467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dirty="0"/>
              <a:t>Plus/Benefit of half tables: Save space</a:t>
            </a:r>
            <a:br>
              <a:rPr lang="en-US" altLang="en-US" sz="3200" dirty="0"/>
            </a:br>
            <a:r>
              <a:rPr lang="en-US" altLang="en-US" sz="3200" dirty="0"/>
              <a:t>Minus/Cost of half-tables: Loose 100%.</a:t>
            </a:r>
          </a:p>
          <a:p>
            <a:r>
              <a:rPr lang="en-US" sz="3200" dirty="0"/>
              <a:t>Need a new way to identify part and whole.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880306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en-US" altLang="en-US" dirty="0"/>
              <a:t>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Percentage in Tables: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Half Tables w Helpful Titles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4.8.1; P 201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3304670" y="3067049"/>
            <a:ext cx="1008993" cy="295276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877" y="1900236"/>
            <a:ext cx="8266113" cy="15997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216" y="3598381"/>
            <a:ext cx="7349022" cy="304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374371"/>
      </p:ext>
    </p:extLst>
  </p:cSld>
  <p:clrMapOvr>
    <a:masterClrMapping/>
  </p:clrMapOvr>
  <p:transition spd="slow">
    <p:pull dir="ld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en-US" altLang="en-US" dirty="0"/>
              <a:t>.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Percentage Tables: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Unhelpful titles; Margin Values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4.8.1; P 202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916" y="1801813"/>
            <a:ext cx="8828541" cy="329966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Oval 9"/>
          <p:cNvSpPr/>
          <p:nvPr/>
        </p:nvSpPr>
        <p:spPr bwMode="auto">
          <a:xfrm>
            <a:off x="8087710" y="2577871"/>
            <a:ext cx="890747" cy="310663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1948835" y="2561958"/>
            <a:ext cx="1008993" cy="358932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699" y="5344342"/>
            <a:ext cx="7218801" cy="14234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98145" y="3154101"/>
            <a:ext cx="43783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Average: </a:t>
            </a:r>
            <a:br>
              <a:rPr lang="en-US" sz="2800" dirty="0"/>
            </a:br>
            <a:r>
              <a:rPr lang="en-US" sz="2800" dirty="0"/>
              <a:t>smaller than largest</a:t>
            </a:r>
            <a:br>
              <a:rPr lang="en-US" sz="2800" dirty="0"/>
            </a:br>
            <a:r>
              <a:rPr lang="en-US" sz="2800" dirty="0"/>
              <a:t>15% &lt; 30%.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48835" y="1701459"/>
            <a:ext cx="47246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Sum: </a:t>
            </a:r>
            <a:br>
              <a:rPr lang="en-US" sz="2800" dirty="0"/>
            </a:br>
            <a:r>
              <a:rPr lang="en-US" sz="2800" dirty="0"/>
              <a:t>larger than largest</a:t>
            </a:r>
            <a:br>
              <a:rPr lang="en-US" sz="2800" dirty="0"/>
            </a:br>
            <a:r>
              <a:rPr lang="en-US" sz="2800" dirty="0"/>
              <a:t>100% &gt; 30%.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 flipV="1">
            <a:off x="2898145" y="2859312"/>
            <a:ext cx="608328" cy="470003"/>
          </a:xfrm>
          <a:prstGeom prst="straightConnector1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>
            <a:endCxn id="10" idx="1"/>
          </p:cNvCxnSpPr>
          <p:nvPr/>
        </p:nvCxnSpPr>
        <p:spPr bwMode="auto">
          <a:xfrm>
            <a:off x="6648633" y="2057478"/>
            <a:ext cx="1569524" cy="565889"/>
          </a:xfrm>
          <a:prstGeom prst="straightConnector1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Straight Arrow Connector 21"/>
          <p:cNvCxnSpPr/>
          <p:nvPr/>
        </p:nvCxnSpPr>
        <p:spPr bwMode="auto">
          <a:xfrm>
            <a:off x="8203258" y="1450322"/>
            <a:ext cx="279812" cy="1160400"/>
          </a:xfrm>
          <a:prstGeom prst="straightConnector1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flipH="1">
            <a:off x="2829910" y="1405266"/>
            <a:ext cx="2149082" cy="1186450"/>
          </a:xfrm>
          <a:prstGeom prst="straightConnector1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815872155"/>
      </p:ext>
    </p:extLst>
  </p:cSld>
  <p:clrMapOvr>
    <a:masterClrMapping/>
  </p:clrMapOvr>
  <p:transition spd="slow">
    <p:pull dir="ld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687" y="1800092"/>
            <a:ext cx="8839963" cy="3471259"/>
          </a:xfrm>
          <a:prstGeom prst="rect">
            <a:avLst/>
          </a:prstGeom>
        </p:spPr>
      </p:pic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en-US" altLang="en-US" dirty="0"/>
              <a:t>.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Percentage Tables: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Unhelpful titles; Margin Values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4.8.1; P 203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6545060" y="2230576"/>
            <a:ext cx="890747" cy="263906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1655591" y="2183063"/>
            <a:ext cx="1008993" cy="358932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5344" y="5633352"/>
            <a:ext cx="4378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Event: dropping 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08027" y="5590397"/>
            <a:ext cx="35771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Status: being a dropout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 flipV="1">
            <a:off x="1174531" y="2487220"/>
            <a:ext cx="481060" cy="3151830"/>
          </a:xfrm>
          <a:prstGeom prst="straightConnector1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V="1">
            <a:off x="5856890" y="2362529"/>
            <a:ext cx="780393" cy="3314676"/>
          </a:xfrm>
          <a:prstGeom prst="straightConnector1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19100" y="6137726"/>
            <a:ext cx="8157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Normally, the status rate is bigger than the event rate</a:t>
            </a:r>
          </a:p>
        </p:txBody>
      </p:sp>
    </p:spTree>
    <p:extLst>
      <p:ext uri="{BB962C8B-B14F-4D97-AF65-F5344CB8AC3E}">
        <p14:creationId xmlns:p14="http://schemas.microsoft.com/office/powerpoint/2010/main" val="1948670660"/>
      </p:ext>
    </p:extLst>
  </p:cSld>
  <p:clrMapOvr>
    <a:masterClrMapping/>
  </p:clrMapOvr>
  <p:transition spd="slow">
    <p:pull dir="ld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en-US" altLang="en-US" dirty="0"/>
              <a:t>.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Percentage Tables: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Multiple one-way half-table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4.8.1; P 204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382" y="1779284"/>
            <a:ext cx="8243435" cy="37851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1076" y="5691569"/>
            <a:ext cx="86691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Q. Do people get less accepting as they get older</a:t>
            </a:r>
          </a:p>
          <a:p>
            <a:r>
              <a:rPr lang="en-US" sz="3200" dirty="0"/>
              <a:t>Also known as a “rate” table</a:t>
            </a:r>
          </a:p>
        </p:txBody>
      </p:sp>
    </p:spTree>
    <p:extLst>
      <p:ext uri="{BB962C8B-B14F-4D97-AF65-F5344CB8AC3E}">
        <p14:creationId xmlns:p14="http://schemas.microsoft.com/office/powerpoint/2010/main" val="4022974869"/>
      </p:ext>
    </p:extLst>
  </p:cSld>
  <p:clrMapOvr>
    <a:masterClrMapping/>
  </p:clrMapOvr>
  <p:transition spd="slow">
    <p:pull dir="ld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en-US" altLang="en-US" dirty="0"/>
              <a:t>.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Three-Variable 100% Table: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Can create a Half-Table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4.8.1; P 204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422" y="1801813"/>
            <a:ext cx="6099245" cy="497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443037"/>
      </p:ext>
    </p:extLst>
  </p:cSld>
  <p:clrMapOvr>
    <a:masterClrMapping/>
  </p:clrMapOvr>
  <p:transition spd="slow">
    <p:pull dir="ld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Two-Way Half Table: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Helpful Title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4.8.2; P 205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271" y="1833562"/>
            <a:ext cx="7751457" cy="24976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08087" y="4530573"/>
            <a:ext cx="6607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3200" dirty="0"/>
              <a:t>All margin values are averages.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3200" dirty="0"/>
              <a:t>So, rows and columns are both wholes.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3200" dirty="0"/>
              <a:t>Part must be in the title.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182586"/>
      </p:ext>
    </p:extLst>
  </p:cSld>
  <p:clrMapOvr>
    <a:masterClrMapping/>
  </p:clrMapOvr>
  <p:transition spd="slow">
    <p:pull dir="ld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Two-Way Half Table: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Ambiguous Title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4.8.2; P 206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08087" y="4723685"/>
            <a:ext cx="6607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3200" dirty="0"/>
              <a:t>All margin values are averages.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3200" dirty="0"/>
              <a:t>So, rows and columns are both wholes.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en-US" sz="3200" dirty="0"/>
              <a:t>Part must be in the title: smoker.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148" y="1833562"/>
            <a:ext cx="7887004" cy="25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03621"/>
      </p:ext>
    </p:extLst>
  </p:cSld>
  <p:clrMapOvr>
    <a:masterClrMapping/>
  </p:clrMapOvr>
  <p:transition spd="slow">
    <p:pull dir="ld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E42A0-44FD-1B8F-C105-2CF599C12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D518935E-98A9-DF54-A29A-BCC2B3C80A08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098" y="1788289"/>
            <a:ext cx="8266113" cy="4840287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US" altLang="en-US" dirty="0"/>
              <a:t>For percentages, Total means All – not Sum.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C96C8000-09DF-FDCF-E065-FA35C85EDD02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79B73C2B-F789-F062-1E0E-66955FC6931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Two-Way Half Table: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Unhelpful Title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BA42133F-EE23-03B9-6CB1-572136E88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D29BC7-3870-01E6-3CA5-1BDA56352384}"/>
              </a:ext>
            </a:extLst>
          </p:cNvPr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4.8.2; P 206</a:t>
            </a:r>
          </a:p>
        </p:txBody>
      </p:sp>
      <p:pic>
        <p:nvPicPr>
          <p:cNvPr id="6" name="Picture 5" descr="A table with numbers and text&#10;&#10;AI-generated content may be incorrect.">
            <a:extLst>
              <a:ext uri="{FF2B5EF4-FFF2-40B4-BE49-F238E27FC236}">
                <a16:creationId xmlns:a16="http://schemas.microsoft.com/office/drawing/2014/main" id="{B3BD7663-692D-41C5-1AC6-F1EB7855B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78" y="1809151"/>
            <a:ext cx="8948244" cy="362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926530"/>
      </p:ext>
    </p:extLst>
  </p:cSld>
  <p:clrMapOvr>
    <a:masterClrMapping/>
  </p:clrMapOvr>
  <p:transition spd="slow">
    <p:pull dir="ld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Percentage of Marijuana or Hashish Users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49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Table with Missing Margins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4.8.3; P 207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9100" y="5113768"/>
            <a:ext cx="8346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sz="3200" b="1" dirty="0"/>
              <a:t>Missing Margin Rule</a:t>
            </a:r>
            <a:r>
              <a:rPr lang="en-US" altLang="en-US" sz="3200" dirty="0"/>
              <a:t>: If a margin is missing and the index values are exclusive, then the indexes are wholes (unless they add to 100%)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024" y="2274329"/>
            <a:ext cx="8064151" cy="263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83880"/>
      </p:ext>
    </p:extLst>
  </p:cSld>
  <p:clrMapOvr>
    <a:masterClrMapping/>
  </p:clrMapOvr>
  <p:transition spd="slow">
    <p:pull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dirty="0"/>
              <a:t>Ratios </a:t>
            </a:r>
            <a:r>
              <a:rPr lang="en-US" altLang="en-US" i="1" dirty="0"/>
              <a:t>take into account </a:t>
            </a:r>
            <a:r>
              <a:rPr lang="en-US" altLang="en-US" dirty="0"/>
              <a:t>the size of the group.</a:t>
            </a:r>
          </a:p>
          <a:p>
            <a:pPr marL="457200" indent="-457200" algn="ctr">
              <a:buNone/>
            </a:pPr>
            <a:r>
              <a:rPr lang="en-US" altLang="en-US" dirty="0"/>
              <a:t>Part-whole (P/W) ratios involve a </a:t>
            </a:r>
            <a:r>
              <a:rPr lang="en-US" altLang="en-US" i="1" dirty="0"/>
              <a:t>part</a:t>
            </a:r>
            <a:r>
              <a:rPr lang="en-US" altLang="en-US" dirty="0"/>
              <a:t> of a </a:t>
            </a:r>
            <a:r>
              <a:rPr lang="en-US" altLang="en-US" i="1" dirty="0"/>
              <a:t>whole</a:t>
            </a:r>
            <a:endParaRPr lang="en-US" altLang="en-US" dirty="0"/>
          </a:p>
          <a:p>
            <a:pPr marL="457200" indent="-457200" algn="ctr">
              <a:buNone/>
            </a:pPr>
            <a:endParaRPr lang="en-US" altLang="en-US" sz="1800" dirty="0"/>
          </a:p>
          <a:p>
            <a:pPr marL="457200" indent="-457200" algn="ctr">
              <a:buNone/>
            </a:pPr>
            <a:r>
              <a:rPr lang="en-US" altLang="en-US" sz="2800" dirty="0"/>
              <a:t>Four P/W grammars: percent, percentage, rate &amp; chance</a:t>
            </a:r>
          </a:p>
          <a:p>
            <a:pPr marL="457200" indent="-457200" algn="ctr">
              <a:buNone/>
            </a:pPr>
            <a:endParaRPr lang="en-US" altLang="en-US" sz="2000" b="1" i="1" dirty="0"/>
          </a:p>
          <a:p>
            <a:pPr marL="457200" indent="-457200" algn="ctr">
              <a:spcBef>
                <a:spcPts val="0"/>
              </a:spcBef>
              <a:buNone/>
            </a:pPr>
            <a:r>
              <a:rPr lang="en-US" altLang="en-US" b="1" i="1" dirty="0"/>
              <a:t>Of</a:t>
            </a:r>
            <a:r>
              <a:rPr lang="en-US" altLang="en-US" dirty="0"/>
              <a:t>: introduces the whole in percent grammar</a:t>
            </a:r>
          </a:p>
          <a:p>
            <a:pPr marL="457200" indent="-457200" algn="ctr">
              <a:spcBef>
                <a:spcPts val="0"/>
              </a:spcBef>
              <a:buNone/>
            </a:pPr>
            <a:r>
              <a:rPr lang="en-US" altLang="en-US" sz="2800" dirty="0"/>
              <a:t>“</a:t>
            </a:r>
            <a:r>
              <a:rPr lang="en-US" altLang="en-US" dirty="0"/>
              <a:t>10% </a:t>
            </a:r>
            <a:r>
              <a:rPr lang="en-US" altLang="en-US" b="1" dirty="0"/>
              <a:t>of adult women</a:t>
            </a:r>
            <a:r>
              <a:rPr lang="en-US" altLang="en-US" dirty="0"/>
              <a:t> are smokers.</a:t>
            </a:r>
          </a:p>
          <a:p>
            <a:pPr marL="457200" indent="-457200" algn="ctr">
              <a:spcBef>
                <a:spcPts val="0"/>
              </a:spcBef>
              <a:buNone/>
            </a:pPr>
            <a:r>
              <a:rPr lang="en-US" altLang="en-US" dirty="0"/>
              <a:t>25% </a:t>
            </a:r>
            <a:r>
              <a:rPr lang="en-US" altLang="en-US" b="1" dirty="0"/>
              <a:t>of adults</a:t>
            </a:r>
            <a:r>
              <a:rPr lang="en-US" altLang="en-US" dirty="0"/>
              <a:t> smoke</a:t>
            </a:r>
          </a:p>
          <a:p>
            <a:pPr marL="457200" indent="-457200" algn="ctr">
              <a:spcBef>
                <a:spcPts val="0"/>
              </a:spcBef>
              <a:buNone/>
            </a:pPr>
            <a:r>
              <a:rPr lang="en-US" altLang="en-US" dirty="0"/>
              <a:t>40% </a:t>
            </a:r>
            <a:r>
              <a:rPr lang="en-US" altLang="en-US" b="1" dirty="0"/>
              <a:t>of adult smokers</a:t>
            </a:r>
            <a:r>
              <a:rPr lang="en-US" altLang="en-US" dirty="0"/>
              <a:t> are women.”</a:t>
            </a:r>
          </a:p>
          <a:p>
            <a:pPr marL="457200" indent="-457200" algn="ctr">
              <a:spcBef>
                <a:spcPts val="0"/>
              </a:spcBef>
              <a:buNone/>
            </a:pPr>
            <a:r>
              <a:rPr lang="en-US" altLang="en-US" dirty="0"/>
              <a:t>Details matter!</a:t>
            </a:r>
          </a:p>
          <a:p>
            <a:pPr marL="0" indent="0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Part-Whole Ratios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Named Ratio Grammars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88053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4.3, P 179</a:t>
            </a:r>
          </a:p>
        </p:txBody>
      </p:sp>
    </p:spTree>
    <p:extLst>
      <p:ext uri="{BB962C8B-B14F-4D97-AF65-F5344CB8AC3E}">
        <p14:creationId xmlns:p14="http://schemas.microsoft.com/office/powerpoint/2010/main" val="1453978189"/>
      </p:ext>
    </p:extLst>
  </p:cSld>
  <p:clrMapOvr>
    <a:masterClrMapping/>
  </p:clrMapOvr>
  <p:transition spd="slow">
    <p:pull dir="ld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099" y="1717507"/>
            <a:ext cx="8266113" cy="4840287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en-US" altLang="en-US" dirty="0"/>
              <a:t>Current (last month) Drug Use (%) 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50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Table with a Missing Margins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4.8.3; P 209</a:t>
            </a:r>
          </a:p>
        </p:txBody>
      </p:sp>
      <p:pic>
        <p:nvPicPr>
          <p:cNvPr id="5" name="Picture 4" descr="A table with numbers and text&#10;&#10;AI-generated content may be incorrect.">
            <a:extLst>
              <a:ext uri="{FF2B5EF4-FFF2-40B4-BE49-F238E27FC236}">
                <a16:creationId xmlns:a16="http://schemas.microsoft.com/office/drawing/2014/main" id="{8FE93403-095D-80B5-3BE0-CBB09BE10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363" y="2338076"/>
            <a:ext cx="8122500" cy="441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8229"/>
      </p:ext>
    </p:extLst>
  </p:cSld>
  <p:clrMapOvr>
    <a:masterClrMapping/>
  </p:clrMapOvr>
  <p:transition spd="slow">
    <p:pull dir="ld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76266-944B-C205-262D-E63CA47E0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>
            <a:extLst>
              <a:ext uri="{FF2B5EF4-FFF2-40B4-BE49-F238E27FC236}">
                <a16:creationId xmlns:a16="http://schemas.microsoft.com/office/drawing/2014/main" id="{81C84574-954B-D215-AC63-D505E93E9A65}"/>
              </a:ext>
            </a:extLst>
          </p:cNvPr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en-US" altLang="en-US" dirty="0"/>
              <a:t>15% of guests bringing gifts have &lt;35K income.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altLang="en-US" dirty="0"/>
              <a:t>15% of guests w &lt;35K income bring gifts.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sz="800" dirty="0"/>
          </a:p>
          <a:p>
            <a:pPr marL="0" indent="0" algn="ctr">
              <a:spcBef>
                <a:spcPts val="0"/>
              </a:spcBef>
              <a:buNone/>
            </a:pPr>
            <a:endParaRPr lang="en-US" altLang="en-US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US" altLang="en-US" dirty="0"/>
              <a:t>In accidents: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altLang="en-US" dirty="0"/>
              <a:t>50% of car drivers killed were not buckled up.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altLang="en-US" dirty="0"/>
              <a:t>50% of unbuckled car drivers were killed</a:t>
            </a:r>
          </a:p>
        </p:txBody>
      </p:sp>
      <p:sp>
        <p:nvSpPr>
          <p:cNvPr id="11267" name="Slide Number Placeholder 4">
            <a:extLst>
              <a:ext uri="{FF2B5EF4-FFF2-40B4-BE49-F238E27FC236}">
                <a16:creationId xmlns:a16="http://schemas.microsoft.com/office/drawing/2014/main" id="{761FB309-EBD6-7609-AEFB-38208459C962}"/>
              </a:ext>
            </a:extLst>
          </p:cNvPr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51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E4D0B6FD-3C4A-7352-7FD6-982B02E5A79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Ambiguous Graphs: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USA  Today</a:t>
            </a: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1CC5BB2B-8F05-03CF-01F8-0348F4E189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B11142-A84C-9C08-3259-E9634D7C6C31}"/>
              </a:ext>
            </a:extLst>
          </p:cNvPr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4.8.3; P 209</a:t>
            </a:r>
          </a:p>
        </p:txBody>
      </p:sp>
      <p:pic>
        <p:nvPicPr>
          <p:cNvPr id="4" name="Picture 3" descr="A car with a price tag&#10;&#10;AI-generated content may be incorrect.">
            <a:extLst>
              <a:ext uri="{FF2B5EF4-FFF2-40B4-BE49-F238E27FC236}">
                <a16:creationId xmlns:a16="http://schemas.microsoft.com/office/drawing/2014/main" id="{D9CE5DCA-14FB-8822-525F-878B83472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263" y="2859304"/>
            <a:ext cx="8157600" cy="232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132167"/>
      </p:ext>
    </p:extLst>
  </p:cSld>
  <p:clrMapOvr>
    <a:masterClrMapping/>
  </p:clrMapOvr>
  <p:transition spd="slow">
    <p:pull dir="ld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altLang="en-US" dirty="0"/>
              <a:t>Confounding. How big/many/much?</a:t>
            </a:r>
          </a:p>
          <a:p>
            <a:pPr marL="514350" indent="-514350">
              <a:buAutoNum type="arabicPeriod"/>
            </a:pPr>
            <a:r>
              <a:rPr lang="en-US" altLang="en-US" dirty="0"/>
              <a:t>Assembly: Compared to what?</a:t>
            </a:r>
          </a:p>
          <a:p>
            <a:pPr marL="514350" indent="-514350">
              <a:buAutoNum type="arabicPeriod"/>
            </a:pPr>
            <a:r>
              <a:rPr lang="en-US" altLang="en-US" dirty="0"/>
              <a:t>Assembly: How are things defined, counted/</a:t>
            </a:r>
            <a:br>
              <a:rPr lang="en-US" altLang="en-US" dirty="0"/>
            </a:br>
            <a:r>
              <a:rPr lang="en-US" altLang="en-US" dirty="0"/>
              <a:t>measured, summarized, grouped, presented?</a:t>
            </a:r>
          </a:p>
          <a:p>
            <a:pPr marL="514350" indent="-514350">
              <a:buAutoNum type="arabicPeriod"/>
            </a:pPr>
            <a:r>
              <a:rPr lang="en-US" altLang="en-US" dirty="0"/>
              <a:t>Confounded: Why not a rate?   Per what?</a:t>
            </a:r>
          </a:p>
          <a:p>
            <a:pPr marL="514350" indent="-514350">
              <a:buAutoNum type="arabicPeriod"/>
            </a:pPr>
            <a:r>
              <a:rPr lang="en-US" altLang="en-US" dirty="0"/>
              <a:t>Confounded: What was taken into account?</a:t>
            </a:r>
          </a:p>
          <a:p>
            <a:pPr marL="514350" indent="-514350">
              <a:buAutoNum type="arabicPeriod"/>
            </a:pPr>
            <a:r>
              <a:rPr lang="en-US" altLang="en-US" dirty="0"/>
              <a:t>Confounded: What should be controlled for?</a:t>
            </a:r>
          </a:p>
          <a:p>
            <a:pPr marL="514350" indent="-514350">
              <a:buAutoNum type="arabicPeriod"/>
            </a:pPr>
            <a:r>
              <a:rPr lang="en-US" altLang="en-US" dirty="0"/>
              <a:t>Random/Error: Coincidence/selection bias?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52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Seven Questions when 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Dealing with Statistics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711200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3.8: P 158 </a:t>
            </a:r>
          </a:p>
        </p:txBody>
      </p:sp>
      <p:sp>
        <p:nvSpPr>
          <p:cNvPr id="3" name="Oval 2"/>
          <p:cNvSpPr/>
          <p:nvPr/>
        </p:nvSpPr>
        <p:spPr bwMode="auto">
          <a:xfrm>
            <a:off x="3097924" y="4020207"/>
            <a:ext cx="5084379" cy="630621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844781"/>
      </p:ext>
    </p:extLst>
  </p:cSld>
  <p:clrMapOvr>
    <a:masterClrMapping/>
  </p:clrMapOvr>
  <p:transition spd="slow">
    <p:pull dir="ld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sz="1000" dirty="0"/>
          </a:p>
          <a:p>
            <a:pPr marL="457200" indent="-457200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53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Chapter 4 Summary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978" y="4683085"/>
            <a:ext cx="8692356" cy="13417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2976" y="1850817"/>
            <a:ext cx="4794247" cy="217504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2271992" y="3343344"/>
            <a:ext cx="1806627" cy="338959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9100" y="158724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4.9; P 210</a:t>
            </a:r>
          </a:p>
        </p:txBody>
      </p:sp>
    </p:spTree>
    <p:extLst>
      <p:ext uri="{BB962C8B-B14F-4D97-AF65-F5344CB8AC3E}">
        <p14:creationId xmlns:p14="http://schemas.microsoft.com/office/powerpoint/2010/main" val="731928760"/>
      </p:ext>
    </p:extLst>
  </p:cSld>
  <p:clrMapOvr>
    <a:masterClrMapping/>
  </p:clrMapOvr>
  <p:transition spd="slow">
    <p:pull dir="ld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en-US" dirty="0"/>
              <a:t>.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54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Table with Missing Margins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58724"/>
            <a:ext cx="13939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4.10.4; P 216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50" y="681944"/>
            <a:ext cx="8724900" cy="580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614206"/>
      </p:ext>
    </p:extLst>
  </p:cSld>
  <p:clrMapOvr>
    <a:masterClrMapping/>
  </p:clrMapOvr>
  <p:transition spd="slow">
    <p:pull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sz="2800" dirty="0"/>
              <a:t>Part is the slice; whole is the pie</a:t>
            </a:r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r>
              <a:rPr lang="en-US" altLang="en-US" sz="2800" dirty="0"/>
              <a:t>Excel can create pie charts that add to more than 100%.</a:t>
            </a:r>
          </a:p>
          <a:p>
            <a:pPr marL="0" indent="0">
              <a:buNone/>
            </a:pPr>
            <a:endParaRPr lang="en-US" altLang="en-US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Pie Charts are the Best way 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to Illustrate Part-Whole Ratios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254000" y="149423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4.3.1; P 180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008" y="2379968"/>
            <a:ext cx="8128183" cy="368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713054"/>
      </p:ext>
    </p:extLst>
  </p:cSld>
  <p:clrMapOvr>
    <a:masterClrMapping/>
  </p:clrMapOvr>
  <p:transition spd="slow">
    <p:pull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 algn="ctr">
              <a:buNone/>
            </a:pPr>
            <a:r>
              <a:rPr lang="en-US" altLang="en-US" sz="2600" dirty="0"/>
              <a:t>Left: 21% of students* used only marijuana in last 30 days.</a:t>
            </a:r>
          </a:p>
          <a:p>
            <a:pPr marL="457200" indent="-457200" algn="ctr">
              <a:buNone/>
            </a:pPr>
            <a:endParaRPr lang="en-US" altLang="en-US" sz="28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sz="1000" dirty="0"/>
          </a:p>
          <a:p>
            <a:pPr marL="457200" indent="-457200" algn="ctr">
              <a:buNone/>
            </a:pPr>
            <a:endParaRPr lang="en-US" altLang="en-US" dirty="0"/>
          </a:p>
          <a:p>
            <a:pPr marL="457200" indent="-457200" algn="ctr">
              <a:buNone/>
            </a:pPr>
            <a:r>
              <a:rPr lang="en-US" altLang="en-US" sz="2600" dirty="0"/>
              <a:t>Right: 10% of students* used only marijuana in last 30 days.</a:t>
            </a:r>
          </a:p>
          <a:p>
            <a:pPr marL="457200" indent="-457200" algn="ctr">
              <a:buNone/>
            </a:pPr>
            <a:r>
              <a:rPr lang="en-US" altLang="en-US" sz="2600" dirty="0"/>
              <a:t>*: US grades 9-12 in 2015,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Pie Charts: 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Wording is critical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419100" y="179586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4.3.1; P 181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998" y="2310678"/>
            <a:ext cx="7726204" cy="330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985997"/>
      </p:ext>
    </p:extLst>
  </p:cSld>
  <p:clrMapOvr>
    <a:masterClrMapping/>
  </p:clrMapOvr>
  <p:transition spd="slow">
    <p:pull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endParaRPr lang="en-US" altLang="en-US" dirty="0"/>
          </a:p>
          <a:p>
            <a:pPr marL="457200" indent="-457200">
              <a:buNone/>
            </a:pPr>
            <a:r>
              <a:rPr lang="en-US" altLang="en-US" sz="2800" dirty="0"/>
              <a:t>1) How many of these men are art majors?</a:t>
            </a:r>
          </a:p>
          <a:p>
            <a:pPr marL="457200" indent="-457200">
              <a:buNone/>
            </a:pPr>
            <a:r>
              <a:rPr lang="en-US" altLang="en-US" sz="2800" dirty="0"/>
              <a:t>2) How many of these art majors are men?</a:t>
            </a:r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Count Questions: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Order Doesn’t Matter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294509" y="147638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4.3.2;  P 181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1906980"/>
            <a:ext cx="7874876" cy="7617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629" y="2660991"/>
            <a:ext cx="7985234" cy="8393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0781" y="4645097"/>
            <a:ext cx="5918638" cy="207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582792"/>
      </p:ext>
    </p:extLst>
  </p:cSld>
  <p:clrMapOvr>
    <a:masterClrMapping/>
  </p:clrMapOvr>
  <p:transition spd="slow">
    <p:pull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3"/>
          <p:cNvSpPr>
            <a:spLocks noGrp="1" noChangeAspect="1" noChangeArrowheads="1"/>
          </p:cNvSpPr>
          <p:nvPr>
            <p:ph type="body" sz="half" idx="4294967295"/>
          </p:nvPr>
        </p:nvSpPr>
        <p:spPr>
          <a:xfrm>
            <a:off x="419100" y="1801813"/>
            <a:ext cx="8266113" cy="4840287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None/>
            </a:pPr>
            <a:r>
              <a:rPr lang="en-US" altLang="en-US" sz="2800" dirty="0"/>
              <a:t>1) What </a:t>
            </a:r>
            <a:r>
              <a:rPr lang="en-US" altLang="en-US" sz="2800" i="1" dirty="0"/>
              <a:t>fraction</a:t>
            </a:r>
            <a:r>
              <a:rPr lang="en-US" altLang="en-US" sz="2800" dirty="0"/>
              <a:t> </a:t>
            </a:r>
            <a:r>
              <a:rPr lang="en-US" altLang="en-US" sz="2800" b="1" dirty="0"/>
              <a:t>of</a:t>
            </a:r>
            <a:r>
              <a:rPr lang="en-US" altLang="en-US" sz="2800" dirty="0"/>
              <a:t> these men are art majors?</a:t>
            </a:r>
          </a:p>
          <a:p>
            <a:pPr marL="457200" indent="-457200">
              <a:spcBef>
                <a:spcPts val="0"/>
              </a:spcBef>
              <a:buNone/>
            </a:pPr>
            <a:r>
              <a:rPr lang="en-US" altLang="en-US" sz="2800" dirty="0"/>
              <a:t>2) What </a:t>
            </a:r>
            <a:r>
              <a:rPr lang="en-US" altLang="en-US" sz="2800" i="1" dirty="0"/>
              <a:t>proportion</a:t>
            </a:r>
            <a:r>
              <a:rPr lang="en-US" altLang="en-US" sz="2800" dirty="0"/>
              <a:t> </a:t>
            </a:r>
            <a:r>
              <a:rPr lang="en-US" altLang="en-US" sz="2800" b="1" dirty="0"/>
              <a:t>of</a:t>
            </a:r>
            <a:r>
              <a:rPr lang="en-US" altLang="en-US" sz="2800" dirty="0"/>
              <a:t> these art majors are men?</a:t>
            </a:r>
          </a:p>
          <a:p>
            <a:pPr marL="457200" indent="-457200">
              <a:spcBef>
                <a:spcPts val="0"/>
              </a:spcBef>
              <a:buNone/>
            </a:pPr>
            <a:r>
              <a:rPr lang="en-US" altLang="en-US" sz="2800" dirty="0"/>
              <a:t>3) What </a:t>
            </a:r>
            <a:r>
              <a:rPr lang="en-US" altLang="en-US" sz="2800" i="1" dirty="0"/>
              <a:t>percentage</a:t>
            </a:r>
            <a:r>
              <a:rPr lang="en-US" altLang="en-US" sz="2800" dirty="0"/>
              <a:t> </a:t>
            </a:r>
            <a:r>
              <a:rPr lang="en-US" altLang="en-US" sz="2800" b="1" dirty="0"/>
              <a:t>of</a:t>
            </a:r>
            <a:r>
              <a:rPr lang="en-US" altLang="en-US" sz="2800" dirty="0"/>
              <a:t> these people are male art majors?</a:t>
            </a:r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  <a:p>
            <a:pPr marL="457200" indent="-457200">
              <a:buNone/>
            </a:pPr>
            <a:endParaRPr lang="en-US" altLang="en-US" sz="1100" dirty="0"/>
          </a:p>
        </p:txBody>
      </p:sp>
      <p:sp>
        <p:nvSpPr>
          <p:cNvPr id="11267" name="Slide Number Placeholder 4"/>
          <p:cNvSpPr txBox="1">
            <a:spLocks noGrp="1"/>
          </p:cNvSpPr>
          <p:nvPr/>
        </p:nvSpPr>
        <p:spPr bwMode="auto">
          <a:xfrm>
            <a:off x="7815263" y="147638"/>
            <a:ext cx="609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455347CD-BB04-4518-9F4B-4618A8057EC4}" type="slidenum">
              <a:rPr lang="en-US" altLang="en-US" sz="1400" b="1">
                <a:latin typeface="Arial" panose="020B0604020202020204" pitchFamily="34" charset="0"/>
              </a:rPr>
              <a:pPr algn="ctr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457200"/>
            <a:ext cx="8266113" cy="1066800"/>
          </a:xfrm>
        </p:spPr>
        <p:txBody>
          <a:bodyPr/>
          <a:lstStyle/>
          <a:p>
            <a:r>
              <a:rPr lang="en-US" altLang="en-US" sz="3200" b="0" dirty="0">
                <a:latin typeface="Rockwell Extra Bold" panose="02060903040505020403" pitchFamily="18" charset="0"/>
              </a:rPr>
              <a:t>Ratios in Count Tables:</a:t>
            </a:r>
            <a:br>
              <a:rPr lang="en-US" altLang="en-US" sz="3200" b="0" dirty="0">
                <a:latin typeface="Rockwell Extra Bold" panose="02060903040505020403" pitchFamily="18" charset="0"/>
              </a:rPr>
            </a:br>
            <a:r>
              <a:rPr lang="en-US" altLang="en-US" sz="3200" b="0" dirty="0">
                <a:latin typeface="Rockwell Extra Bold" panose="02060903040505020403" pitchFamily="18" charset="0"/>
              </a:rPr>
              <a:t>Order Matters</a:t>
            </a:r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36232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" name="TextBox 1"/>
          <p:cNvSpPr txBox="1"/>
          <p:nvPr/>
        </p:nvSpPr>
        <p:spPr>
          <a:xfrm>
            <a:off x="184150" y="179387"/>
            <a:ext cx="1123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4.3.2;  P 182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1412" y="3201254"/>
            <a:ext cx="5821487" cy="204140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2342" y="5369167"/>
            <a:ext cx="84601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/>
              <a:t>Sex is physical (M/F). Ambiguous: One baby in 2,000</a:t>
            </a:r>
          </a:p>
          <a:p>
            <a:r>
              <a:rPr lang="en-US" altLang="en-US" sz="2800" dirty="0"/>
              <a:t>Gender (</a:t>
            </a:r>
            <a:r>
              <a:rPr lang="en-US" altLang="en-US" sz="2800" dirty="0" err="1"/>
              <a:t>GLB</a:t>
            </a:r>
            <a:r>
              <a:rPr lang="en-US" altLang="en-US" sz="2800" dirty="0"/>
              <a:t>) is sexual preference. </a:t>
            </a:r>
            <a:br>
              <a:rPr lang="en-US" altLang="en-US" sz="2800" dirty="0"/>
            </a:br>
            <a:r>
              <a:rPr lang="en-US" altLang="en-US" sz="2800" dirty="0"/>
              <a:t>   </a:t>
            </a:r>
            <a:r>
              <a:rPr lang="en-US" altLang="en-US" sz="2400" dirty="0"/>
              <a:t>Of adults: Bisexual 4.4%; Gay 1.4%; Lesbian 1.2%. Trans: 0.9%</a:t>
            </a:r>
          </a:p>
        </p:txBody>
      </p:sp>
    </p:spTree>
    <p:extLst>
      <p:ext uri="{BB962C8B-B14F-4D97-AF65-F5344CB8AC3E}">
        <p14:creationId xmlns:p14="http://schemas.microsoft.com/office/powerpoint/2010/main" val="597114517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118984</TotalTime>
  <Words>6187</Words>
  <Application>Microsoft Office PowerPoint</Application>
  <PresentationFormat>Letter Paper (8.5x11 in)</PresentationFormat>
  <Paragraphs>1333</Paragraphs>
  <Slides>54</Slides>
  <Notes>54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8" baseType="lpstr">
      <vt:lpstr>Arial</vt:lpstr>
      <vt:lpstr>Rockwell Extra Bold</vt:lpstr>
      <vt:lpstr>Times New Roman</vt:lpstr>
      <vt:lpstr>3_Default Design</vt:lpstr>
      <vt:lpstr>Statistical Literacy Textbook:  Chapter 4 Slides</vt:lpstr>
      <vt:lpstr>Describe Ratios: Percent &amp; Percentage Chapter 4: Table of Contents</vt:lpstr>
      <vt:lpstr>Understanding Measurements: Learning Outcomes</vt:lpstr>
      <vt:lpstr>Review Chapter 1 (CARE); Chapter 2 (control for)</vt:lpstr>
      <vt:lpstr>Part-Whole Ratios Named Ratio Grammars</vt:lpstr>
      <vt:lpstr>Pie Charts are the Best way  to Illustrate Part-Whole Ratios</vt:lpstr>
      <vt:lpstr>Pie Charts:  Wording is critical</vt:lpstr>
      <vt:lpstr>Count Questions: Order Doesn’t Matter</vt:lpstr>
      <vt:lpstr>Ratios in Count Tables: Order Matters</vt:lpstr>
      <vt:lpstr>Percent Grammar Statements</vt:lpstr>
      <vt:lpstr>Percent Grammar Statements Template</vt:lpstr>
      <vt:lpstr>Percent Grammar Statements</vt:lpstr>
      <vt:lpstr>Percent Grammar Statements Identify part and whole</vt:lpstr>
      <vt:lpstr>Percent Grammar Statements Part and Whole Rules</vt:lpstr>
      <vt:lpstr>Count Tables:  Answering Part-Whole Questions</vt:lpstr>
      <vt:lpstr>Count Tables:  Create Part-Whole Ratio Table</vt:lpstr>
      <vt:lpstr>Count Tables:  Describe Percentage in a Table</vt:lpstr>
      <vt:lpstr>100% Tables: Percentages in Row Table</vt:lpstr>
      <vt:lpstr>100% Tables: Percentages in Column Table</vt:lpstr>
      <vt:lpstr>100% Tables: Percentages in Total Table</vt:lpstr>
      <vt:lpstr>100% Tables: Describe: use ‘row’ and ‘column’</vt:lpstr>
      <vt:lpstr>Most Common Error: Confusion of the Inverse;</vt:lpstr>
      <vt:lpstr>Margin Values [Need this later!]</vt:lpstr>
      <vt:lpstr>More Percentage Tables: Count Table</vt:lpstr>
      <vt:lpstr>More Percentage Tables</vt:lpstr>
      <vt:lpstr>PowerPoint Presentation</vt:lpstr>
      <vt:lpstr>Percentage Tables: Drivers (left);  Accidents (right)</vt:lpstr>
      <vt:lpstr>Percentage Statement: Show as a Pie Chart</vt:lpstr>
      <vt:lpstr>Percentage Grammar: vs. Percent Grammar</vt:lpstr>
      <vt:lpstr>Percentage Grammar: Statement Template</vt:lpstr>
      <vt:lpstr>Percentage Grammar: Decode Statements</vt:lpstr>
      <vt:lpstr>Question Grammar: Percent vs. Percentage</vt:lpstr>
      <vt:lpstr>Percent vs. Percentage: Summary</vt:lpstr>
      <vt:lpstr>Percentage Grammar: Sports Grammar Ambiguity</vt:lpstr>
      <vt:lpstr>Percentage Grammar: Double-Who Ambiguity</vt:lpstr>
      <vt:lpstr>Percentage Grammar: Tables</vt:lpstr>
      <vt:lpstr>Percentage Grammar: Four most common errors</vt:lpstr>
      <vt:lpstr>Double-Who Ambiguity: Four Solutions</vt:lpstr>
      <vt:lpstr>Percentage Grammar: Count Table</vt:lpstr>
      <vt:lpstr>Percentage in Tables: Half Tables</vt:lpstr>
      <vt:lpstr>Percentage in Tables: Half Tables w Helpful Titles</vt:lpstr>
      <vt:lpstr>Percentage Tables: Unhelpful titles; Margin Values</vt:lpstr>
      <vt:lpstr>Percentage Tables: Unhelpful titles; Margin Values</vt:lpstr>
      <vt:lpstr>Percentage Tables: Multiple one-way half-table</vt:lpstr>
      <vt:lpstr>Three-Variable 100% Table: Can create a Half-Table</vt:lpstr>
      <vt:lpstr>Two-Way Half Table: Helpful Title</vt:lpstr>
      <vt:lpstr>Two-Way Half Table: Ambiguous Title</vt:lpstr>
      <vt:lpstr>Two-Way Half Table: Unhelpful Title</vt:lpstr>
      <vt:lpstr>Table with Missing Margins</vt:lpstr>
      <vt:lpstr>Table with a Missing Margins</vt:lpstr>
      <vt:lpstr>Ambiguous Graphs: USA  Today</vt:lpstr>
      <vt:lpstr>Seven Questions when  Dealing with Statistics</vt:lpstr>
      <vt:lpstr>Chapter 4 Summary</vt:lpstr>
      <vt:lpstr>Table with Missing Margins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Statistical Literacy Issues: Covid Status May, 2021</dc:title>
  <dc:subject/>
  <dc:creator>Milo Schield</dc:creator>
  <cp:lastModifiedBy>Milo Schield</cp:lastModifiedBy>
  <cp:revision>1764</cp:revision>
  <cp:lastPrinted>2026-03-14T10:04:46Z</cp:lastPrinted>
  <dcterms:created xsi:type="dcterms:W3CDTF">1998-11-15T00:57:17Z</dcterms:created>
  <dcterms:modified xsi:type="dcterms:W3CDTF">2026-03-14T19:48:14Z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3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1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C:\982Milo\PowerPt\BallaratTables</vt:lpwstr>
  </property>
</Properties>
</file>