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735" r:id="rId1"/>
  </p:sldMasterIdLst>
  <p:notesMasterIdLst>
    <p:notesMasterId r:id="rId35"/>
  </p:notesMasterIdLst>
  <p:handoutMasterIdLst>
    <p:handoutMasterId r:id="rId36"/>
  </p:handoutMasterIdLst>
  <p:sldIdLst>
    <p:sldId id="314" r:id="rId2"/>
    <p:sldId id="942" r:id="rId3"/>
    <p:sldId id="977" r:id="rId4"/>
    <p:sldId id="981" r:id="rId5"/>
    <p:sldId id="1083" r:id="rId6"/>
    <p:sldId id="1085" r:id="rId7"/>
    <p:sldId id="1086" r:id="rId8"/>
    <p:sldId id="1097" r:id="rId9"/>
    <p:sldId id="1098" r:id="rId10"/>
    <p:sldId id="1099" r:id="rId11"/>
    <p:sldId id="1087" r:id="rId12"/>
    <p:sldId id="1088" r:id="rId13"/>
    <p:sldId id="1089" r:id="rId14"/>
    <p:sldId id="1090" r:id="rId15"/>
    <p:sldId id="1091" r:id="rId16"/>
    <p:sldId id="1092" r:id="rId17"/>
    <p:sldId id="1093" r:id="rId18"/>
    <p:sldId id="1101" r:id="rId19"/>
    <p:sldId id="1105" r:id="rId20"/>
    <p:sldId id="1109" r:id="rId21"/>
    <p:sldId id="1106" r:id="rId22"/>
    <p:sldId id="1110" r:id="rId23"/>
    <p:sldId id="1107" r:id="rId24"/>
    <p:sldId id="1108" r:id="rId25"/>
    <p:sldId id="1111" r:id="rId26"/>
    <p:sldId id="1076" r:id="rId27"/>
    <p:sldId id="1103" r:id="rId28"/>
    <p:sldId id="1104" r:id="rId29"/>
    <p:sldId id="1102" r:id="rId30"/>
    <p:sldId id="1100" r:id="rId31"/>
    <p:sldId id="1112" r:id="rId32"/>
    <p:sldId id="1096" r:id="rId33"/>
    <p:sldId id="1095" r:id="rId34"/>
  </p:sldIdLst>
  <p:sldSz cx="9144000" cy="6858000" type="letter"/>
  <p:notesSz cx="7315200" cy="9601200"/>
  <p:defaultTextStyle>
    <a:defPPr>
      <a:defRPr lang="en-US"/>
    </a:defPPr>
    <a:lvl1pPr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5pPr>
    <a:lvl6pPr marL="2286000" algn="l" defTabSz="914400" rtl="0" eaLnBrk="1" latinLnBrk="0" hangingPunct="1">
      <a:defRPr sz="4800" kern="1200">
        <a:solidFill>
          <a:schemeClr val="tx1"/>
        </a:solidFill>
        <a:latin typeface="Times New Roman" panose="02020603050405020304" pitchFamily="18" charset="0"/>
        <a:ea typeface="+mn-ea"/>
        <a:cs typeface="+mn-cs"/>
      </a:defRPr>
    </a:lvl6pPr>
    <a:lvl7pPr marL="2743200" algn="l" defTabSz="914400" rtl="0" eaLnBrk="1" latinLnBrk="0" hangingPunct="1">
      <a:defRPr sz="4800" kern="1200">
        <a:solidFill>
          <a:schemeClr val="tx1"/>
        </a:solidFill>
        <a:latin typeface="Times New Roman" panose="02020603050405020304" pitchFamily="18" charset="0"/>
        <a:ea typeface="+mn-ea"/>
        <a:cs typeface="+mn-cs"/>
      </a:defRPr>
    </a:lvl7pPr>
    <a:lvl8pPr marL="3200400" algn="l" defTabSz="914400" rtl="0" eaLnBrk="1" latinLnBrk="0" hangingPunct="1">
      <a:defRPr sz="4800" kern="1200">
        <a:solidFill>
          <a:schemeClr val="tx1"/>
        </a:solidFill>
        <a:latin typeface="Times New Roman" panose="02020603050405020304" pitchFamily="18" charset="0"/>
        <a:ea typeface="+mn-ea"/>
        <a:cs typeface="+mn-cs"/>
      </a:defRPr>
    </a:lvl8pPr>
    <a:lvl9pPr marL="3657600" algn="l" defTabSz="914400" rtl="0" eaLnBrk="1" latinLnBrk="0" hangingPunct="1">
      <a:defRPr sz="4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04" userDrawn="1">
          <p15:clr>
            <a:srgbClr val="A4A3A4"/>
          </p15:clr>
        </p15:guide>
      </p15:sldGuideLst>
    </p:ext>
    <p:ext uri="{2D200454-40CA-4A62-9FC3-DE9A4176ACB9}">
      <p15:notesGuideLst xmlns:p15="http://schemas.microsoft.com/office/powerpoint/2012/main">
        <p15:guide id="1" orient="horz" pos="3025">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1153B"/>
    <a:srgbClr val="79163B"/>
    <a:srgbClr val="642832"/>
    <a:srgbClr val="8C0046"/>
    <a:srgbClr val="CC0000"/>
    <a:srgbClr val="800000"/>
    <a:srgbClr val="33CC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6" autoAdjust="0"/>
    <p:restoredTop sz="87367" autoAdjust="0"/>
  </p:normalViewPr>
  <p:slideViewPr>
    <p:cSldViewPr snapToGrid="0">
      <p:cViewPr varScale="1">
        <p:scale>
          <a:sx n="80" d="100"/>
          <a:sy n="80" d="100"/>
        </p:scale>
        <p:origin x="72" y="379"/>
      </p:cViewPr>
      <p:guideLst>
        <p:guide orient="horz" pos="2160"/>
        <p:guide pos="2904"/>
      </p:guideLst>
    </p:cSldViewPr>
  </p:slideViewPr>
  <p:outlineViewPr>
    <p:cViewPr>
      <p:scale>
        <a:sx n="33" d="100"/>
        <a:sy n="33" d="100"/>
      </p:scale>
      <p:origin x="0" y="13122"/>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p:scale>
          <a:sx n="100" d="100"/>
          <a:sy n="100" d="100"/>
        </p:scale>
        <p:origin x="2861" y="58"/>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558800" y="266700"/>
            <a:ext cx="47418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defTabSz="965200">
              <a:defRPr sz="1300" dirty="0" smtClean="0"/>
            </a:lvl1pPr>
          </a:lstStyle>
          <a:p>
            <a:pPr>
              <a:defRPr/>
            </a:pPr>
            <a:r>
              <a:rPr lang="en-US" altLang="en-US" dirty="0"/>
              <a:t>Statistical Literacy Slides: Chapter 6</a:t>
            </a:r>
          </a:p>
        </p:txBody>
      </p:sp>
      <p:sp>
        <p:nvSpPr>
          <p:cNvPr id="40963" name="Rectangle 3"/>
          <p:cNvSpPr>
            <a:spLocks noGrp="1" noChangeArrowheads="1"/>
          </p:cNvSpPr>
          <p:nvPr>
            <p:ph type="dt" sz="quarter" idx="1"/>
          </p:nvPr>
        </p:nvSpPr>
        <p:spPr bwMode="auto">
          <a:xfrm>
            <a:off x="4451350" y="269875"/>
            <a:ext cx="22733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algn="r" defTabSz="965200">
              <a:defRPr sz="1300" dirty="0" smtClean="0"/>
            </a:lvl1pPr>
          </a:lstStyle>
          <a:p>
            <a:pPr>
              <a:defRPr/>
            </a:pPr>
            <a:r>
              <a:rPr lang="en-US" altLang="en-US" dirty="0"/>
              <a:t>V0C 5/1/2026</a:t>
            </a:r>
          </a:p>
        </p:txBody>
      </p:sp>
      <p:sp>
        <p:nvSpPr>
          <p:cNvPr id="40964" name="Rectangle 4"/>
          <p:cNvSpPr>
            <a:spLocks noGrp="1" noChangeArrowheads="1"/>
          </p:cNvSpPr>
          <p:nvPr>
            <p:ph type="ftr" sz="quarter" idx="2"/>
          </p:nvPr>
        </p:nvSpPr>
        <p:spPr bwMode="auto">
          <a:xfrm>
            <a:off x="558800" y="8912225"/>
            <a:ext cx="38925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defTabSz="965200">
              <a:defRPr sz="1300" dirty="0" smtClean="0"/>
            </a:lvl1pPr>
          </a:lstStyle>
          <a:p>
            <a:pPr>
              <a:defRPr/>
            </a:pPr>
            <a:r>
              <a:rPr lang="en-US" altLang="en-US" dirty="0"/>
              <a:t>2023-Schield-StatLit-Slides-Ch6.pdf</a:t>
            </a:r>
          </a:p>
        </p:txBody>
      </p:sp>
      <p:sp>
        <p:nvSpPr>
          <p:cNvPr id="4" name="Slide Number Placeholder 3"/>
          <p:cNvSpPr>
            <a:spLocks noGrp="1"/>
          </p:cNvSpPr>
          <p:nvPr>
            <p:ph type="sldNum" sz="quarter" idx="3"/>
          </p:nvPr>
        </p:nvSpPr>
        <p:spPr>
          <a:xfrm>
            <a:off x="5023643" y="8910638"/>
            <a:ext cx="1701007" cy="481012"/>
          </a:xfrm>
          <a:prstGeom prst="rect">
            <a:avLst/>
          </a:prstGeom>
        </p:spPr>
        <p:txBody>
          <a:bodyPr vert="horz" lIns="91440" tIns="45720" rIns="91440" bIns="45720" rtlCol="0" anchor="b"/>
          <a:lstStyle>
            <a:lvl1pPr algn="r">
              <a:defRPr sz="1200"/>
            </a:lvl1pPr>
          </a:lstStyle>
          <a:p>
            <a:r>
              <a:rPr lang="en-US" dirty="0"/>
              <a:t>Page </a:t>
            </a:r>
            <a:fld id="{1F82C1F0-2D4E-4C58-BA25-2AAFB2EEE5D8}" type="slidenum">
              <a:rPr lang="en-US" smtClean="0"/>
              <a:t>‹#›</a:t>
            </a:fld>
            <a:endParaRPr lang="en-US" dirty="0"/>
          </a:p>
        </p:txBody>
      </p:sp>
    </p:spTree>
    <p:extLst>
      <p:ext uri="{BB962C8B-B14F-4D97-AF65-F5344CB8AC3E}">
        <p14:creationId xmlns:p14="http://schemas.microsoft.com/office/powerpoint/2010/main" val="6378901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defTabSz="965200">
              <a:defRPr sz="1300"/>
            </a:lvl1pPr>
          </a:lstStyle>
          <a:p>
            <a:pPr>
              <a:defRPr/>
            </a:pPr>
            <a:r>
              <a:rPr lang="en-US" altLang="en-US"/>
              <a:t>Logistic Regression 1Y1X in Excel 2013Model Trendline Linear 2Y1X using Excel 2013</a:t>
            </a:r>
          </a:p>
        </p:txBody>
      </p:sp>
      <p:sp>
        <p:nvSpPr>
          <p:cNvPr id="20483" name="Rectangle 3"/>
          <p:cNvSpPr>
            <a:spLocks noGrp="1" noChangeArrowheads="1"/>
          </p:cNvSpPr>
          <p:nvPr>
            <p:ph type="dt" idx="1"/>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algn="r" defTabSz="965200">
              <a:defRPr sz="1300"/>
            </a:lvl1pPr>
          </a:lstStyle>
          <a:p>
            <a:pPr>
              <a:defRPr/>
            </a:pPr>
            <a:r>
              <a:rPr lang="en-US" altLang="en-US"/>
              <a:t>24 Feb 2014 V0d11/24/2013 V0a</a:t>
            </a:r>
          </a:p>
        </p:txBody>
      </p:sp>
      <p:sp>
        <p:nvSpPr>
          <p:cNvPr id="3076"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812800" y="4560888"/>
            <a:ext cx="5770563"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defTabSz="965200">
              <a:defRPr sz="1300"/>
            </a:lvl1pPr>
          </a:lstStyle>
          <a:p>
            <a:pPr>
              <a:defRPr/>
            </a:pPr>
            <a:r>
              <a:rPr lang="en-US" altLang="en-US"/>
              <a:t>Model-Logistic-Regression-1Y1X-Excel2013-6up.pdfwww.StatLit.org/pdf/Model-Trendline-Linear-2Y1X-Excel2013-6up.pdf</a:t>
            </a:r>
          </a:p>
        </p:txBody>
      </p:sp>
      <p:sp>
        <p:nvSpPr>
          <p:cNvPr id="20487" name="Rectangle 7"/>
          <p:cNvSpPr>
            <a:spLocks noGrp="1" noChangeArrowheads="1"/>
          </p:cNvSpPr>
          <p:nvPr>
            <p:ph type="sldNum" sz="quarter" idx="5"/>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algn="r" defTabSz="965200">
              <a:defRPr sz="1300"/>
            </a:lvl1pPr>
          </a:lstStyle>
          <a:p>
            <a:pPr>
              <a:defRPr/>
            </a:pPr>
            <a:fld id="{A2561E62-5931-415B-8704-36BFE2A9CB38}" type="slidenum">
              <a:rPr lang="en-US" altLang="en-US"/>
              <a:pPr>
                <a:defRPr/>
              </a:pPr>
              <a:t>‹#›</a:t>
            </a:fld>
            <a:endParaRPr lang="en-US" altLang="en-US"/>
          </a:p>
        </p:txBody>
      </p:sp>
    </p:spTree>
    <p:extLst>
      <p:ext uri="{BB962C8B-B14F-4D97-AF65-F5344CB8AC3E}">
        <p14:creationId xmlns:p14="http://schemas.microsoft.com/office/powerpoint/2010/main" val="1163209837"/>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6147"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6148"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6149"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2338DF5-CEA3-4FF3-9B0E-C92BB0DEB109}" type="slidenum">
              <a:rPr lang="en-US" altLang="en-US" sz="1300" smtClean="0"/>
              <a:pPr/>
              <a:t>1</a:t>
            </a:fld>
            <a:endParaRPr lang="en-US" altLang="en-US" sz="1300"/>
          </a:p>
        </p:txBody>
      </p:sp>
      <p:sp>
        <p:nvSpPr>
          <p:cNvPr id="6150"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6151"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6152"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6153"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2EF66053-BE43-4F25-8292-FAA23C58734D}" type="slidenum">
              <a:rPr lang="en-US" altLang="en-US" sz="1300"/>
              <a:pPr algn="r"/>
              <a:t>1</a:t>
            </a:fld>
            <a:endParaRPr lang="en-US" altLang="en-US" sz="1300"/>
          </a:p>
        </p:txBody>
      </p:sp>
      <p:sp>
        <p:nvSpPr>
          <p:cNvPr id="615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615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615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615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3CF26222-E7D9-4981-AB14-D4EDD1F95269}" type="slidenum">
              <a:rPr lang="en-US" altLang="en-US" sz="1300"/>
              <a:pPr algn="r"/>
              <a:t>1</a:t>
            </a:fld>
            <a:endParaRPr lang="en-US" altLang="en-US" sz="1300"/>
          </a:p>
        </p:txBody>
      </p:sp>
      <p:sp>
        <p:nvSpPr>
          <p:cNvPr id="6158" name="Rectangle 2"/>
          <p:cNvSpPr txBox="1">
            <a:spLocks noGrp="1" noChangeArrowheads="1"/>
          </p:cNvSpPr>
          <p:nvPr/>
        </p:nvSpPr>
        <p:spPr bwMode="auto">
          <a:xfrm>
            <a:off x="1270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615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616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616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F641F05-6907-4C8B-9431-69B9619EC8B1}" type="slidenum">
              <a:rPr lang="en-US" altLang="en-US" sz="1300"/>
              <a:pPr algn="r"/>
              <a:t>1</a:t>
            </a:fld>
            <a:endParaRPr lang="en-US" altLang="en-US" sz="1300"/>
          </a:p>
        </p:txBody>
      </p:sp>
      <p:sp>
        <p:nvSpPr>
          <p:cNvPr id="6162" name="Rectangle 2"/>
          <p:cNvSpPr>
            <a:spLocks noGrp="1" noRot="1" noChangeAspect="1" noChangeArrowheads="1" noTextEdit="1"/>
          </p:cNvSpPr>
          <p:nvPr>
            <p:ph type="sldImg"/>
          </p:nvPr>
        </p:nvSpPr>
        <p:spPr>
          <a:ln/>
        </p:spPr>
        <p:txBody>
          <a:bodyPr/>
          <a:lstStyle/>
          <a:p>
            <a:endParaRPr lang="en-US"/>
          </a:p>
        </p:txBody>
      </p:sp>
      <p:sp>
        <p:nvSpPr>
          <p:cNvPr id="6163"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511836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A6B35-5384-EBCF-A08F-084D1C60CC4E}"/>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DD6A6FC6-134A-55AD-9ABD-A054BA1A8174}"/>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E6D3C6DE-D75E-89DE-2511-62877DA22450}"/>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1D502C53-F935-4E89-6DC9-BE7884E5476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194EB871-38F4-5683-2D78-BEA0C9A975B4}"/>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10</a:t>
            </a:fld>
            <a:endParaRPr lang="en-US" altLang="en-US" sz="1300"/>
          </a:p>
        </p:txBody>
      </p:sp>
      <p:sp>
        <p:nvSpPr>
          <p:cNvPr id="12294" name="Rectangle 2">
            <a:extLst>
              <a:ext uri="{FF2B5EF4-FFF2-40B4-BE49-F238E27FC236}">
                <a16:creationId xmlns:a16="http://schemas.microsoft.com/office/drawing/2014/main" id="{FCE26770-FE0F-EDB6-AD7E-CD72B016A14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A32D68FF-3BAE-5A39-562C-C4AC22E5328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D2C88E17-8D93-2FF5-66FD-C482F1A8F27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E62373EF-5232-B5D8-3784-30827FCD486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10</a:t>
            </a:fld>
            <a:endParaRPr lang="en-US" altLang="en-US" sz="1300"/>
          </a:p>
        </p:txBody>
      </p:sp>
      <p:sp>
        <p:nvSpPr>
          <p:cNvPr id="12298" name="Rectangle 2">
            <a:extLst>
              <a:ext uri="{FF2B5EF4-FFF2-40B4-BE49-F238E27FC236}">
                <a16:creationId xmlns:a16="http://schemas.microsoft.com/office/drawing/2014/main" id="{4E1D00C8-60B2-F4B0-7703-8160D351914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AC48E387-8E18-8838-F34B-4AF16163DC8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2FCCAC4B-3662-F5D7-26C7-5E730BD31E5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F18E2BE1-0823-1AC5-BBFB-FE491B4AF252}"/>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10</a:t>
            </a:fld>
            <a:endParaRPr lang="en-US" altLang="en-US" sz="1300"/>
          </a:p>
        </p:txBody>
      </p:sp>
      <p:sp>
        <p:nvSpPr>
          <p:cNvPr id="12302" name="Rectangle 2">
            <a:extLst>
              <a:ext uri="{FF2B5EF4-FFF2-40B4-BE49-F238E27FC236}">
                <a16:creationId xmlns:a16="http://schemas.microsoft.com/office/drawing/2014/main" id="{CED8F23D-1198-4C8A-D0C5-5E35503FA99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7E86EC15-8466-C263-75CA-03A27762324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FC5075AE-125C-71FA-9C0A-86F8F89D8B2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BD504978-1D04-8682-73CB-CD0037270E7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10</a:t>
            </a:fld>
            <a:endParaRPr lang="en-US" altLang="en-US" sz="1300"/>
          </a:p>
        </p:txBody>
      </p:sp>
      <p:sp>
        <p:nvSpPr>
          <p:cNvPr id="12306" name="Rectangle 2">
            <a:extLst>
              <a:ext uri="{FF2B5EF4-FFF2-40B4-BE49-F238E27FC236}">
                <a16:creationId xmlns:a16="http://schemas.microsoft.com/office/drawing/2014/main" id="{29C3E41C-01DE-83ED-2E2A-3A424B98195C}"/>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7771A34F-043F-F867-3DBE-957A4267B2D8}"/>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07663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11</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11</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11</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11</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6336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12</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12</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12</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12</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536538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13</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13</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13</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13</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971948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14</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14</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14</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14</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69034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15</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15</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15</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15</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671970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134171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17</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17</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17</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17</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061745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81586-4D94-6FF3-64B7-ACFB1BA20C66}"/>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A1F674CE-2768-DBD1-7E79-970F5832D9E7}"/>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D4F1C03-81DA-AFF8-1D55-027283197030}"/>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8BD3A1D-8B07-181E-E3AF-7BD181E88C3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5E40A1AE-D0D4-BAB4-4249-6497D76F82CA}"/>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18</a:t>
            </a:fld>
            <a:endParaRPr lang="en-US" altLang="en-US" sz="1300"/>
          </a:p>
        </p:txBody>
      </p:sp>
      <p:sp>
        <p:nvSpPr>
          <p:cNvPr id="12294" name="Rectangle 2">
            <a:extLst>
              <a:ext uri="{FF2B5EF4-FFF2-40B4-BE49-F238E27FC236}">
                <a16:creationId xmlns:a16="http://schemas.microsoft.com/office/drawing/2014/main" id="{486B2BDB-EFF7-1BE1-CD4B-C7BF3A8C2F0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AC737937-D24B-5944-6D7C-99CCC8A78E6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27E17EA-A10F-C281-32CD-880413781E1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22CD6C4F-D9A6-7EA2-3C17-5054AEB5636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18</a:t>
            </a:fld>
            <a:endParaRPr lang="en-US" altLang="en-US" sz="1300"/>
          </a:p>
        </p:txBody>
      </p:sp>
      <p:sp>
        <p:nvSpPr>
          <p:cNvPr id="12298" name="Rectangle 2">
            <a:extLst>
              <a:ext uri="{FF2B5EF4-FFF2-40B4-BE49-F238E27FC236}">
                <a16:creationId xmlns:a16="http://schemas.microsoft.com/office/drawing/2014/main" id="{2774A76E-498A-DDB5-61B5-40BC6FEC3E3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9029DE4E-62A5-3060-D339-65DDF229DDA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5EAEAC8-F19C-19A2-A7D6-C4A25D96016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56A055B5-CD0E-59D1-0D7F-5AAC38B6881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18</a:t>
            </a:fld>
            <a:endParaRPr lang="en-US" altLang="en-US" sz="1300"/>
          </a:p>
        </p:txBody>
      </p:sp>
      <p:sp>
        <p:nvSpPr>
          <p:cNvPr id="12302" name="Rectangle 2">
            <a:extLst>
              <a:ext uri="{FF2B5EF4-FFF2-40B4-BE49-F238E27FC236}">
                <a16:creationId xmlns:a16="http://schemas.microsoft.com/office/drawing/2014/main" id="{194454B3-F1F6-FFBD-132F-EF0B1985E96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9F24A0A6-8DBF-11A6-C98C-584F21C9BFC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9CD3A953-7EE9-97BF-CDD2-63FA7068C77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926BF2E0-A90A-9840-69C7-F18A472FE14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18</a:t>
            </a:fld>
            <a:endParaRPr lang="en-US" altLang="en-US" sz="1300"/>
          </a:p>
        </p:txBody>
      </p:sp>
      <p:sp>
        <p:nvSpPr>
          <p:cNvPr id="12306" name="Rectangle 2">
            <a:extLst>
              <a:ext uri="{FF2B5EF4-FFF2-40B4-BE49-F238E27FC236}">
                <a16:creationId xmlns:a16="http://schemas.microsoft.com/office/drawing/2014/main" id="{C610E707-1035-AE40-76A8-A8D05DCDFE65}"/>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6C68EDCD-DDA6-AD95-5679-54A7EBB47D31}"/>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748842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7F05C-DD43-5440-E3A7-9E9560DCAF20}"/>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9DC81C9F-98BA-AF9C-63C6-DFC8C1AB93E0}"/>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6058D9C5-9974-1994-78EA-F7AD5C703BFE}"/>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F0581896-40D8-3346-124E-B6CAF9B0A4A1}"/>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EE71DE9F-0E13-203F-5739-9D460DA25FAF}"/>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19</a:t>
            </a:fld>
            <a:endParaRPr lang="en-US" altLang="en-US" sz="1300"/>
          </a:p>
        </p:txBody>
      </p:sp>
      <p:sp>
        <p:nvSpPr>
          <p:cNvPr id="12294" name="Rectangle 2">
            <a:extLst>
              <a:ext uri="{FF2B5EF4-FFF2-40B4-BE49-F238E27FC236}">
                <a16:creationId xmlns:a16="http://schemas.microsoft.com/office/drawing/2014/main" id="{6D9AD8A8-4E98-7604-3D2E-9B64990406A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6DBFA215-1A7C-C61A-1600-F3557979B66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64EC373B-2868-6E75-4038-6FBE8A1F19A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36886F81-DC6F-6DD1-263D-723FDA231CE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19</a:t>
            </a:fld>
            <a:endParaRPr lang="en-US" altLang="en-US" sz="1300"/>
          </a:p>
        </p:txBody>
      </p:sp>
      <p:sp>
        <p:nvSpPr>
          <p:cNvPr id="12298" name="Rectangle 2">
            <a:extLst>
              <a:ext uri="{FF2B5EF4-FFF2-40B4-BE49-F238E27FC236}">
                <a16:creationId xmlns:a16="http://schemas.microsoft.com/office/drawing/2014/main" id="{297254C6-BD56-D3C8-4BFD-8E1CD9DDBE9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D2C8B881-2597-ADA2-DE90-755F0EE34F4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3B92CF2-A3A4-6400-EB17-4DA3BE6B1A6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B2EC7A78-2BDF-62CC-7A82-2B511A13C57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19</a:t>
            </a:fld>
            <a:endParaRPr lang="en-US" altLang="en-US" sz="1300"/>
          </a:p>
        </p:txBody>
      </p:sp>
      <p:sp>
        <p:nvSpPr>
          <p:cNvPr id="12302" name="Rectangle 2">
            <a:extLst>
              <a:ext uri="{FF2B5EF4-FFF2-40B4-BE49-F238E27FC236}">
                <a16:creationId xmlns:a16="http://schemas.microsoft.com/office/drawing/2014/main" id="{30BE16C4-D1B8-4EF3-F017-23957FD9167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2763F0FC-C79D-B883-BEB4-E9E502FAFEA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BE98B064-3EF2-18B6-C352-A08B6371326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4328ACB8-E965-8AF5-CE35-26D29C44AD5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19</a:t>
            </a:fld>
            <a:endParaRPr lang="en-US" altLang="en-US" sz="1300"/>
          </a:p>
        </p:txBody>
      </p:sp>
      <p:sp>
        <p:nvSpPr>
          <p:cNvPr id="12306" name="Rectangle 2">
            <a:extLst>
              <a:ext uri="{FF2B5EF4-FFF2-40B4-BE49-F238E27FC236}">
                <a16:creationId xmlns:a16="http://schemas.microsoft.com/office/drawing/2014/main" id="{39743CED-98F4-684C-70B6-0A55F4033658}"/>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0111C2E4-17A5-80D9-3A51-D6E9B8160815}"/>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419583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88384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65572-A257-3D83-F07E-7318BB4702FD}"/>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814D3F9E-D3B5-4996-DBC5-B4F2CFCEDBB3}"/>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FF7F943F-1982-817F-82CD-BC2EE80CA992}"/>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65214049-C9D2-6D9A-FF3A-73D0A343ADB1}"/>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7DFFA5D1-D6AA-EF08-C55B-CA578E999D22}"/>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20</a:t>
            </a:fld>
            <a:endParaRPr lang="en-US" altLang="en-US" sz="1300"/>
          </a:p>
        </p:txBody>
      </p:sp>
      <p:sp>
        <p:nvSpPr>
          <p:cNvPr id="12294" name="Rectangle 2">
            <a:extLst>
              <a:ext uri="{FF2B5EF4-FFF2-40B4-BE49-F238E27FC236}">
                <a16:creationId xmlns:a16="http://schemas.microsoft.com/office/drawing/2014/main" id="{D5417651-E3D8-7DDB-C881-E5857961F13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C3D5EF6-FF07-0BA9-D242-020A7DE5A2B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C9BAC9B-DAD4-2422-DD7B-8DB3FD90F8A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236B64ED-2176-6871-4AD7-352ACBA1404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20</a:t>
            </a:fld>
            <a:endParaRPr lang="en-US" altLang="en-US" sz="1300"/>
          </a:p>
        </p:txBody>
      </p:sp>
      <p:sp>
        <p:nvSpPr>
          <p:cNvPr id="12298" name="Rectangle 2">
            <a:extLst>
              <a:ext uri="{FF2B5EF4-FFF2-40B4-BE49-F238E27FC236}">
                <a16:creationId xmlns:a16="http://schemas.microsoft.com/office/drawing/2014/main" id="{28CEF5FA-6603-756D-722D-5ECF42EC699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5CBBB3FE-6F2C-8109-8F7E-B7A4C7B8BCA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54C2BA53-8F4F-C7CE-D95B-21A863AFDA0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EB71C0D6-000F-86FC-1CC1-A1F097BFD75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20</a:t>
            </a:fld>
            <a:endParaRPr lang="en-US" altLang="en-US" sz="1300"/>
          </a:p>
        </p:txBody>
      </p:sp>
      <p:sp>
        <p:nvSpPr>
          <p:cNvPr id="12302" name="Rectangle 2">
            <a:extLst>
              <a:ext uri="{FF2B5EF4-FFF2-40B4-BE49-F238E27FC236}">
                <a16:creationId xmlns:a16="http://schemas.microsoft.com/office/drawing/2014/main" id="{22E57D9B-4E78-C6AD-5ABF-222E49609E8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A3B74E8E-1251-67E2-31ED-4A24D7A8334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B0C4FF79-B5CE-A637-77E0-5A5265F310F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3108DB12-2EB1-8CAC-D577-701F454D20D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20</a:t>
            </a:fld>
            <a:endParaRPr lang="en-US" altLang="en-US" sz="1300"/>
          </a:p>
        </p:txBody>
      </p:sp>
      <p:sp>
        <p:nvSpPr>
          <p:cNvPr id="12306" name="Rectangle 2">
            <a:extLst>
              <a:ext uri="{FF2B5EF4-FFF2-40B4-BE49-F238E27FC236}">
                <a16:creationId xmlns:a16="http://schemas.microsoft.com/office/drawing/2014/main" id="{3D3CE64B-FF59-298D-36E9-9B72C3AD6CDF}"/>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AC0FD526-D1CC-0523-5F88-271EE899C338}"/>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075455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A05A1-9B49-D9E4-C233-964F5EDAC86A}"/>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C43130C-1586-D0AF-D921-A7B9499869F6}"/>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50808BBE-1ADC-6616-ADF0-D404F356B05A}"/>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FD2BCA2B-2366-951D-F49C-CFBC79F55C3A}"/>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683E62BE-59FD-D4CA-F38C-71F80D7684A1}"/>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21</a:t>
            </a:fld>
            <a:endParaRPr lang="en-US" altLang="en-US" sz="1300"/>
          </a:p>
        </p:txBody>
      </p:sp>
      <p:sp>
        <p:nvSpPr>
          <p:cNvPr id="12294" name="Rectangle 2">
            <a:extLst>
              <a:ext uri="{FF2B5EF4-FFF2-40B4-BE49-F238E27FC236}">
                <a16:creationId xmlns:a16="http://schemas.microsoft.com/office/drawing/2014/main" id="{B7C9ACA3-F110-D449-AD82-C2AA559AAD4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2E144A41-1872-B28E-FEAB-8376CAF9A0F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68CC63A1-992A-AC5A-0F3E-07D152E25C8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DD0CF55-E649-A7EB-870A-B98FA987096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21</a:t>
            </a:fld>
            <a:endParaRPr lang="en-US" altLang="en-US" sz="1300"/>
          </a:p>
        </p:txBody>
      </p:sp>
      <p:sp>
        <p:nvSpPr>
          <p:cNvPr id="12298" name="Rectangle 2">
            <a:extLst>
              <a:ext uri="{FF2B5EF4-FFF2-40B4-BE49-F238E27FC236}">
                <a16:creationId xmlns:a16="http://schemas.microsoft.com/office/drawing/2014/main" id="{80B86824-01B9-319D-3817-3AACCD78451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D3E233C7-7257-541B-ABD4-CBC2DF2791E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AD118519-CC72-80AF-F160-8C9F459BD1D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FB91D71-9CD7-F19E-B44E-A902E575AC9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21</a:t>
            </a:fld>
            <a:endParaRPr lang="en-US" altLang="en-US" sz="1300"/>
          </a:p>
        </p:txBody>
      </p:sp>
      <p:sp>
        <p:nvSpPr>
          <p:cNvPr id="12302" name="Rectangle 2">
            <a:extLst>
              <a:ext uri="{FF2B5EF4-FFF2-40B4-BE49-F238E27FC236}">
                <a16:creationId xmlns:a16="http://schemas.microsoft.com/office/drawing/2014/main" id="{B4FF2BF6-13F4-94DB-2DC9-53BB23BFA62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C4737541-7E55-D940-ACEC-E31FCC01E0B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29540B34-5E19-283B-F4D8-11A231C71F7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CCF4F44F-2F49-6798-9AFE-EEB2BE0161C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21</a:t>
            </a:fld>
            <a:endParaRPr lang="en-US" altLang="en-US" sz="1300"/>
          </a:p>
        </p:txBody>
      </p:sp>
      <p:sp>
        <p:nvSpPr>
          <p:cNvPr id="12306" name="Rectangle 2">
            <a:extLst>
              <a:ext uri="{FF2B5EF4-FFF2-40B4-BE49-F238E27FC236}">
                <a16:creationId xmlns:a16="http://schemas.microsoft.com/office/drawing/2014/main" id="{FF51CA7F-6B39-ACB2-A9A3-80A4CD251120}"/>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D3635C12-D074-12E4-EC6E-F9FEEED61E63}"/>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683899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1A417-AB92-BA76-83D1-B606EC21EDE9}"/>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5646740A-DD80-8C0F-0DA2-E622EA56C2AE}"/>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115DFCD-48B5-5225-81D4-EB92702B9472}"/>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5B9A8E6-50F5-AD0A-81F7-8D1A3194CB8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33642545-5B92-ABF0-B2DA-F11F437D9473}"/>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22</a:t>
            </a:fld>
            <a:endParaRPr lang="en-US" altLang="en-US" sz="1300"/>
          </a:p>
        </p:txBody>
      </p:sp>
      <p:sp>
        <p:nvSpPr>
          <p:cNvPr id="12294" name="Rectangle 2">
            <a:extLst>
              <a:ext uri="{FF2B5EF4-FFF2-40B4-BE49-F238E27FC236}">
                <a16:creationId xmlns:a16="http://schemas.microsoft.com/office/drawing/2014/main" id="{2BB55DD4-9C4E-04C7-E0D5-B83763540B4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979C5233-2035-6344-A26F-EE5A40EABFF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75CAEA4-148E-1BAE-C225-29CB416562B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68DF5844-51AF-59C0-B4F0-A407EE46417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22</a:t>
            </a:fld>
            <a:endParaRPr lang="en-US" altLang="en-US" sz="1300"/>
          </a:p>
        </p:txBody>
      </p:sp>
      <p:sp>
        <p:nvSpPr>
          <p:cNvPr id="12298" name="Rectangle 2">
            <a:extLst>
              <a:ext uri="{FF2B5EF4-FFF2-40B4-BE49-F238E27FC236}">
                <a16:creationId xmlns:a16="http://schemas.microsoft.com/office/drawing/2014/main" id="{B21744B4-C220-3E4F-F278-C7262D35567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896EF409-AD68-F3CA-BCFE-BF7C11C7B9F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7EEC1FF-A1C6-EFAD-8A1E-0E9D518A2DE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76533BCC-B8E5-19AB-9FA9-984A48BCD2F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22</a:t>
            </a:fld>
            <a:endParaRPr lang="en-US" altLang="en-US" sz="1300"/>
          </a:p>
        </p:txBody>
      </p:sp>
      <p:sp>
        <p:nvSpPr>
          <p:cNvPr id="12302" name="Rectangle 2">
            <a:extLst>
              <a:ext uri="{FF2B5EF4-FFF2-40B4-BE49-F238E27FC236}">
                <a16:creationId xmlns:a16="http://schemas.microsoft.com/office/drawing/2014/main" id="{7E104447-0726-605B-9769-300D00EC22B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AED26293-6641-9FED-E36E-36334896B73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67D04585-27AC-E41E-0CE8-8F4730A1330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D9A05C1B-6A80-205A-E59E-F421BD93369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22</a:t>
            </a:fld>
            <a:endParaRPr lang="en-US" altLang="en-US" sz="1300"/>
          </a:p>
        </p:txBody>
      </p:sp>
      <p:sp>
        <p:nvSpPr>
          <p:cNvPr id="12306" name="Rectangle 2">
            <a:extLst>
              <a:ext uri="{FF2B5EF4-FFF2-40B4-BE49-F238E27FC236}">
                <a16:creationId xmlns:a16="http://schemas.microsoft.com/office/drawing/2014/main" id="{D1B514D2-4CBF-C912-2048-05E00E5E677D}"/>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33384EBF-6E18-95D8-3153-7F7877ADE4B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016577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3C032-115A-7EB2-48F3-92859A16A5BB}"/>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09922313-E7A8-1673-6009-5C5D55359C60}"/>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7EA88A62-50B1-541D-6DC8-F46E91E9C654}"/>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EE4EDCFE-4062-7D19-0104-ED4CD00F3472}"/>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744978C3-5405-6789-3E24-F2DE0956E586}"/>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23</a:t>
            </a:fld>
            <a:endParaRPr lang="en-US" altLang="en-US" sz="1300"/>
          </a:p>
        </p:txBody>
      </p:sp>
      <p:sp>
        <p:nvSpPr>
          <p:cNvPr id="12294" name="Rectangle 2">
            <a:extLst>
              <a:ext uri="{FF2B5EF4-FFF2-40B4-BE49-F238E27FC236}">
                <a16:creationId xmlns:a16="http://schemas.microsoft.com/office/drawing/2014/main" id="{A837A82B-F3BC-CF7A-803C-4FA4E205B78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85661F0B-96FD-B58C-87F2-768E498874A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D92496BC-3AB6-0052-D0B7-6285836F6DE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92893EE-7E4B-EB35-1DB8-B6E5434CD5B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23</a:t>
            </a:fld>
            <a:endParaRPr lang="en-US" altLang="en-US" sz="1300"/>
          </a:p>
        </p:txBody>
      </p:sp>
      <p:sp>
        <p:nvSpPr>
          <p:cNvPr id="12298" name="Rectangle 2">
            <a:extLst>
              <a:ext uri="{FF2B5EF4-FFF2-40B4-BE49-F238E27FC236}">
                <a16:creationId xmlns:a16="http://schemas.microsoft.com/office/drawing/2014/main" id="{B8B4516F-B727-A834-001D-A8F522ABCDA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5A8E0B0D-CD70-D015-A978-7AA4F6B1A33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91BD7008-E0D9-1EE9-55A5-9C7D4ABC413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0301C0F2-AA10-87FD-9A58-FC1C66D79F5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23</a:t>
            </a:fld>
            <a:endParaRPr lang="en-US" altLang="en-US" sz="1300"/>
          </a:p>
        </p:txBody>
      </p:sp>
      <p:sp>
        <p:nvSpPr>
          <p:cNvPr id="12302" name="Rectangle 2">
            <a:extLst>
              <a:ext uri="{FF2B5EF4-FFF2-40B4-BE49-F238E27FC236}">
                <a16:creationId xmlns:a16="http://schemas.microsoft.com/office/drawing/2014/main" id="{D4196C4F-487A-6B9C-5749-A1A3A7F82A1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5365D201-B38D-B91F-072C-33ED93F6676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194FD42A-B23C-C3BD-3F6F-3C5D0FAD597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24F9901A-A5BE-9337-B825-4C98E23BC6E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23</a:t>
            </a:fld>
            <a:endParaRPr lang="en-US" altLang="en-US" sz="1300"/>
          </a:p>
        </p:txBody>
      </p:sp>
      <p:sp>
        <p:nvSpPr>
          <p:cNvPr id="12306" name="Rectangle 2">
            <a:extLst>
              <a:ext uri="{FF2B5EF4-FFF2-40B4-BE49-F238E27FC236}">
                <a16:creationId xmlns:a16="http://schemas.microsoft.com/office/drawing/2014/main" id="{23826CA1-5660-5E13-C087-AC60EB81E941}"/>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27B9CF87-FB3B-0A28-9074-87D8E3A503F7}"/>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55957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21730-3961-DB5D-AA67-029BCAB92E9C}"/>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EDFBBE1C-18BB-1504-4ADE-A0704E0D4D15}"/>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68767859-9FBB-CD89-7252-03777BAC6F10}"/>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F0901B5-60E2-9A11-40A2-C6D989B23DD0}"/>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2C5EC47C-3F8E-3A5A-5017-3C39D2929E21}"/>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24</a:t>
            </a:fld>
            <a:endParaRPr lang="en-US" altLang="en-US" sz="1300"/>
          </a:p>
        </p:txBody>
      </p:sp>
      <p:sp>
        <p:nvSpPr>
          <p:cNvPr id="12294" name="Rectangle 2">
            <a:extLst>
              <a:ext uri="{FF2B5EF4-FFF2-40B4-BE49-F238E27FC236}">
                <a16:creationId xmlns:a16="http://schemas.microsoft.com/office/drawing/2014/main" id="{2FE6F92E-C105-88C7-4CDB-0DBF6478246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74640634-57F0-AD96-A4A6-6F9BD6C9A94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87F05D7D-DE11-B0E5-00DD-E27ACB33BD0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17F1783A-0AB7-5207-6AB7-D237AD2C66B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24</a:t>
            </a:fld>
            <a:endParaRPr lang="en-US" altLang="en-US" sz="1300"/>
          </a:p>
        </p:txBody>
      </p:sp>
      <p:sp>
        <p:nvSpPr>
          <p:cNvPr id="12298" name="Rectangle 2">
            <a:extLst>
              <a:ext uri="{FF2B5EF4-FFF2-40B4-BE49-F238E27FC236}">
                <a16:creationId xmlns:a16="http://schemas.microsoft.com/office/drawing/2014/main" id="{B8274B9C-02C1-3D5D-3215-0217829AA0B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20984024-63DE-1A88-C771-F659A95E1C8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82B2FDE6-098C-8030-3E98-DEBAC89C011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84C77207-C839-16EB-7C84-06E37AE2346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24</a:t>
            </a:fld>
            <a:endParaRPr lang="en-US" altLang="en-US" sz="1300"/>
          </a:p>
        </p:txBody>
      </p:sp>
      <p:sp>
        <p:nvSpPr>
          <p:cNvPr id="12302" name="Rectangle 2">
            <a:extLst>
              <a:ext uri="{FF2B5EF4-FFF2-40B4-BE49-F238E27FC236}">
                <a16:creationId xmlns:a16="http://schemas.microsoft.com/office/drawing/2014/main" id="{B7AA6CBB-FFA9-467F-71EC-DAE7372E171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1486FFFA-0E17-8078-B3FA-573F61FC694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51789237-0912-4117-0AEF-DC1E17F5A6E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30891A52-57B6-5ADD-69A2-A9C943E9A12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24</a:t>
            </a:fld>
            <a:endParaRPr lang="en-US" altLang="en-US" sz="1300"/>
          </a:p>
        </p:txBody>
      </p:sp>
      <p:sp>
        <p:nvSpPr>
          <p:cNvPr id="12306" name="Rectangle 2">
            <a:extLst>
              <a:ext uri="{FF2B5EF4-FFF2-40B4-BE49-F238E27FC236}">
                <a16:creationId xmlns:a16="http://schemas.microsoft.com/office/drawing/2014/main" id="{9BA0D1E4-0039-BDA6-C149-1879ED76B60D}"/>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907B4AC8-7742-7F7C-50CD-C0F832A8889A}"/>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975294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04DFF-D3DA-E52D-80B5-363E5EA395C2}"/>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A10B09A8-A426-5FC8-D11D-E06D791E5C71}"/>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866FF4D9-1E09-D025-DFEA-01D816BBB34C}"/>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1BB5DBAD-854D-424D-877A-2C70518FB499}"/>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A3392333-0B2B-0DAB-11CA-D85E0673A2B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25</a:t>
            </a:fld>
            <a:endParaRPr lang="en-US" altLang="en-US" sz="1300"/>
          </a:p>
        </p:txBody>
      </p:sp>
      <p:sp>
        <p:nvSpPr>
          <p:cNvPr id="12294" name="Rectangle 2">
            <a:extLst>
              <a:ext uri="{FF2B5EF4-FFF2-40B4-BE49-F238E27FC236}">
                <a16:creationId xmlns:a16="http://schemas.microsoft.com/office/drawing/2014/main" id="{0653CFB0-5629-FD01-2C68-587637ACB5C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33EAF9CF-9D6E-C9CE-92C9-417A29654B3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F2DD1401-C4BF-3A95-0E53-1A30E3311F4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51C7E8D-51E7-31AC-8899-D391C510D08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25</a:t>
            </a:fld>
            <a:endParaRPr lang="en-US" altLang="en-US" sz="1300"/>
          </a:p>
        </p:txBody>
      </p:sp>
      <p:sp>
        <p:nvSpPr>
          <p:cNvPr id="12298" name="Rectangle 2">
            <a:extLst>
              <a:ext uri="{FF2B5EF4-FFF2-40B4-BE49-F238E27FC236}">
                <a16:creationId xmlns:a16="http://schemas.microsoft.com/office/drawing/2014/main" id="{2D12A889-E771-5136-2886-055E67EFD58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60D8E3E3-7493-C523-01CE-C6B06835BDE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B9D77CA2-E541-CC1F-A1B2-F65B2FEDA21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DE75A3F2-2D95-B367-C4F3-9FAB193AE04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25</a:t>
            </a:fld>
            <a:endParaRPr lang="en-US" altLang="en-US" sz="1300"/>
          </a:p>
        </p:txBody>
      </p:sp>
      <p:sp>
        <p:nvSpPr>
          <p:cNvPr id="12302" name="Rectangle 2">
            <a:extLst>
              <a:ext uri="{FF2B5EF4-FFF2-40B4-BE49-F238E27FC236}">
                <a16:creationId xmlns:a16="http://schemas.microsoft.com/office/drawing/2014/main" id="{C45BC672-CBF5-26E8-35C8-8F564284C16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8F7EFBE6-2CB6-3CE5-3183-D429A6D68F6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5AAED30C-D299-2F7D-EDF4-2255FD55947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10887666-1511-EF29-7E13-DCEFACDB336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25</a:t>
            </a:fld>
            <a:endParaRPr lang="en-US" altLang="en-US" sz="1300"/>
          </a:p>
        </p:txBody>
      </p:sp>
      <p:sp>
        <p:nvSpPr>
          <p:cNvPr id="12306" name="Rectangle 2">
            <a:extLst>
              <a:ext uri="{FF2B5EF4-FFF2-40B4-BE49-F238E27FC236}">
                <a16:creationId xmlns:a16="http://schemas.microsoft.com/office/drawing/2014/main" id="{53C41FE5-A1DD-FDEB-E063-AB811E977C5C}"/>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8E0A26B9-7037-B2BA-58F6-D68046E29CCF}"/>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9789748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9569399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04B71-61A4-6664-0C43-306CDC3E7FEC}"/>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8241CEE9-0C0B-65B3-58F8-D38ACC7A70A2}"/>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E81B4BB8-34BD-3B3A-DF86-7C8A7495C993}"/>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1D202D5E-0BEA-AFB3-99D4-6EC8DBC91CD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3BF95064-2C04-278E-9C4B-4C745A20BE8A}"/>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27</a:t>
            </a:fld>
            <a:endParaRPr lang="en-US" altLang="en-US" sz="1300"/>
          </a:p>
        </p:txBody>
      </p:sp>
      <p:sp>
        <p:nvSpPr>
          <p:cNvPr id="12294" name="Rectangle 2">
            <a:extLst>
              <a:ext uri="{FF2B5EF4-FFF2-40B4-BE49-F238E27FC236}">
                <a16:creationId xmlns:a16="http://schemas.microsoft.com/office/drawing/2014/main" id="{7F5F0497-4B9A-BB14-DD7C-FC5C98EBC8D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2E769BFF-3573-9FBD-4BDA-7858EDE22A4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31DBE5B9-D59A-892C-5AA3-56B4E9FDBE7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05D565BA-AC96-6B90-AD74-0489FBC2A392}"/>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27</a:t>
            </a:fld>
            <a:endParaRPr lang="en-US" altLang="en-US" sz="1300"/>
          </a:p>
        </p:txBody>
      </p:sp>
      <p:sp>
        <p:nvSpPr>
          <p:cNvPr id="12298" name="Rectangle 2">
            <a:extLst>
              <a:ext uri="{FF2B5EF4-FFF2-40B4-BE49-F238E27FC236}">
                <a16:creationId xmlns:a16="http://schemas.microsoft.com/office/drawing/2014/main" id="{B47614E9-C7B0-1F3F-29B5-56ECFE0CC02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ED69D757-93F7-C013-5856-DAB5BCB2B38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F767B30-2988-56BC-B392-37041AECEFB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F9317738-47B1-40A4-5662-D656688D5A4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27</a:t>
            </a:fld>
            <a:endParaRPr lang="en-US" altLang="en-US" sz="1300"/>
          </a:p>
        </p:txBody>
      </p:sp>
      <p:sp>
        <p:nvSpPr>
          <p:cNvPr id="12302" name="Rectangle 2">
            <a:extLst>
              <a:ext uri="{FF2B5EF4-FFF2-40B4-BE49-F238E27FC236}">
                <a16:creationId xmlns:a16="http://schemas.microsoft.com/office/drawing/2014/main" id="{7E29B531-3CCE-52A7-5170-4687F758C41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72E8F21E-A226-928D-EFA0-F8C51A2A824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CAECDBBB-BDEC-3705-AF1F-139BBEAA538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2EE6CF4D-B175-DE27-BF66-C1B1C84D578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27</a:t>
            </a:fld>
            <a:endParaRPr lang="en-US" altLang="en-US" sz="1300"/>
          </a:p>
        </p:txBody>
      </p:sp>
      <p:sp>
        <p:nvSpPr>
          <p:cNvPr id="12306" name="Rectangle 2">
            <a:extLst>
              <a:ext uri="{FF2B5EF4-FFF2-40B4-BE49-F238E27FC236}">
                <a16:creationId xmlns:a16="http://schemas.microsoft.com/office/drawing/2014/main" id="{4B460469-16D7-4C19-1438-870DEF2AAE35}"/>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5760522C-9AD4-D4BE-DA50-F29DF5C312E2}"/>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676677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C5E66-0A58-4380-5805-918873638B11}"/>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773308DF-0A52-BEDF-682C-46783AF3E391}"/>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E2F9CFB-B1F4-50BA-5561-87A161F333C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4E67300E-41F2-4BEF-CC49-206E340531D0}"/>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DEE46930-5B66-A962-944E-C76B42D72647}"/>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28</a:t>
            </a:fld>
            <a:endParaRPr lang="en-US" altLang="en-US" sz="1300"/>
          </a:p>
        </p:txBody>
      </p:sp>
      <p:sp>
        <p:nvSpPr>
          <p:cNvPr id="12294" name="Rectangle 2">
            <a:extLst>
              <a:ext uri="{FF2B5EF4-FFF2-40B4-BE49-F238E27FC236}">
                <a16:creationId xmlns:a16="http://schemas.microsoft.com/office/drawing/2014/main" id="{0E8DBE63-3817-9515-BF5A-CD566DD2D45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045BD99B-EF0A-A64A-3E34-93E942F4D39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35B35F57-BAA2-2A1A-78B8-07E2B7AD21C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00EDEFB5-F5E6-DCFB-4D6E-41C9DD55EBE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28</a:t>
            </a:fld>
            <a:endParaRPr lang="en-US" altLang="en-US" sz="1300"/>
          </a:p>
        </p:txBody>
      </p:sp>
      <p:sp>
        <p:nvSpPr>
          <p:cNvPr id="12298" name="Rectangle 2">
            <a:extLst>
              <a:ext uri="{FF2B5EF4-FFF2-40B4-BE49-F238E27FC236}">
                <a16:creationId xmlns:a16="http://schemas.microsoft.com/office/drawing/2014/main" id="{A9705DA6-C7D6-AEDA-CB59-412D719BB52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CA4B0EE7-EA4E-7A34-5DEF-FBFA1516A59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B98B445C-C19C-C560-4610-685F8BE8F91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05CEFC30-74C5-0740-06F7-66DC5902765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28</a:t>
            </a:fld>
            <a:endParaRPr lang="en-US" altLang="en-US" sz="1300"/>
          </a:p>
        </p:txBody>
      </p:sp>
      <p:sp>
        <p:nvSpPr>
          <p:cNvPr id="12302" name="Rectangle 2">
            <a:extLst>
              <a:ext uri="{FF2B5EF4-FFF2-40B4-BE49-F238E27FC236}">
                <a16:creationId xmlns:a16="http://schemas.microsoft.com/office/drawing/2014/main" id="{7BCCD972-FB09-449C-667F-C52088821E6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4A64C29D-3A48-3D08-EC80-AC13EB4AEDD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8DA06C27-3DEC-8131-47B1-734A2D0D4DB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80F66DA8-5F2F-D35E-018B-0E5C1DDF75B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28</a:t>
            </a:fld>
            <a:endParaRPr lang="en-US" altLang="en-US" sz="1300"/>
          </a:p>
        </p:txBody>
      </p:sp>
      <p:sp>
        <p:nvSpPr>
          <p:cNvPr id="12306" name="Rectangle 2">
            <a:extLst>
              <a:ext uri="{FF2B5EF4-FFF2-40B4-BE49-F238E27FC236}">
                <a16:creationId xmlns:a16="http://schemas.microsoft.com/office/drawing/2014/main" id="{7857A775-BAAF-4D43-A8A4-2DC02B74D991}"/>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4E63C52E-C86C-17C2-B950-2563ACC3B3C2}"/>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5065970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64F07-3257-05D3-AF42-D1AEE051CCFB}"/>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328AE91E-051B-7288-636A-5FF1AA859541}"/>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93AC43E-CD88-D062-707B-5D54C3F0290C}"/>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F2E8BBBA-2ED0-2A67-7E06-9AC41867332B}"/>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49590B17-088E-9A68-4C6A-6DA1C6BDDCD0}"/>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29</a:t>
            </a:fld>
            <a:endParaRPr lang="en-US" altLang="en-US" sz="1300"/>
          </a:p>
        </p:txBody>
      </p:sp>
      <p:sp>
        <p:nvSpPr>
          <p:cNvPr id="12294" name="Rectangle 2">
            <a:extLst>
              <a:ext uri="{FF2B5EF4-FFF2-40B4-BE49-F238E27FC236}">
                <a16:creationId xmlns:a16="http://schemas.microsoft.com/office/drawing/2014/main" id="{44D02ADA-7332-92F6-0235-63C83A5FB35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0703684A-6482-4270-CD79-47F48CE3127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E2245879-792C-22EF-6D34-C78B848E073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D3B4075C-FAAE-E17A-765C-C7AD6FCD5E1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29</a:t>
            </a:fld>
            <a:endParaRPr lang="en-US" altLang="en-US" sz="1300"/>
          </a:p>
        </p:txBody>
      </p:sp>
      <p:sp>
        <p:nvSpPr>
          <p:cNvPr id="12298" name="Rectangle 2">
            <a:extLst>
              <a:ext uri="{FF2B5EF4-FFF2-40B4-BE49-F238E27FC236}">
                <a16:creationId xmlns:a16="http://schemas.microsoft.com/office/drawing/2014/main" id="{C6F73EFD-E5EE-67EE-435A-FBDFC21976A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D23B2EB2-0251-780E-8156-5731F72297E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E2F7C19-84D9-20AF-F7DF-DD75352EA60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D8A2EC82-8282-BA87-F45A-0DE0C485A46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29</a:t>
            </a:fld>
            <a:endParaRPr lang="en-US" altLang="en-US" sz="1300"/>
          </a:p>
        </p:txBody>
      </p:sp>
      <p:sp>
        <p:nvSpPr>
          <p:cNvPr id="12302" name="Rectangle 2">
            <a:extLst>
              <a:ext uri="{FF2B5EF4-FFF2-40B4-BE49-F238E27FC236}">
                <a16:creationId xmlns:a16="http://schemas.microsoft.com/office/drawing/2014/main" id="{3498FA57-9672-C70B-990C-5CDDCCA7E5C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9448FB0F-5D51-EEE0-F906-7920182D5E7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2D01D103-BE60-38A6-394A-874E7FEEC89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57CBECB5-0936-E77E-C54E-B4C7E34239E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29</a:t>
            </a:fld>
            <a:endParaRPr lang="en-US" altLang="en-US" sz="1300"/>
          </a:p>
        </p:txBody>
      </p:sp>
      <p:sp>
        <p:nvSpPr>
          <p:cNvPr id="12306" name="Rectangle 2">
            <a:extLst>
              <a:ext uri="{FF2B5EF4-FFF2-40B4-BE49-F238E27FC236}">
                <a16:creationId xmlns:a16="http://schemas.microsoft.com/office/drawing/2014/main" id="{E70B272A-7886-9403-F197-56FBD561EBDD}"/>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80A9ABF1-379B-DF61-FFF3-C883F1565A51}"/>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713344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152335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EEAC8-1B03-A6F7-51E5-00DFDB6069B7}"/>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9F574B9-0255-2414-1F8C-D8B9EA5B823E}"/>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ADEC976-217A-809A-A958-C9F79914D1D0}"/>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92F4068C-98B2-8241-20DC-75B131E2967E}"/>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77E60C7A-C19A-5730-655B-DB7E3DBA936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30</a:t>
            </a:fld>
            <a:endParaRPr lang="en-US" altLang="en-US" sz="1300"/>
          </a:p>
        </p:txBody>
      </p:sp>
      <p:sp>
        <p:nvSpPr>
          <p:cNvPr id="12294" name="Rectangle 2">
            <a:extLst>
              <a:ext uri="{FF2B5EF4-FFF2-40B4-BE49-F238E27FC236}">
                <a16:creationId xmlns:a16="http://schemas.microsoft.com/office/drawing/2014/main" id="{942EF763-D10E-3B06-4474-421834C3E15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7B3DFA65-602D-9CAE-2477-F61FC724FE4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55E083DD-B514-2B84-262F-D616AC2C3E3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A2A1749-4123-ED17-D774-91426121DDF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30</a:t>
            </a:fld>
            <a:endParaRPr lang="en-US" altLang="en-US" sz="1300"/>
          </a:p>
        </p:txBody>
      </p:sp>
      <p:sp>
        <p:nvSpPr>
          <p:cNvPr id="12298" name="Rectangle 2">
            <a:extLst>
              <a:ext uri="{FF2B5EF4-FFF2-40B4-BE49-F238E27FC236}">
                <a16:creationId xmlns:a16="http://schemas.microsoft.com/office/drawing/2014/main" id="{F838FDE0-A16A-92B3-B1A4-0FF3D9152F9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96572F95-7728-EEDD-5155-44A64FFD7C4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73B1B48D-48DE-B1A6-3CB3-013D9F5FF60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96188BF5-FCAB-9F08-9578-38591B09BFC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30</a:t>
            </a:fld>
            <a:endParaRPr lang="en-US" altLang="en-US" sz="1300"/>
          </a:p>
        </p:txBody>
      </p:sp>
      <p:sp>
        <p:nvSpPr>
          <p:cNvPr id="12302" name="Rectangle 2">
            <a:extLst>
              <a:ext uri="{FF2B5EF4-FFF2-40B4-BE49-F238E27FC236}">
                <a16:creationId xmlns:a16="http://schemas.microsoft.com/office/drawing/2014/main" id="{BC805E2D-D250-E113-FBC5-498F1E48E20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65069E66-46E1-1F20-59DE-4B5F1EA0E6B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77DD31C5-5835-5351-E5D0-8B81DDD41C0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4728333F-03A3-7749-4A8F-20E11C33112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30</a:t>
            </a:fld>
            <a:endParaRPr lang="en-US" altLang="en-US" sz="1300"/>
          </a:p>
        </p:txBody>
      </p:sp>
      <p:sp>
        <p:nvSpPr>
          <p:cNvPr id="12306" name="Rectangle 2">
            <a:extLst>
              <a:ext uri="{FF2B5EF4-FFF2-40B4-BE49-F238E27FC236}">
                <a16:creationId xmlns:a16="http://schemas.microsoft.com/office/drawing/2014/main" id="{012F0028-A33E-B96A-8D81-8B33A3FF867B}"/>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82F04173-D173-C562-D327-63DF9D11C2C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15932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B76AC-E1CF-5DE8-9494-45B0A56FD6AA}"/>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E95B1522-06A5-747E-D7F8-A0AFFFBF67A0}"/>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6AE5D14B-9939-DF30-90E5-4AEF5C08567D}"/>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EC6B1CD-4A4C-8DA2-BCF1-412A11B9B7AE}"/>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3B15E4EB-52DA-F844-5193-B0A1FF4AF57C}"/>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31</a:t>
            </a:fld>
            <a:endParaRPr lang="en-US" altLang="en-US" sz="1300"/>
          </a:p>
        </p:txBody>
      </p:sp>
      <p:sp>
        <p:nvSpPr>
          <p:cNvPr id="12294" name="Rectangle 2">
            <a:extLst>
              <a:ext uri="{FF2B5EF4-FFF2-40B4-BE49-F238E27FC236}">
                <a16:creationId xmlns:a16="http://schemas.microsoft.com/office/drawing/2014/main" id="{C4844DB6-0823-D02B-96C6-DAD488E7597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9219F91-F8A3-A4C7-9B53-45668D7361C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333BC6C0-E8BA-1C86-0867-A8A3A956FA3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226C1433-22EA-1430-6FCB-68CBC7FBFFD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31</a:t>
            </a:fld>
            <a:endParaRPr lang="en-US" altLang="en-US" sz="1300"/>
          </a:p>
        </p:txBody>
      </p:sp>
      <p:sp>
        <p:nvSpPr>
          <p:cNvPr id="12298" name="Rectangle 2">
            <a:extLst>
              <a:ext uri="{FF2B5EF4-FFF2-40B4-BE49-F238E27FC236}">
                <a16:creationId xmlns:a16="http://schemas.microsoft.com/office/drawing/2014/main" id="{6206144A-C210-3FC0-AF18-F18EC90CAA3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99444EFB-E1C0-08EC-48C2-A2B578F1CD3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CBAF19E6-F93A-6D0A-F4D6-63DAD71B48B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5E9F4AE5-9D4B-7589-E7D0-1E7AE0CAFC6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31</a:t>
            </a:fld>
            <a:endParaRPr lang="en-US" altLang="en-US" sz="1300"/>
          </a:p>
        </p:txBody>
      </p:sp>
      <p:sp>
        <p:nvSpPr>
          <p:cNvPr id="12302" name="Rectangle 2">
            <a:extLst>
              <a:ext uri="{FF2B5EF4-FFF2-40B4-BE49-F238E27FC236}">
                <a16:creationId xmlns:a16="http://schemas.microsoft.com/office/drawing/2014/main" id="{B6D78A7A-EC19-EC37-13DD-E520CBED96C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CD29D1BF-D4C9-D67B-CB3F-09A068F604C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6ECCC970-4FB5-0F26-544E-5BDBAC3B743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78AD986C-D054-22DE-D798-87650F22C57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31</a:t>
            </a:fld>
            <a:endParaRPr lang="en-US" altLang="en-US" sz="1300"/>
          </a:p>
        </p:txBody>
      </p:sp>
      <p:sp>
        <p:nvSpPr>
          <p:cNvPr id="12306" name="Rectangle 2">
            <a:extLst>
              <a:ext uri="{FF2B5EF4-FFF2-40B4-BE49-F238E27FC236}">
                <a16:creationId xmlns:a16="http://schemas.microsoft.com/office/drawing/2014/main" id="{8596D700-1D00-1608-F310-24777E7A9FE7}"/>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E64EFAAE-9126-0DFD-B362-721B88514E02}"/>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9168189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32</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32</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32</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32</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7584286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33</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33</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33</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33</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071869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73370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046667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383407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7</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7</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7</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7</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044103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8</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8</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8</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8</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647983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C1399-1207-ADE3-DE57-5E333ABE2228}"/>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5992456-E302-AED6-B7EB-416EF1587FEC}"/>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7A24BEC-D21F-E3BE-9AC9-04624BDDD42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23B1E440-1E3D-10CC-E73B-D6BAC60CAB7B}"/>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AF4B9D70-C269-0B8C-215E-8E03ABF239A0}"/>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9</a:t>
            </a:fld>
            <a:endParaRPr lang="en-US" altLang="en-US" sz="1300"/>
          </a:p>
        </p:txBody>
      </p:sp>
      <p:sp>
        <p:nvSpPr>
          <p:cNvPr id="12294" name="Rectangle 2">
            <a:extLst>
              <a:ext uri="{FF2B5EF4-FFF2-40B4-BE49-F238E27FC236}">
                <a16:creationId xmlns:a16="http://schemas.microsoft.com/office/drawing/2014/main" id="{1471A300-80D8-A5E5-B6AD-345ABC72947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2604DED4-3A2B-A82E-F5BD-EF1E9290AE8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C450C8ED-2AFA-5E8B-3266-9889CFBE442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00936BF2-CA30-00B7-4595-7C88303F924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9</a:t>
            </a:fld>
            <a:endParaRPr lang="en-US" altLang="en-US" sz="1300"/>
          </a:p>
        </p:txBody>
      </p:sp>
      <p:sp>
        <p:nvSpPr>
          <p:cNvPr id="12298" name="Rectangle 2">
            <a:extLst>
              <a:ext uri="{FF2B5EF4-FFF2-40B4-BE49-F238E27FC236}">
                <a16:creationId xmlns:a16="http://schemas.microsoft.com/office/drawing/2014/main" id="{243D4D98-F2B1-3B02-0C9A-C30FD33DF82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685C69AB-35CC-64F1-F544-D6546C99163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4E974C1E-048D-AA9C-7A10-82E79C99905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048E934A-D431-4A5D-7795-76382889B71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9</a:t>
            </a:fld>
            <a:endParaRPr lang="en-US" altLang="en-US" sz="1300"/>
          </a:p>
        </p:txBody>
      </p:sp>
      <p:sp>
        <p:nvSpPr>
          <p:cNvPr id="12302" name="Rectangle 2">
            <a:extLst>
              <a:ext uri="{FF2B5EF4-FFF2-40B4-BE49-F238E27FC236}">
                <a16:creationId xmlns:a16="http://schemas.microsoft.com/office/drawing/2014/main" id="{B01747C1-5774-5D18-178C-899AB29D57E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47BA8293-7320-A084-8C72-9CED5010631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E73F6963-9353-00E9-CEF5-10D3C41C5FC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FF8E8BB0-947C-BD08-ED53-C45FA94223D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9</a:t>
            </a:fld>
            <a:endParaRPr lang="en-US" altLang="en-US" sz="1300"/>
          </a:p>
        </p:txBody>
      </p:sp>
      <p:sp>
        <p:nvSpPr>
          <p:cNvPr id="12306" name="Rectangle 2">
            <a:extLst>
              <a:ext uri="{FF2B5EF4-FFF2-40B4-BE49-F238E27FC236}">
                <a16:creationId xmlns:a16="http://schemas.microsoft.com/office/drawing/2014/main" id="{5C100440-ECC0-0E5B-99D4-488D4443C9DA}"/>
              </a:ext>
            </a:extLst>
          </p:cNvPr>
          <p:cNvSpPr>
            <a:spLocks noGrp="1" noRot="1" noChangeAspect="1" noChangeArrowheads="1" noTextEdit="1"/>
          </p:cNvSpPr>
          <p:nvPr>
            <p:ph type="sldImg"/>
          </p:nvPr>
        </p:nvSpPr>
        <p:spPr>
          <a:xfrm>
            <a:off x="1258888" y="720725"/>
            <a:ext cx="4799012" cy="3598863"/>
          </a:xfrm>
          <a:ln/>
        </p:spPr>
        <p:txBody>
          <a:bodyPr/>
          <a:lstStyle/>
          <a:p>
            <a:endParaRPr lang="en-US"/>
          </a:p>
        </p:txBody>
      </p:sp>
      <p:sp>
        <p:nvSpPr>
          <p:cNvPr id="12307" name="Rectangle 3">
            <a:extLst>
              <a:ext uri="{FF2B5EF4-FFF2-40B4-BE49-F238E27FC236}">
                <a16:creationId xmlns:a16="http://schemas.microsoft.com/office/drawing/2014/main" id="{6C5FE100-8FF6-A1AB-01D0-61B55324DFB9}"/>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25020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27"/>
          <p:cNvSpPr>
            <a:spLocks noChangeArrowheads="1"/>
          </p:cNvSpPr>
          <p:nvPr/>
        </p:nvSpPr>
        <p:spPr bwMode="auto">
          <a:xfrm>
            <a:off x="685800" y="1676400"/>
            <a:ext cx="7772400" cy="76200"/>
          </a:xfrm>
          <a:prstGeom prst="rect">
            <a:avLst/>
          </a:prstGeom>
          <a:solidFill>
            <a:srgbClr val="000000"/>
          </a:solidFill>
          <a:ln w="9525">
            <a:solidFill>
              <a:srgbClr val="000000"/>
            </a:solidFill>
            <a:miter lim="800000"/>
            <a:headEnd/>
            <a:tailEnd/>
          </a:ln>
        </p:spPr>
        <p:txBody>
          <a:bodyPr wrap="none" anchor="ctr"/>
          <a:lstStyle>
            <a:lvl1pPr>
              <a:lnSpc>
                <a:spcPct val="80000"/>
              </a:lnSpc>
              <a:spcBef>
                <a:spcPct val="20000"/>
              </a:spcBef>
              <a:defRPr sz="4800">
                <a:solidFill>
                  <a:schemeClr val="tx1"/>
                </a:solidFill>
                <a:latin typeface="Times New Roman" panose="02020603050405020304" pitchFamily="18" charset="0"/>
              </a:defRPr>
            </a:lvl1pPr>
            <a:lvl2pPr marL="742950" indent="-285750">
              <a:lnSpc>
                <a:spcPct val="80000"/>
              </a:lnSpc>
              <a:spcBef>
                <a:spcPct val="20000"/>
              </a:spcBef>
              <a:defRPr sz="4800">
                <a:solidFill>
                  <a:schemeClr val="tx1"/>
                </a:solidFill>
                <a:latin typeface="Times New Roman" panose="02020603050405020304" pitchFamily="18" charset="0"/>
              </a:defRPr>
            </a:lvl2pPr>
            <a:lvl3pPr marL="1143000" indent="-228600">
              <a:lnSpc>
                <a:spcPct val="80000"/>
              </a:lnSpc>
              <a:spcBef>
                <a:spcPct val="20000"/>
              </a:spcBef>
              <a:defRPr sz="4800">
                <a:solidFill>
                  <a:schemeClr val="tx1"/>
                </a:solidFill>
                <a:latin typeface="Times New Roman" panose="02020603050405020304" pitchFamily="18" charset="0"/>
              </a:defRPr>
            </a:lvl3pPr>
            <a:lvl4pPr marL="1600200" indent="-228600">
              <a:lnSpc>
                <a:spcPct val="80000"/>
              </a:lnSpc>
              <a:spcBef>
                <a:spcPct val="20000"/>
              </a:spcBef>
              <a:defRPr sz="4800">
                <a:solidFill>
                  <a:schemeClr val="tx1"/>
                </a:solidFill>
                <a:latin typeface="Times New Roman" panose="02020603050405020304" pitchFamily="18" charset="0"/>
              </a:defRPr>
            </a:lvl4pPr>
            <a:lvl5pPr marL="2057400" indent="-228600">
              <a:lnSpc>
                <a:spcPct val="80000"/>
              </a:lnSpc>
              <a:spcBef>
                <a:spcPct val="20000"/>
              </a:spcBef>
              <a:defRPr sz="4800">
                <a:solidFill>
                  <a:schemeClr val="tx1"/>
                </a:solidFill>
                <a:latin typeface="Times New Roman" panose="02020603050405020304" pitchFamily="18" charset="0"/>
              </a:defRPr>
            </a:lvl5pPr>
            <a:lvl6pPr marL="25146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6pPr>
            <a:lvl7pPr marL="29718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7pPr>
            <a:lvl8pPr marL="34290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8pPr>
            <a:lvl9pPr marL="38862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9pPr>
          </a:lstStyle>
          <a:p>
            <a:pPr algn="ctr">
              <a:lnSpc>
                <a:spcPct val="100000"/>
              </a:lnSpc>
              <a:spcBef>
                <a:spcPct val="0"/>
              </a:spcBef>
              <a:defRPr/>
            </a:pPr>
            <a:endParaRPr lang="en-US" sz="2400"/>
          </a:p>
        </p:txBody>
      </p:sp>
      <p:sp>
        <p:nvSpPr>
          <p:cNvPr id="5" name="Rectangle 29"/>
          <p:cNvSpPr>
            <a:spLocks noChangeArrowheads="1"/>
          </p:cNvSpPr>
          <p:nvPr/>
        </p:nvSpPr>
        <p:spPr bwMode="auto">
          <a:xfrm>
            <a:off x="76200" y="304800"/>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80000"/>
              </a:lnSpc>
              <a:spcBef>
                <a:spcPct val="20000"/>
              </a:spcBef>
              <a:defRPr sz="4800">
                <a:solidFill>
                  <a:schemeClr val="tx1"/>
                </a:solidFill>
                <a:latin typeface="Times New Roman" panose="02020603050405020304" pitchFamily="18" charset="0"/>
              </a:defRPr>
            </a:lvl1pPr>
            <a:lvl2pPr marL="742950" indent="-285750">
              <a:lnSpc>
                <a:spcPct val="80000"/>
              </a:lnSpc>
              <a:spcBef>
                <a:spcPct val="20000"/>
              </a:spcBef>
              <a:defRPr sz="4800">
                <a:solidFill>
                  <a:schemeClr val="tx1"/>
                </a:solidFill>
                <a:latin typeface="Times New Roman" panose="02020603050405020304" pitchFamily="18" charset="0"/>
              </a:defRPr>
            </a:lvl2pPr>
            <a:lvl3pPr marL="1143000" indent="-228600">
              <a:lnSpc>
                <a:spcPct val="80000"/>
              </a:lnSpc>
              <a:spcBef>
                <a:spcPct val="20000"/>
              </a:spcBef>
              <a:defRPr sz="4800">
                <a:solidFill>
                  <a:schemeClr val="tx1"/>
                </a:solidFill>
                <a:latin typeface="Times New Roman" panose="02020603050405020304" pitchFamily="18" charset="0"/>
              </a:defRPr>
            </a:lvl3pPr>
            <a:lvl4pPr marL="1600200" indent="-228600">
              <a:lnSpc>
                <a:spcPct val="80000"/>
              </a:lnSpc>
              <a:spcBef>
                <a:spcPct val="20000"/>
              </a:spcBef>
              <a:defRPr sz="4800">
                <a:solidFill>
                  <a:schemeClr val="tx1"/>
                </a:solidFill>
                <a:latin typeface="Times New Roman" panose="02020603050405020304" pitchFamily="18" charset="0"/>
              </a:defRPr>
            </a:lvl4pPr>
            <a:lvl5pPr marL="2057400" indent="-228600">
              <a:lnSpc>
                <a:spcPct val="80000"/>
              </a:lnSpc>
              <a:spcBef>
                <a:spcPct val="20000"/>
              </a:spcBef>
              <a:defRPr sz="4800">
                <a:solidFill>
                  <a:schemeClr val="tx1"/>
                </a:solidFill>
                <a:latin typeface="Times New Roman" panose="02020603050405020304" pitchFamily="18" charset="0"/>
              </a:defRPr>
            </a:lvl5pPr>
            <a:lvl6pPr marL="25146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6pPr>
            <a:lvl7pPr marL="29718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7pPr>
            <a:lvl8pPr marL="34290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8pPr>
            <a:lvl9pPr marL="38862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9pPr>
          </a:lstStyle>
          <a:p>
            <a:pPr algn="ctr">
              <a:lnSpc>
                <a:spcPct val="100000"/>
              </a:lnSpc>
              <a:spcBef>
                <a:spcPct val="0"/>
              </a:spcBef>
              <a:defRPr/>
            </a:pPr>
            <a:endParaRPr lang="en-US" sz="2400"/>
          </a:p>
        </p:txBody>
      </p:sp>
      <p:sp>
        <p:nvSpPr>
          <p:cNvPr id="6" name="Rectangle 32"/>
          <p:cNvSpPr>
            <a:spLocks noChangeArrowheads="1"/>
          </p:cNvSpPr>
          <p:nvPr/>
        </p:nvSpPr>
        <p:spPr bwMode="auto">
          <a:xfrm>
            <a:off x="3314700" y="152400"/>
            <a:ext cx="2495550" cy="228600"/>
          </a:xfrm>
          <a:prstGeom prst="rect">
            <a:avLst/>
          </a:prstGeom>
          <a:noFill/>
          <a:ln w="9525">
            <a:noFill/>
            <a:miter lim="800000"/>
            <a:headEnd/>
            <a:tailEnd/>
          </a:ln>
          <a:effectLst/>
        </p:spPr>
        <p:txBody>
          <a:bodyPr/>
          <a:lstStyle>
            <a:lvl1pPr>
              <a:defRPr sz="4800">
                <a:solidFill>
                  <a:schemeClr val="tx1"/>
                </a:solidFill>
                <a:latin typeface="Times New Roman" panose="02020603050405020304" pitchFamily="18" charset="0"/>
              </a:defRPr>
            </a:lvl1pPr>
            <a:lvl2pPr marL="742950" indent="-285750">
              <a:defRPr sz="4800">
                <a:solidFill>
                  <a:schemeClr val="tx1"/>
                </a:solidFill>
                <a:latin typeface="Times New Roman" panose="02020603050405020304" pitchFamily="18" charset="0"/>
              </a:defRPr>
            </a:lvl2pPr>
            <a:lvl3pPr marL="1143000" indent="-228600">
              <a:defRPr sz="4800">
                <a:solidFill>
                  <a:schemeClr val="tx1"/>
                </a:solidFill>
                <a:latin typeface="Times New Roman" panose="02020603050405020304" pitchFamily="18" charset="0"/>
              </a:defRPr>
            </a:lvl3pPr>
            <a:lvl4pPr marL="1600200" indent="-228600">
              <a:defRPr sz="4800">
                <a:solidFill>
                  <a:schemeClr val="tx1"/>
                </a:solidFill>
                <a:latin typeface="Times New Roman" panose="02020603050405020304" pitchFamily="18" charset="0"/>
              </a:defRPr>
            </a:lvl4pPr>
            <a:lvl5pPr marL="2057400" indent="-228600">
              <a:defRPr sz="4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800">
                <a:solidFill>
                  <a:schemeClr val="tx1"/>
                </a:solidFill>
                <a:latin typeface="Times New Roman" panose="02020603050405020304" pitchFamily="18" charset="0"/>
              </a:defRPr>
            </a:lvl9pPr>
          </a:lstStyle>
          <a:p>
            <a:pPr algn="ctr">
              <a:defRPr/>
            </a:pPr>
            <a:r>
              <a:rPr lang="en-US" altLang="en-US" sz="800" baseline="0" dirty="0">
                <a:latin typeface="Arial" panose="020B0604020202020204" pitchFamily="34" charset="0"/>
              </a:rPr>
              <a:t>StatLit1: </a:t>
            </a:r>
            <a:r>
              <a:rPr lang="en-US" altLang="en-US" sz="800" dirty="0">
                <a:latin typeface="Arial" panose="020B0604020202020204" pitchFamily="34" charset="0"/>
              </a:rPr>
              <a:t>Chapter 6 Slides</a:t>
            </a:r>
          </a:p>
        </p:txBody>
      </p:sp>
      <p:sp>
        <p:nvSpPr>
          <p:cNvPr id="7" name="Slide Number Placeholder 3"/>
          <p:cNvSpPr txBox="1">
            <a:spLocks/>
          </p:cNvSpPr>
          <p:nvPr userDrawn="1"/>
        </p:nvSpPr>
        <p:spPr bwMode="auto">
          <a:xfrm>
            <a:off x="8172450" y="147638"/>
            <a:ext cx="571500" cy="339725"/>
          </a:xfrm>
          <a:prstGeom prst="rect">
            <a:avLst/>
          </a:prstGeom>
          <a:ln>
            <a:miter lim="800000"/>
            <a:headEnd/>
            <a:tailEnd/>
          </a:ln>
        </p:spPr>
        <p:txBody>
          <a:bodyPr/>
          <a:lstStyle>
            <a:defPPr>
              <a:defRPr lang="en-US"/>
            </a:defPPr>
            <a:lvl1pPr algn="ctr" rtl="0" eaLnBrk="0" fontAlgn="base" hangingPunct="0">
              <a:lnSpc>
                <a:spcPct val="100000"/>
              </a:lnSpc>
              <a:spcBef>
                <a:spcPct val="0"/>
              </a:spcBef>
              <a:spcAft>
                <a:spcPct val="0"/>
              </a:spcAft>
              <a:defRPr sz="14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5pPr>
            <a:lvl6pPr marL="2286000" algn="l" defTabSz="914400" rtl="0" eaLnBrk="1" latinLnBrk="0" hangingPunct="1">
              <a:defRPr sz="4800" kern="1200">
                <a:solidFill>
                  <a:schemeClr val="tx1"/>
                </a:solidFill>
                <a:latin typeface="Times New Roman" panose="02020603050405020304" pitchFamily="18" charset="0"/>
                <a:ea typeface="+mn-ea"/>
                <a:cs typeface="+mn-cs"/>
              </a:defRPr>
            </a:lvl6pPr>
            <a:lvl7pPr marL="2743200" algn="l" defTabSz="914400" rtl="0" eaLnBrk="1" latinLnBrk="0" hangingPunct="1">
              <a:defRPr sz="4800" kern="1200">
                <a:solidFill>
                  <a:schemeClr val="tx1"/>
                </a:solidFill>
                <a:latin typeface="Times New Roman" panose="02020603050405020304" pitchFamily="18" charset="0"/>
                <a:ea typeface="+mn-ea"/>
                <a:cs typeface="+mn-cs"/>
              </a:defRPr>
            </a:lvl7pPr>
            <a:lvl8pPr marL="3200400" algn="l" defTabSz="914400" rtl="0" eaLnBrk="1" latinLnBrk="0" hangingPunct="1">
              <a:defRPr sz="4800" kern="1200">
                <a:solidFill>
                  <a:schemeClr val="tx1"/>
                </a:solidFill>
                <a:latin typeface="Times New Roman" panose="02020603050405020304" pitchFamily="18" charset="0"/>
                <a:ea typeface="+mn-ea"/>
                <a:cs typeface="+mn-cs"/>
              </a:defRPr>
            </a:lvl8pPr>
            <a:lvl9pPr marL="3657600" algn="l" defTabSz="914400" rtl="0" eaLnBrk="1" latinLnBrk="0" hangingPunct="1">
              <a:defRPr sz="4800" kern="1200">
                <a:solidFill>
                  <a:schemeClr val="tx1"/>
                </a:solidFill>
                <a:latin typeface="Times New Roman" panose="02020603050405020304" pitchFamily="18" charset="0"/>
                <a:ea typeface="+mn-ea"/>
                <a:cs typeface="+mn-cs"/>
              </a:defRPr>
            </a:lvl9pPr>
          </a:lstStyle>
          <a:p>
            <a:pPr>
              <a:defRPr/>
            </a:pPr>
            <a:r>
              <a:rPr lang="en-US" b="0" dirty="0"/>
              <a:t>V0C</a:t>
            </a:r>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0"/>
          </p:nvPr>
        </p:nvSpPr>
        <p:spPr/>
        <p:txBody>
          <a:bodyPr/>
          <a:lstStyle>
            <a:lvl1pPr>
              <a:defRPr/>
            </a:lvl1pPr>
          </a:lstStyle>
          <a:p>
            <a:pPr>
              <a:defRPr/>
            </a:pPr>
            <a:fld id="{78454342-4F70-4C77-8A5A-B90D6F92A098}" type="slidenum">
              <a:rPr lang="en-US"/>
              <a:pPr>
                <a:defRPr/>
              </a:pPr>
              <a:t>‹#›</a:t>
            </a:fld>
            <a:endParaRPr lang="en-US" b="0"/>
          </a:p>
        </p:txBody>
      </p:sp>
    </p:spTree>
    <p:extLst>
      <p:ext uri="{BB962C8B-B14F-4D97-AF65-F5344CB8AC3E}">
        <p14:creationId xmlns:p14="http://schemas.microsoft.com/office/powerpoint/2010/main" val="1173128816"/>
      </p:ext>
    </p:extLst>
  </p:cSld>
  <p:clrMapOvr>
    <a:masterClrMapping/>
  </p:clrMapOvr>
  <p:transition spd="slow">
    <p:pull dir="ld"/>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63575" y="457200"/>
            <a:ext cx="77422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981200"/>
            <a:ext cx="8001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Slide Number Placeholder 3"/>
          <p:cNvSpPr>
            <a:spLocks noGrp="1"/>
          </p:cNvSpPr>
          <p:nvPr>
            <p:ph type="sldNum" sz="quarter" idx="4"/>
          </p:nvPr>
        </p:nvSpPr>
        <p:spPr bwMode="auto">
          <a:xfrm>
            <a:off x="7815263" y="147638"/>
            <a:ext cx="609600" cy="33972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b="1">
                <a:latin typeface="Arial" panose="020B0604020202020204" pitchFamily="34" charset="0"/>
              </a:defRPr>
            </a:lvl1pPr>
          </a:lstStyle>
          <a:p>
            <a:pPr>
              <a:defRPr/>
            </a:pPr>
            <a:fld id="{DEAF1BC4-9429-4377-9581-85FDABCDA212}" type="slidenum">
              <a:rPr lang="en-US"/>
              <a:pPr>
                <a:defRPr/>
              </a:pPr>
              <a:t>‹#›</a:t>
            </a:fld>
            <a:endParaRPr lang="en-US" b="0"/>
          </a:p>
        </p:txBody>
      </p:sp>
    </p:spTree>
  </p:cSld>
  <p:clrMap bg1="lt1" tx1="dk1" bg2="lt2" tx2="dk2" accent1="accent1" accent2="accent2" accent3="accent3" accent4="accent4" accent5="accent5" accent6="accent6" hlink="hlink" folHlink="folHlink"/>
  <p:sldLayoutIdLst>
    <p:sldLayoutId id="2147483750" r:id="rId1"/>
  </p:sldLayoutIdLst>
  <p:transition/>
  <p:hf hdr="0" ftr="0" dt="0"/>
  <p:txStyles>
    <p:titleStyle>
      <a:lvl1pPr algn="ctr" rtl="0" eaLnBrk="0" fontAlgn="base" hangingPunct="0">
        <a:spcBef>
          <a:spcPct val="0"/>
        </a:spcBef>
        <a:spcAft>
          <a:spcPct val="0"/>
        </a:spcAft>
        <a:defRPr sz="3600" b="1">
          <a:solidFill>
            <a:srgbClr val="CC0000"/>
          </a:solidFill>
          <a:latin typeface="+mj-lt"/>
          <a:ea typeface="+mj-ea"/>
          <a:cs typeface="+mj-cs"/>
        </a:defRPr>
      </a:lvl1pPr>
      <a:lvl2pPr algn="ctr" rtl="0" eaLnBrk="0" fontAlgn="base" hangingPunct="0">
        <a:spcBef>
          <a:spcPct val="0"/>
        </a:spcBef>
        <a:spcAft>
          <a:spcPct val="0"/>
        </a:spcAft>
        <a:defRPr sz="3600" b="1">
          <a:solidFill>
            <a:srgbClr val="CC0000"/>
          </a:solidFill>
          <a:latin typeface="Arial" charset="0"/>
        </a:defRPr>
      </a:lvl2pPr>
      <a:lvl3pPr algn="ctr" rtl="0" eaLnBrk="0" fontAlgn="base" hangingPunct="0">
        <a:spcBef>
          <a:spcPct val="0"/>
        </a:spcBef>
        <a:spcAft>
          <a:spcPct val="0"/>
        </a:spcAft>
        <a:defRPr sz="3600" b="1">
          <a:solidFill>
            <a:srgbClr val="CC0000"/>
          </a:solidFill>
          <a:latin typeface="Arial" charset="0"/>
        </a:defRPr>
      </a:lvl3pPr>
      <a:lvl4pPr algn="ctr" rtl="0" eaLnBrk="0" fontAlgn="base" hangingPunct="0">
        <a:spcBef>
          <a:spcPct val="0"/>
        </a:spcBef>
        <a:spcAft>
          <a:spcPct val="0"/>
        </a:spcAft>
        <a:defRPr sz="3600" b="1">
          <a:solidFill>
            <a:srgbClr val="CC0000"/>
          </a:solidFill>
          <a:latin typeface="Arial" charset="0"/>
        </a:defRPr>
      </a:lvl4pPr>
      <a:lvl5pPr algn="ctr" rtl="0" eaLnBrk="0" fontAlgn="base" hangingPunct="0">
        <a:spcBef>
          <a:spcPct val="0"/>
        </a:spcBef>
        <a:spcAft>
          <a:spcPct val="0"/>
        </a:spcAft>
        <a:defRPr sz="3600" b="1">
          <a:solidFill>
            <a:srgbClr val="CC0000"/>
          </a:solidFill>
          <a:latin typeface="Arial" charset="0"/>
        </a:defRPr>
      </a:lvl5pPr>
      <a:lvl6pPr marL="457200" algn="ctr" rtl="0" eaLnBrk="0" fontAlgn="base" hangingPunct="0">
        <a:spcBef>
          <a:spcPct val="0"/>
        </a:spcBef>
        <a:spcAft>
          <a:spcPct val="0"/>
        </a:spcAft>
        <a:defRPr sz="3600" b="1">
          <a:solidFill>
            <a:srgbClr val="CC0000"/>
          </a:solidFill>
          <a:latin typeface="Arial" charset="0"/>
        </a:defRPr>
      </a:lvl6pPr>
      <a:lvl7pPr marL="914400" algn="ctr" rtl="0" eaLnBrk="0" fontAlgn="base" hangingPunct="0">
        <a:spcBef>
          <a:spcPct val="0"/>
        </a:spcBef>
        <a:spcAft>
          <a:spcPct val="0"/>
        </a:spcAft>
        <a:defRPr sz="3600" b="1">
          <a:solidFill>
            <a:srgbClr val="CC0000"/>
          </a:solidFill>
          <a:latin typeface="Arial" charset="0"/>
        </a:defRPr>
      </a:lvl7pPr>
      <a:lvl8pPr marL="1371600" algn="ctr" rtl="0" eaLnBrk="0" fontAlgn="base" hangingPunct="0">
        <a:spcBef>
          <a:spcPct val="0"/>
        </a:spcBef>
        <a:spcAft>
          <a:spcPct val="0"/>
        </a:spcAft>
        <a:defRPr sz="3600" b="1">
          <a:solidFill>
            <a:srgbClr val="CC0000"/>
          </a:solidFill>
          <a:latin typeface="Arial" charset="0"/>
        </a:defRPr>
      </a:lvl8pPr>
      <a:lvl9pPr marL="1828800" algn="ctr" rtl="0" eaLnBrk="0" fontAlgn="base" hangingPunct="0">
        <a:spcBef>
          <a:spcPct val="0"/>
        </a:spcBef>
        <a:spcAft>
          <a:spcPct val="0"/>
        </a:spcAft>
        <a:defRPr sz="3600" b="1">
          <a:solidFill>
            <a:srgbClr val="CC00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085850" indent="-228600" algn="l" rtl="0" eaLnBrk="0" fontAlgn="base" hangingPunct="0">
        <a:spcBef>
          <a:spcPct val="20000"/>
        </a:spcBef>
        <a:spcAft>
          <a:spcPct val="0"/>
        </a:spcAft>
        <a:buChar char="•"/>
        <a:defRPr sz="2400">
          <a:solidFill>
            <a:schemeClr val="tx1"/>
          </a:solidFill>
          <a:latin typeface="+mn-lt"/>
        </a:defRPr>
      </a:lvl3pPr>
      <a:lvl4pPr marL="1428750" indent="-228600" algn="l" rtl="0" eaLnBrk="0" fontAlgn="base" hangingPunct="0">
        <a:spcBef>
          <a:spcPct val="20000"/>
        </a:spcBef>
        <a:spcAft>
          <a:spcPct val="0"/>
        </a:spcAft>
        <a:buChar char="–"/>
        <a:defRPr sz="2000">
          <a:solidFill>
            <a:schemeClr val="tx1"/>
          </a:solidFill>
          <a:latin typeface="+mn-lt"/>
        </a:defRPr>
      </a:lvl4pPr>
      <a:lvl5pPr marL="1771650" indent="-228600" algn="l" rtl="0" eaLnBrk="0" fontAlgn="base" hangingPunct="0">
        <a:spcBef>
          <a:spcPct val="20000"/>
        </a:spcBef>
        <a:spcAft>
          <a:spcPct val="0"/>
        </a:spcAft>
        <a:buChar char="»"/>
        <a:defRPr sz="2000">
          <a:solidFill>
            <a:schemeClr val="tx1"/>
          </a:solidFill>
          <a:latin typeface="+mn-lt"/>
        </a:defRPr>
      </a:lvl5pPr>
      <a:lvl6pPr marL="2228850" indent="-228600" algn="l" rtl="0" eaLnBrk="0" fontAlgn="base" hangingPunct="0">
        <a:spcBef>
          <a:spcPct val="20000"/>
        </a:spcBef>
        <a:spcAft>
          <a:spcPct val="0"/>
        </a:spcAft>
        <a:buChar char="»"/>
        <a:defRPr sz="2000">
          <a:solidFill>
            <a:schemeClr val="tx1"/>
          </a:solidFill>
          <a:latin typeface="+mn-lt"/>
        </a:defRPr>
      </a:lvl6pPr>
      <a:lvl7pPr marL="2686050" indent="-228600" algn="l" rtl="0" eaLnBrk="0" fontAlgn="base" hangingPunct="0">
        <a:spcBef>
          <a:spcPct val="20000"/>
        </a:spcBef>
        <a:spcAft>
          <a:spcPct val="0"/>
        </a:spcAft>
        <a:buChar char="»"/>
        <a:defRPr sz="2000">
          <a:solidFill>
            <a:schemeClr val="tx1"/>
          </a:solidFill>
          <a:latin typeface="+mn-lt"/>
        </a:defRPr>
      </a:lvl7pPr>
      <a:lvl8pPr marL="3143250" indent="-228600" algn="l" rtl="0" eaLnBrk="0" fontAlgn="base" hangingPunct="0">
        <a:spcBef>
          <a:spcPct val="20000"/>
        </a:spcBef>
        <a:spcAft>
          <a:spcPct val="0"/>
        </a:spcAft>
        <a:buChar char="»"/>
        <a:defRPr sz="2000">
          <a:solidFill>
            <a:schemeClr val="tx1"/>
          </a:solidFill>
          <a:latin typeface="+mn-lt"/>
        </a:defRPr>
      </a:lvl8pPr>
      <a:lvl9pPr marL="360045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B206D6CF-4FCD-4DF7-80B0-6371DF3DA89D}" type="slidenum">
              <a:rPr lang="en-US" altLang="en-US" sz="1400" smtClean="0">
                <a:latin typeface="Arial" panose="020B0604020202020204" pitchFamily="34" charset="0"/>
              </a:rPr>
              <a:pPr>
                <a:spcBef>
                  <a:spcPct val="0"/>
                </a:spcBef>
                <a:buFontTx/>
                <a:buNone/>
              </a:pPr>
              <a:t>1</a:t>
            </a:fld>
            <a:endParaRPr lang="en-US" altLang="en-US" sz="1400" b="0">
              <a:latin typeface="Arial" panose="020B0604020202020204" pitchFamily="34" charset="0"/>
            </a:endParaRPr>
          </a:p>
        </p:txBody>
      </p:sp>
      <p:sp>
        <p:nvSpPr>
          <p:cNvPr id="5123" name="Rectangle 2"/>
          <p:cNvSpPr>
            <a:spLocks noGrp="1" noChangeArrowheads="1"/>
          </p:cNvSpPr>
          <p:nvPr>
            <p:ph type="body" idx="1"/>
          </p:nvPr>
        </p:nvSpPr>
        <p:spPr>
          <a:xfrm>
            <a:off x="133350" y="1981200"/>
            <a:ext cx="8772525" cy="4648200"/>
          </a:xfrm>
        </p:spPr>
        <p:txBody>
          <a:bodyPr/>
          <a:lstStyle/>
          <a:p>
            <a:pPr marL="0" indent="0" algn="ctr">
              <a:lnSpc>
                <a:spcPct val="90000"/>
              </a:lnSpc>
              <a:buFontTx/>
              <a:buNone/>
            </a:pPr>
            <a:endParaRPr lang="en-US" altLang="en-US" sz="100" dirty="0"/>
          </a:p>
          <a:p>
            <a:pPr marL="0" indent="0" algn="ctr">
              <a:lnSpc>
                <a:spcPct val="90000"/>
              </a:lnSpc>
              <a:buFontTx/>
              <a:buNone/>
            </a:pPr>
            <a:r>
              <a:rPr lang="en-US" altLang="en-US" sz="3600" b="1" i="1" dirty="0"/>
              <a:t>Statistical Literacy:</a:t>
            </a:r>
            <a:br>
              <a:rPr lang="en-US" altLang="en-US" sz="3600" b="1" i="1" dirty="0"/>
            </a:br>
            <a:r>
              <a:rPr lang="en-US" altLang="en-US" sz="3600" b="1" i="1" dirty="0"/>
              <a:t>Critical Thinking about Everyday Statistics</a:t>
            </a:r>
          </a:p>
          <a:p>
            <a:pPr marL="0" indent="0" algn="ctr">
              <a:lnSpc>
                <a:spcPct val="90000"/>
              </a:lnSpc>
              <a:buFontTx/>
              <a:buNone/>
            </a:pPr>
            <a:r>
              <a:rPr lang="en-US" altLang="en-US" sz="3600" b="1" dirty="0"/>
              <a:t>Kendall-Hunt 2023</a:t>
            </a:r>
          </a:p>
          <a:p>
            <a:pPr marL="0" indent="0" algn="ctr">
              <a:lnSpc>
                <a:spcPct val="90000"/>
              </a:lnSpc>
              <a:buFontTx/>
              <a:buNone/>
            </a:pPr>
            <a:endParaRPr lang="en-US" altLang="en-US" sz="2000" b="1" i="1" dirty="0"/>
          </a:p>
          <a:p>
            <a:pPr marL="0" indent="0" algn="ctr">
              <a:lnSpc>
                <a:spcPct val="90000"/>
              </a:lnSpc>
              <a:spcBef>
                <a:spcPct val="0"/>
              </a:spcBef>
              <a:buFontTx/>
              <a:buNone/>
            </a:pPr>
            <a:r>
              <a:rPr lang="en-US" altLang="en-US" sz="2400" b="1" dirty="0"/>
              <a:t>Milo Schield</a:t>
            </a:r>
          </a:p>
          <a:p>
            <a:pPr marL="0" indent="0" algn="ctr">
              <a:lnSpc>
                <a:spcPct val="90000"/>
              </a:lnSpc>
              <a:spcBef>
                <a:spcPct val="0"/>
              </a:spcBef>
              <a:buNone/>
            </a:pPr>
            <a:r>
              <a:rPr lang="en-US" altLang="en-US" sz="2400" dirty="0"/>
              <a:t>ASA Fellow</a:t>
            </a:r>
            <a:br>
              <a:rPr lang="en-US" altLang="en-US" sz="2400" dirty="0"/>
            </a:br>
            <a:r>
              <a:rPr lang="en-US" altLang="en-US" sz="2400" dirty="0"/>
              <a:t>Adjunct: University of New Mexico</a:t>
            </a:r>
            <a:br>
              <a:rPr lang="en-US" altLang="en-US" sz="2400" dirty="0"/>
            </a:br>
            <a:r>
              <a:rPr lang="en-US" altLang="en-US" sz="2400" dirty="0"/>
              <a:t>Visiting Professor: New College of Florida</a:t>
            </a:r>
          </a:p>
          <a:p>
            <a:pPr marL="0" indent="0" algn="ctr">
              <a:lnSpc>
                <a:spcPct val="90000"/>
              </a:lnSpc>
              <a:buFontTx/>
              <a:buNone/>
            </a:pPr>
            <a:endParaRPr lang="en-US" altLang="en-US" sz="2000" b="1" i="1" dirty="0"/>
          </a:p>
          <a:p>
            <a:pPr marL="0" indent="0" algn="ctr">
              <a:lnSpc>
                <a:spcPct val="90000"/>
              </a:lnSpc>
              <a:buFontTx/>
              <a:buNone/>
            </a:pPr>
            <a:r>
              <a:rPr lang="en-US" altLang="en-US" sz="2800" dirty="0"/>
              <a:t>www.StatLit.org/pdf/</a:t>
            </a:r>
            <a:br>
              <a:rPr lang="en-US" altLang="en-US" sz="2800" dirty="0"/>
            </a:br>
            <a:r>
              <a:rPr lang="en-US" altLang="en-US" sz="2800" dirty="0"/>
              <a:t>2023-Schield-StatLit-Ch6-Slides.pdf</a:t>
            </a:r>
          </a:p>
        </p:txBody>
      </p:sp>
      <p:sp>
        <p:nvSpPr>
          <p:cNvPr id="5124" name="Rectangle 3"/>
          <p:cNvSpPr>
            <a:spLocks noGrp="1" noChangeArrowheads="1"/>
          </p:cNvSpPr>
          <p:nvPr>
            <p:ph type="title"/>
          </p:nvPr>
        </p:nvSpPr>
        <p:spPr>
          <a:xfrm>
            <a:off x="438150" y="438150"/>
            <a:ext cx="8356600" cy="1066800"/>
          </a:xfrm>
        </p:spPr>
        <p:txBody>
          <a:bodyPr/>
          <a:lstStyle/>
          <a:p>
            <a:pPr>
              <a:lnSpc>
                <a:spcPct val="95000"/>
              </a:lnSpc>
            </a:pPr>
            <a:r>
              <a:rPr lang="en-US" altLang="en-US" b="0" dirty="0">
                <a:latin typeface="Rockwell Extra Bold" panose="02060903040505020403" pitchFamily="18" charset="0"/>
              </a:rPr>
              <a:t>Statistical Literacy Textbook: </a:t>
            </a:r>
            <a:br>
              <a:rPr lang="en-US" altLang="en-US" b="0" dirty="0">
                <a:latin typeface="Rockwell Extra Bold" panose="02060903040505020403" pitchFamily="18" charset="0"/>
              </a:rPr>
            </a:br>
            <a:r>
              <a:rPr lang="en-US" altLang="en-US" b="0" dirty="0">
                <a:latin typeface="Rockwell Extra Bold" panose="02060903040505020403" pitchFamily="18" charset="0"/>
              </a:rPr>
              <a:t>Chapter 6 Slides</a:t>
            </a:r>
            <a:endParaRPr lang="en-US" altLang="en-US" b="0" i="1" dirty="0"/>
          </a:p>
        </p:txBody>
      </p:sp>
    </p:spTree>
  </p:cSld>
  <p:clrMapOvr>
    <a:masterClrMapping/>
  </p:clrMapOvr>
  <p:transition spd="slow">
    <p:pull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FEC73-5568-E142-5355-539FB99427B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E92AD039-045E-2F0B-66E3-813472B57F0C}"/>
              </a:ext>
            </a:extLst>
          </p:cNvPr>
          <p:cNvSpPr>
            <a:spLocks noGrp="1" noChangeAspect="1" noChangeArrowheads="1"/>
          </p:cNvSpPr>
          <p:nvPr>
            <p:ph type="body" sz="half" idx="4294967295"/>
          </p:nvPr>
        </p:nvSpPr>
        <p:spPr>
          <a:xfrm>
            <a:off x="234949" y="1705688"/>
            <a:ext cx="8848281" cy="4938290"/>
          </a:xfrm>
        </p:spPr>
        <p:txBody>
          <a:bodyPr/>
          <a:lstStyle/>
          <a:p>
            <a:pPr marL="457200" indent="-457200">
              <a:spcBef>
                <a:spcPts val="1200"/>
              </a:spcBef>
              <a:spcAft>
                <a:spcPts val="0"/>
              </a:spcAft>
              <a:buFont typeface="+mj-lt"/>
              <a:buAutoNum type="arabicPeriod"/>
            </a:pPr>
            <a:r>
              <a:rPr lang="en-US" sz="2400" dirty="0"/>
              <a:t>If 90% of lung cancer deaths among smokers are attributed to smoking, and there are 100,000 lung cancer deaths for smokers in the US in 2026, how many of these deaths among smokers are attributable to smoking?</a:t>
            </a:r>
          </a:p>
          <a:p>
            <a:pPr marL="457200" indent="-457200">
              <a:spcBef>
                <a:spcPts val="1200"/>
              </a:spcBef>
              <a:spcAft>
                <a:spcPts val="0"/>
              </a:spcAft>
              <a:buFont typeface="+mj-lt"/>
              <a:buAutoNum type="arabicPeriod"/>
            </a:pPr>
            <a:r>
              <a:rPr lang="en-US" sz="2400" dirty="0"/>
              <a:t>If 50% of auto accidents are attributed to younger drivers (under 20), and there are 1 million auto accidents involving younger drivers, how many of these accidents are attributable to the driver being a teenager?</a:t>
            </a:r>
          </a:p>
          <a:p>
            <a:pPr marL="457200" indent="-457200">
              <a:spcBef>
                <a:spcPts val="1200"/>
              </a:spcBef>
              <a:spcAft>
                <a:spcPts val="0"/>
              </a:spcAft>
              <a:buFont typeface="+mj-lt"/>
              <a:buAutoNum type="arabicPeriod"/>
            </a:pPr>
            <a:r>
              <a:rPr lang="en-US" sz="2400" dirty="0"/>
              <a:t>If 80% of families in poverty are attributable to having a single parent, and there are 11 million US families in poverty headed by a single parent, then how many of these of these families in poverty are attributable to being headed by a single parent?</a:t>
            </a:r>
          </a:p>
          <a:p>
            <a:pPr marL="0" indent="0">
              <a:spcBef>
                <a:spcPts val="1200"/>
              </a:spcBef>
              <a:spcAft>
                <a:spcPts val="0"/>
              </a:spcAft>
              <a:buNone/>
            </a:pPr>
            <a:endParaRPr lang="en-US" sz="2800" dirty="0"/>
          </a:p>
        </p:txBody>
      </p:sp>
      <p:sp>
        <p:nvSpPr>
          <p:cNvPr id="11267" name="Slide Number Placeholder 4">
            <a:extLst>
              <a:ext uri="{FF2B5EF4-FFF2-40B4-BE49-F238E27FC236}">
                <a16:creationId xmlns:a16="http://schemas.microsoft.com/office/drawing/2014/main" id="{CA1EF17D-E28D-B78E-53DB-6EC1376D34A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4FDBCCF1-3819-CFD3-39E7-750F849D78BF}"/>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Attributable Comparisons:</a:t>
            </a:r>
            <a:br>
              <a:rPr lang="en-US" altLang="en-US" sz="3200" b="0" dirty="0">
                <a:latin typeface="Rockwell Extra Bold" panose="02060903040505020403" pitchFamily="18" charset="0"/>
              </a:rPr>
            </a:br>
            <a:r>
              <a:rPr lang="en-US" altLang="en-US" sz="3200" dirty="0"/>
              <a:t>Cases Attributable</a:t>
            </a:r>
          </a:p>
        </p:txBody>
      </p:sp>
      <p:sp>
        <p:nvSpPr>
          <p:cNvPr id="11269" name="Rectangle 4">
            <a:extLst>
              <a:ext uri="{FF2B5EF4-FFF2-40B4-BE49-F238E27FC236}">
                <a16:creationId xmlns:a16="http://schemas.microsoft.com/office/drawing/2014/main" id="{E0B8E365-29BF-326A-6F66-32A4E6E77CFB}"/>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F0FC6AEB-8A47-D51D-4FE7-1D8B562902AA}"/>
              </a:ext>
            </a:extLst>
          </p:cNvPr>
          <p:cNvSpPr txBox="1"/>
          <p:nvPr/>
        </p:nvSpPr>
        <p:spPr>
          <a:xfrm>
            <a:off x="247650" y="163611"/>
            <a:ext cx="1422750" cy="307777"/>
          </a:xfrm>
          <a:prstGeom prst="rect">
            <a:avLst/>
          </a:prstGeom>
          <a:noFill/>
        </p:spPr>
        <p:txBody>
          <a:bodyPr wrap="square" rtlCol="0">
            <a:spAutoFit/>
          </a:bodyPr>
          <a:lstStyle/>
          <a:p>
            <a:r>
              <a:rPr lang="en-US" sz="1400" dirty="0"/>
              <a:t>6.4.1, P 238, 239</a:t>
            </a:r>
          </a:p>
        </p:txBody>
      </p:sp>
    </p:spTree>
    <p:extLst>
      <p:ext uri="{BB962C8B-B14F-4D97-AF65-F5344CB8AC3E}">
        <p14:creationId xmlns:p14="http://schemas.microsoft.com/office/powerpoint/2010/main" val="2138549280"/>
      </p:ext>
    </p:extLst>
  </p:cSld>
  <p:clrMapOvr>
    <a:masterClrMapping/>
  </p:clrMapOvr>
  <p:transition spd="slow">
    <p:pull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spcBef>
                <a:spcPts val="1200"/>
              </a:spcBef>
              <a:spcAft>
                <a:spcPts val="0"/>
              </a:spcAft>
              <a:buNone/>
            </a:pPr>
            <a:r>
              <a:rPr lang="en-US" sz="2400" dirty="0"/>
              <a:t>.</a:t>
            </a:r>
            <a:endParaRPr lang="en-US" dirty="0"/>
          </a:p>
          <a:p>
            <a:pPr marL="0" lvl="0" indent="0">
              <a:spcBef>
                <a:spcPts val="1200"/>
              </a:spcBef>
              <a:spcAft>
                <a:spcPts val="0"/>
              </a:spcAft>
              <a:buNone/>
            </a:pPr>
            <a:r>
              <a:rPr lang="en-US" sz="1000" strike="sngStrike" dirty="0"/>
              <a:t>.</a:t>
            </a:r>
            <a:endParaRPr lang="en-US" strike="sngStrike" dirty="0"/>
          </a:p>
          <a:p>
            <a:pPr marL="0" indent="0">
              <a:spcBef>
                <a:spcPts val="1200"/>
              </a:spcBef>
              <a:spcAft>
                <a:spcPts val="0"/>
              </a:spcAft>
              <a:buNone/>
            </a:pP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11</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Attributable Comparisons:</a:t>
            </a:r>
            <a:br>
              <a:rPr lang="en-US" altLang="en-US" sz="3200" b="0" dirty="0">
                <a:latin typeface="Rockwell Extra Bold" panose="02060903040505020403" pitchFamily="18" charset="0"/>
              </a:rPr>
            </a:br>
            <a:r>
              <a:rPr lang="en-US" sz="3200" dirty="0"/>
              <a:t>Percentage Attributable</a:t>
            </a:r>
            <a:endParaRPr lang="en-US" altLang="en-US" sz="32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6.4, P 239</a:t>
            </a:r>
          </a:p>
        </p:txBody>
      </p:sp>
      <p:pic>
        <p:nvPicPr>
          <p:cNvPr id="3" name="Picture 2"/>
          <p:cNvPicPr>
            <a:picLocks noChangeAspect="1"/>
          </p:cNvPicPr>
          <p:nvPr/>
        </p:nvPicPr>
        <p:blipFill>
          <a:blip r:embed="rId3"/>
          <a:stretch>
            <a:fillRect/>
          </a:stretch>
        </p:blipFill>
        <p:spPr>
          <a:xfrm>
            <a:off x="159898" y="1927476"/>
            <a:ext cx="8875004" cy="4304472"/>
          </a:xfrm>
          <a:prstGeom prst="rect">
            <a:avLst/>
          </a:prstGeom>
        </p:spPr>
      </p:pic>
    </p:spTree>
    <p:extLst>
      <p:ext uri="{BB962C8B-B14F-4D97-AF65-F5344CB8AC3E}">
        <p14:creationId xmlns:p14="http://schemas.microsoft.com/office/powerpoint/2010/main" val="1061292191"/>
      </p:ext>
    </p:extLst>
  </p:cSld>
  <p:clrMapOvr>
    <a:masterClrMapping/>
  </p:clrMapOvr>
  <p:transition spd="slow">
    <p:pull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dirty="0"/>
              <a:t>.</a:t>
            </a:r>
            <a:endParaRPr lang="en-US" dirty="0"/>
          </a:p>
          <a:p>
            <a:pPr marL="0" lvl="0" indent="0">
              <a:spcBef>
                <a:spcPts val="1200"/>
              </a:spcBef>
              <a:spcAft>
                <a:spcPts val="0"/>
              </a:spcAft>
              <a:buNone/>
            </a:pPr>
            <a:r>
              <a:rPr lang="en-US" sz="1000" strike="sngStrike" dirty="0"/>
              <a:t>.</a:t>
            </a:r>
            <a:endParaRPr lang="en-US" strike="sngStrike" dirty="0"/>
          </a:p>
          <a:p>
            <a:pPr marL="0" indent="0">
              <a:spcBef>
                <a:spcPts val="1200"/>
              </a:spcBef>
              <a:spcAft>
                <a:spcPts val="0"/>
              </a:spcAft>
              <a:buNone/>
            </a:pP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12</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Comparing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Part-Whole Ratios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6.5, P 240</a:t>
            </a:r>
          </a:p>
        </p:txBody>
      </p:sp>
      <p:pic>
        <p:nvPicPr>
          <p:cNvPr id="2" name="Picture 1"/>
          <p:cNvPicPr>
            <a:picLocks noChangeAspect="1"/>
          </p:cNvPicPr>
          <p:nvPr/>
        </p:nvPicPr>
        <p:blipFill>
          <a:blip r:embed="rId3"/>
          <a:stretch>
            <a:fillRect/>
          </a:stretch>
        </p:blipFill>
        <p:spPr>
          <a:xfrm>
            <a:off x="381479" y="1799607"/>
            <a:ext cx="8431841" cy="4039836"/>
          </a:xfrm>
          <a:prstGeom prst="rect">
            <a:avLst/>
          </a:prstGeom>
        </p:spPr>
      </p:pic>
    </p:spTree>
    <p:extLst>
      <p:ext uri="{BB962C8B-B14F-4D97-AF65-F5344CB8AC3E}">
        <p14:creationId xmlns:p14="http://schemas.microsoft.com/office/powerpoint/2010/main" val="1065934446"/>
      </p:ext>
    </p:extLst>
  </p:cSld>
  <p:clrMapOvr>
    <a:masterClrMapping/>
  </p:clrMapOvr>
  <p:transition spd="slow">
    <p:pull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dirty="0"/>
              <a:t>Percentage of suicides among white men vs. that among black men:</a:t>
            </a:r>
            <a:endParaRPr lang="en-US" dirty="0"/>
          </a:p>
          <a:p>
            <a:pPr marL="0" lvl="0" indent="0">
              <a:spcBef>
                <a:spcPts val="1200"/>
              </a:spcBef>
              <a:spcAft>
                <a:spcPts val="0"/>
              </a:spcAft>
              <a:buNone/>
            </a:pPr>
            <a:r>
              <a:rPr lang="en-US" sz="1000" strike="sngStrike" dirty="0"/>
              <a:t>.</a:t>
            </a:r>
            <a:endParaRPr lang="en-US" strike="sngStrike" dirty="0"/>
          </a:p>
          <a:p>
            <a:pPr marL="0" indent="0">
              <a:spcBef>
                <a:spcPts val="1200"/>
              </a:spcBef>
              <a:spcAft>
                <a:spcPts val="0"/>
              </a:spcAft>
              <a:buNone/>
            </a:pP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13</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Common-Part</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Comparison</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6.5, P 241</a:t>
            </a:r>
          </a:p>
        </p:txBody>
      </p:sp>
      <p:pic>
        <p:nvPicPr>
          <p:cNvPr id="3" name="Picture 2"/>
          <p:cNvPicPr>
            <a:picLocks noChangeAspect="1"/>
          </p:cNvPicPr>
          <p:nvPr/>
        </p:nvPicPr>
        <p:blipFill>
          <a:blip r:embed="rId3"/>
          <a:stretch>
            <a:fillRect/>
          </a:stretch>
        </p:blipFill>
        <p:spPr>
          <a:xfrm>
            <a:off x="359998" y="2436904"/>
            <a:ext cx="8598182" cy="4143852"/>
          </a:xfrm>
          <a:prstGeom prst="rect">
            <a:avLst/>
          </a:prstGeom>
        </p:spPr>
      </p:pic>
    </p:spTree>
    <p:extLst>
      <p:ext uri="{BB962C8B-B14F-4D97-AF65-F5344CB8AC3E}">
        <p14:creationId xmlns:p14="http://schemas.microsoft.com/office/powerpoint/2010/main" val="321035018"/>
      </p:ext>
    </p:extLst>
  </p:cSld>
  <p:clrMapOvr>
    <a:masterClrMapping/>
  </p:clrMapOvr>
  <p:transition spd="slow">
    <p:pull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dirty="0"/>
              <a:t>The percentage of college students who are male versus </a:t>
            </a:r>
            <a:br>
              <a:rPr lang="en-US" sz="2400" dirty="0"/>
            </a:br>
            <a:r>
              <a:rPr lang="en-US" sz="2400" dirty="0"/>
              <a:t>the percentage of art majors among college students.</a:t>
            </a:r>
            <a:endParaRPr lang="en-US" dirty="0"/>
          </a:p>
          <a:p>
            <a:pPr marL="0" lvl="0" indent="0">
              <a:spcBef>
                <a:spcPts val="1200"/>
              </a:spcBef>
              <a:spcAft>
                <a:spcPts val="0"/>
              </a:spcAft>
              <a:buNone/>
            </a:pPr>
            <a:r>
              <a:rPr lang="en-US" sz="1000" strike="sngStrike" dirty="0"/>
              <a:t>.</a:t>
            </a:r>
            <a:endParaRPr lang="en-US" strike="sngStrike" dirty="0"/>
          </a:p>
          <a:p>
            <a:pPr marL="0" indent="0">
              <a:spcBef>
                <a:spcPts val="1200"/>
              </a:spcBef>
              <a:spcAft>
                <a:spcPts val="0"/>
              </a:spcAft>
              <a:buNone/>
            </a:pP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14</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Distinct-Parts Comparison</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6.5, P 241</a:t>
            </a:r>
          </a:p>
        </p:txBody>
      </p:sp>
      <p:pic>
        <p:nvPicPr>
          <p:cNvPr id="2" name="Picture 1"/>
          <p:cNvPicPr>
            <a:picLocks noChangeAspect="1"/>
          </p:cNvPicPr>
          <p:nvPr/>
        </p:nvPicPr>
        <p:blipFill>
          <a:blip r:embed="rId3"/>
          <a:stretch>
            <a:fillRect/>
          </a:stretch>
        </p:blipFill>
        <p:spPr>
          <a:xfrm>
            <a:off x="547578" y="3017147"/>
            <a:ext cx="8223022" cy="3505625"/>
          </a:xfrm>
          <a:prstGeom prst="rect">
            <a:avLst/>
          </a:prstGeom>
        </p:spPr>
      </p:pic>
    </p:spTree>
    <p:extLst>
      <p:ext uri="{BB962C8B-B14F-4D97-AF65-F5344CB8AC3E}">
        <p14:creationId xmlns:p14="http://schemas.microsoft.com/office/powerpoint/2010/main" val="3830432070"/>
      </p:ext>
    </p:extLst>
  </p:cSld>
  <p:clrMapOvr>
    <a:masterClrMapping/>
  </p:clrMapOvr>
  <p:transition spd="slow">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dirty="0"/>
              <a:t>.</a:t>
            </a:r>
            <a:endParaRPr lang="en-US" dirty="0"/>
          </a:p>
          <a:p>
            <a:pPr marL="0" lvl="0" indent="0">
              <a:spcBef>
                <a:spcPts val="1200"/>
              </a:spcBef>
              <a:spcAft>
                <a:spcPts val="0"/>
              </a:spcAft>
              <a:buNone/>
            </a:pPr>
            <a:r>
              <a:rPr lang="en-US" sz="1000" strike="sngStrike" dirty="0"/>
              <a:t>.</a:t>
            </a:r>
            <a:endParaRPr lang="en-US" strike="sngStrike" dirty="0"/>
          </a:p>
          <a:p>
            <a:pPr marL="0" indent="0">
              <a:spcBef>
                <a:spcPts val="1200"/>
              </a:spcBef>
              <a:spcAft>
                <a:spcPts val="0"/>
              </a:spcAft>
              <a:buNone/>
            </a:pP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15</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Comparison of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Graphical Template</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6.5, P 242</a:t>
            </a:r>
          </a:p>
        </p:txBody>
      </p:sp>
      <p:pic>
        <p:nvPicPr>
          <p:cNvPr id="3" name="Picture 2"/>
          <p:cNvPicPr>
            <a:picLocks noChangeAspect="1"/>
          </p:cNvPicPr>
          <p:nvPr/>
        </p:nvPicPr>
        <p:blipFill>
          <a:blip r:embed="rId3"/>
          <a:stretch>
            <a:fillRect/>
          </a:stretch>
        </p:blipFill>
        <p:spPr>
          <a:xfrm>
            <a:off x="234949" y="1774226"/>
            <a:ext cx="8505894" cy="3633398"/>
          </a:xfrm>
          <a:prstGeom prst="rect">
            <a:avLst/>
          </a:prstGeom>
        </p:spPr>
      </p:pic>
    </p:spTree>
    <p:extLst>
      <p:ext uri="{BB962C8B-B14F-4D97-AF65-F5344CB8AC3E}">
        <p14:creationId xmlns:p14="http://schemas.microsoft.com/office/powerpoint/2010/main" val="2849442619"/>
      </p:ext>
    </p:extLst>
  </p:cSld>
  <p:clrMapOvr>
    <a:masterClrMapping/>
  </p:clrMapOvr>
  <p:transition spd="slow">
    <p:pull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dirty="0"/>
              <a:t>The percentage of smokers among men is greater than among women. </a:t>
            </a:r>
          </a:p>
          <a:p>
            <a:pPr marL="0" indent="0" algn="ctr">
              <a:spcBef>
                <a:spcPts val="1200"/>
              </a:spcBef>
              <a:spcAft>
                <a:spcPts val="0"/>
              </a:spcAft>
              <a:buNone/>
            </a:pPr>
            <a:r>
              <a:rPr lang="en-US" sz="2400" dirty="0"/>
              <a:t>1) Men are more </a:t>
            </a:r>
            <a:r>
              <a:rPr lang="en-US" sz="2400" i="1" dirty="0"/>
              <a:t>likely</a:t>
            </a:r>
            <a:r>
              <a:rPr lang="en-US" sz="2400" dirty="0"/>
              <a:t> to </a:t>
            </a:r>
            <a:r>
              <a:rPr lang="en-US" sz="2400" u="sng" dirty="0"/>
              <a:t>smoke</a:t>
            </a:r>
            <a:r>
              <a:rPr lang="en-US" sz="2400" dirty="0"/>
              <a:t> than women.</a:t>
            </a:r>
            <a:br>
              <a:rPr lang="en-US" sz="2400" dirty="0"/>
            </a:br>
            <a:r>
              <a:rPr lang="en-US" sz="2400" dirty="0"/>
              <a:t>2 </a:t>
            </a:r>
            <a:r>
              <a:rPr lang="en-US" sz="2400" u="sng" dirty="0"/>
              <a:t>Smokers</a:t>
            </a:r>
            <a:r>
              <a:rPr lang="en-US" sz="2400" dirty="0"/>
              <a:t> are more likely (prevalent) among men than among women</a:t>
            </a:r>
            <a:endParaRPr lang="en-US" dirty="0"/>
          </a:p>
          <a:p>
            <a:pPr marL="0" lvl="0" indent="0">
              <a:spcBef>
                <a:spcPts val="1200"/>
              </a:spcBef>
              <a:spcAft>
                <a:spcPts val="0"/>
              </a:spcAft>
              <a:buNone/>
            </a:pPr>
            <a:r>
              <a:rPr lang="en-US" sz="1000" strike="sngStrike" dirty="0"/>
              <a:t>.</a:t>
            </a:r>
            <a:endParaRPr lang="en-US" strike="sngStrike" dirty="0"/>
          </a:p>
          <a:p>
            <a:pPr marL="0" indent="0">
              <a:spcBef>
                <a:spcPts val="1200"/>
              </a:spcBef>
              <a:spcAft>
                <a:spcPts val="0"/>
              </a:spcAft>
              <a:buNone/>
            </a:pP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Comparing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Using Likely Grammar</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6.6, P 244</a:t>
            </a:r>
          </a:p>
        </p:txBody>
      </p:sp>
      <p:pic>
        <p:nvPicPr>
          <p:cNvPr id="2" name="Picture 1"/>
          <p:cNvPicPr>
            <a:picLocks noChangeAspect="1"/>
          </p:cNvPicPr>
          <p:nvPr/>
        </p:nvPicPr>
        <p:blipFill>
          <a:blip r:embed="rId3"/>
          <a:stretch>
            <a:fillRect/>
          </a:stretch>
        </p:blipFill>
        <p:spPr>
          <a:xfrm>
            <a:off x="501650" y="3362325"/>
            <a:ext cx="8144081" cy="3422044"/>
          </a:xfrm>
          <a:prstGeom prst="rect">
            <a:avLst/>
          </a:prstGeom>
        </p:spPr>
      </p:pic>
    </p:spTree>
    <p:extLst>
      <p:ext uri="{BB962C8B-B14F-4D97-AF65-F5344CB8AC3E}">
        <p14:creationId xmlns:p14="http://schemas.microsoft.com/office/powerpoint/2010/main" val="2300608638"/>
      </p:ext>
    </p:extLst>
  </p:cSld>
  <p:clrMapOvr>
    <a:masterClrMapping/>
  </p:clrMapOvr>
  <p:transition spd="slow">
    <p:pull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endParaRPr lang="en-US" sz="24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900" i="1" dirty="0"/>
          </a:p>
          <a:p>
            <a:pPr marL="0" indent="0" algn="ctr">
              <a:spcBef>
                <a:spcPts val="1200"/>
              </a:spcBef>
              <a:spcAft>
                <a:spcPts val="0"/>
              </a:spcAft>
              <a:buNone/>
            </a:pPr>
            <a:endParaRPr lang="en-US" sz="2400" i="1" dirty="0"/>
          </a:p>
          <a:p>
            <a:pPr marL="0" indent="0" algn="ctr">
              <a:spcBef>
                <a:spcPts val="1200"/>
              </a:spcBef>
              <a:spcAft>
                <a:spcPts val="0"/>
              </a:spcAft>
              <a:buNone/>
            </a:pPr>
            <a:r>
              <a:rPr lang="en-US" sz="2400" i="1" dirty="0"/>
              <a:t>This figure fixes an error in the 2023 textbook: Figure 6-9. </a:t>
            </a:r>
            <a:endParaRPr lang="en-US" strike="sngStrike" dirty="0"/>
          </a:p>
          <a:p>
            <a:pPr marL="0" indent="0">
              <a:spcBef>
                <a:spcPts val="1200"/>
              </a:spcBef>
              <a:spcAft>
                <a:spcPts val="0"/>
              </a:spcAft>
              <a:buNone/>
            </a:pP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17</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Comparing Part-Whole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Likely Grammar: Common Part</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6.6, P 246</a:t>
            </a:r>
          </a:p>
        </p:txBody>
      </p:sp>
      <p:pic>
        <p:nvPicPr>
          <p:cNvPr id="4" name="Picture 3">
            <a:extLst>
              <a:ext uri="{FF2B5EF4-FFF2-40B4-BE49-F238E27FC236}">
                <a16:creationId xmlns:a16="http://schemas.microsoft.com/office/drawing/2014/main" id="{FA59E648-EAC6-1B43-7BFA-AE8FED597CFD}"/>
              </a:ext>
            </a:extLst>
          </p:cNvPr>
          <p:cNvPicPr>
            <a:picLocks noChangeAspect="1"/>
          </p:cNvPicPr>
          <p:nvPr/>
        </p:nvPicPr>
        <p:blipFill>
          <a:blip r:embed="rId3"/>
          <a:stretch>
            <a:fillRect/>
          </a:stretch>
        </p:blipFill>
        <p:spPr>
          <a:xfrm>
            <a:off x="415842" y="1869580"/>
            <a:ext cx="8156939" cy="4288612"/>
          </a:xfrm>
          <a:prstGeom prst="rect">
            <a:avLst/>
          </a:prstGeom>
          <a:ln w="19050">
            <a:solidFill>
              <a:schemeClr val="tx1"/>
            </a:solidFill>
          </a:ln>
        </p:spPr>
      </p:pic>
    </p:spTree>
    <p:extLst>
      <p:ext uri="{BB962C8B-B14F-4D97-AF65-F5344CB8AC3E}">
        <p14:creationId xmlns:p14="http://schemas.microsoft.com/office/powerpoint/2010/main" val="3633943707"/>
      </p:ext>
    </p:extLst>
  </p:cSld>
  <p:clrMapOvr>
    <a:masterClrMapping/>
  </p:clrMapOvr>
  <p:transition spd="slow">
    <p:pull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AE7C5-E47D-1791-6156-F2758022D828}"/>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88C4218-A4CA-9682-3D13-129F24BA0B6B}"/>
              </a:ext>
            </a:extLst>
          </p:cNvPr>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i="1" dirty="0"/>
              <a:t>In the 1997 US civilian labor force, the percentage of men who were unemployed was 13% higher than that of women. </a:t>
            </a:r>
            <a:br>
              <a:rPr lang="en-US" sz="2400" i="1" dirty="0"/>
            </a:br>
            <a:endParaRPr lang="en-US" strike="sngStrike" dirty="0"/>
          </a:p>
        </p:txBody>
      </p:sp>
      <p:sp>
        <p:nvSpPr>
          <p:cNvPr id="11267" name="Slide Number Placeholder 4">
            <a:extLst>
              <a:ext uri="{FF2B5EF4-FFF2-40B4-BE49-F238E27FC236}">
                <a16:creationId xmlns:a16="http://schemas.microsoft.com/office/drawing/2014/main" id="{BF6258C4-4988-8E4A-7C03-FE3E896709B7}"/>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B700DE68-07F6-C594-2E58-5C8FFF03A086}"/>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Comparing Part-Whole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Named Ratios: Common Part</a:t>
            </a:r>
          </a:p>
        </p:txBody>
      </p:sp>
      <p:sp>
        <p:nvSpPr>
          <p:cNvPr id="11269" name="Rectangle 4">
            <a:extLst>
              <a:ext uri="{FF2B5EF4-FFF2-40B4-BE49-F238E27FC236}">
                <a16:creationId xmlns:a16="http://schemas.microsoft.com/office/drawing/2014/main" id="{DE0BED32-0D6E-974F-22BA-7D4C1DEDFE6F}"/>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8603FA48-C7FD-EFE0-E883-32F38D8B62FD}"/>
              </a:ext>
            </a:extLst>
          </p:cNvPr>
          <p:cNvSpPr txBox="1"/>
          <p:nvPr/>
        </p:nvSpPr>
        <p:spPr>
          <a:xfrm>
            <a:off x="247650" y="163611"/>
            <a:ext cx="1123950" cy="307777"/>
          </a:xfrm>
          <a:prstGeom prst="rect">
            <a:avLst/>
          </a:prstGeom>
          <a:noFill/>
        </p:spPr>
        <p:txBody>
          <a:bodyPr wrap="square" rtlCol="0">
            <a:spAutoFit/>
          </a:bodyPr>
          <a:lstStyle/>
          <a:p>
            <a:r>
              <a:rPr lang="en-US" sz="1400" dirty="0"/>
              <a:t>6.7, P 254</a:t>
            </a:r>
          </a:p>
        </p:txBody>
      </p:sp>
      <p:pic>
        <p:nvPicPr>
          <p:cNvPr id="4" name="Picture 3">
            <a:extLst>
              <a:ext uri="{FF2B5EF4-FFF2-40B4-BE49-F238E27FC236}">
                <a16:creationId xmlns:a16="http://schemas.microsoft.com/office/drawing/2014/main" id="{2872A0BC-C1E6-4571-A1DD-671332C960C7}"/>
              </a:ext>
            </a:extLst>
          </p:cNvPr>
          <p:cNvPicPr>
            <a:picLocks noChangeAspect="1"/>
          </p:cNvPicPr>
          <p:nvPr/>
        </p:nvPicPr>
        <p:blipFill>
          <a:blip r:embed="rId3"/>
          <a:stretch>
            <a:fillRect/>
          </a:stretch>
        </p:blipFill>
        <p:spPr>
          <a:xfrm>
            <a:off x="1285726" y="3709878"/>
            <a:ext cx="6623348" cy="2934100"/>
          </a:xfrm>
          <a:prstGeom prst="rect">
            <a:avLst/>
          </a:prstGeom>
          <a:ln>
            <a:solidFill>
              <a:schemeClr val="tx1"/>
            </a:solidFill>
          </a:ln>
        </p:spPr>
      </p:pic>
      <p:sp>
        <p:nvSpPr>
          <p:cNvPr id="5" name="TextBox 4">
            <a:extLst>
              <a:ext uri="{FF2B5EF4-FFF2-40B4-BE49-F238E27FC236}">
                <a16:creationId xmlns:a16="http://schemas.microsoft.com/office/drawing/2014/main" id="{486CDBC8-1E4B-67E5-F126-708496076E0B}"/>
              </a:ext>
            </a:extLst>
          </p:cNvPr>
          <p:cNvSpPr txBox="1"/>
          <p:nvPr/>
        </p:nvSpPr>
        <p:spPr>
          <a:xfrm>
            <a:off x="551234" y="2658894"/>
            <a:ext cx="7931285" cy="830997"/>
          </a:xfrm>
          <a:prstGeom prst="rect">
            <a:avLst/>
          </a:prstGeom>
          <a:noFill/>
        </p:spPr>
        <p:txBody>
          <a:bodyPr wrap="square" rtlCol="0">
            <a:spAutoFit/>
          </a:bodyPr>
          <a:lstStyle/>
          <a:p>
            <a:pPr indent="-457200"/>
            <a:r>
              <a:rPr lang="en-US" sz="2400" dirty="0"/>
              <a:t>In the 1997 US civilian labor force, unemployment was 13% more </a:t>
            </a:r>
            <a:r>
              <a:rPr lang="en-US" sz="2400" i="1" dirty="0"/>
              <a:t>likely among</a:t>
            </a:r>
            <a:r>
              <a:rPr lang="en-US" sz="2400" dirty="0"/>
              <a:t> men than [among] women.</a:t>
            </a:r>
            <a:endParaRPr lang="en-US" dirty="0"/>
          </a:p>
        </p:txBody>
      </p:sp>
    </p:spTree>
    <p:extLst>
      <p:ext uri="{BB962C8B-B14F-4D97-AF65-F5344CB8AC3E}">
        <p14:creationId xmlns:p14="http://schemas.microsoft.com/office/powerpoint/2010/main" val="827594639"/>
      </p:ext>
    </p:extLst>
  </p:cSld>
  <p:clrMapOvr>
    <a:masterClrMapping/>
  </p:clrMapOvr>
  <p:transition spd="slow">
    <p:pull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AD66-00B2-38C4-990C-2AE97456A319}"/>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F90433F-C4AD-3AA7-11D2-1FD455997728}"/>
              </a:ext>
            </a:extLst>
          </p:cNvPr>
          <p:cNvSpPr>
            <a:spLocks noGrp="1" noChangeAspect="1" noChangeArrowheads="1"/>
          </p:cNvSpPr>
          <p:nvPr>
            <p:ph type="body" sz="half" idx="4294967295"/>
          </p:nvPr>
        </p:nvSpPr>
        <p:spPr>
          <a:xfrm>
            <a:off x="284630" y="1801813"/>
            <a:ext cx="8724900" cy="4840287"/>
          </a:xfrm>
        </p:spPr>
        <p:txBody>
          <a:bodyPr/>
          <a:lstStyle/>
          <a:p>
            <a:pPr marL="0" indent="0">
              <a:spcBef>
                <a:spcPts val="0"/>
              </a:spcBef>
              <a:buNone/>
            </a:pPr>
            <a:r>
              <a:rPr lang="en-US" altLang="en-US" sz="2800" dirty="0"/>
              <a:t>Likely common-part comparisons of part-whole ratios:</a:t>
            </a:r>
          </a:p>
          <a:p>
            <a:pPr marL="0" indent="0">
              <a:spcBef>
                <a:spcPts val="0"/>
              </a:spcBef>
              <a:buNone/>
            </a:pPr>
            <a:r>
              <a:rPr lang="en-US" altLang="en-US" sz="2600" dirty="0"/>
              <a:t>&lt;Test&gt; are &lt;compare&gt; </a:t>
            </a:r>
            <a:r>
              <a:rPr lang="en-US" altLang="en-US" sz="2600" b="1" dirty="0"/>
              <a:t>likely to</a:t>
            </a:r>
            <a:r>
              <a:rPr lang="en-US" altLang="en-US" sz="2600" dirty="0"/>
              <a:t> &lt;part&gt; than/as [are] &lt;base&gt;</a:t>
            </a:r>
          </a:p>
          <a:p>
            <a:pPr marL="0" indent="0">
              <a:spcBef>
                <a:spcPts val="0"/>
              </a:spcBef>
              <a:buNone/>
            </a:pPr>
            <a:r>
              <a:rPr lang="en-US" altLang="en-US" sz="2400" dirty="0"/>
              <a:t>&lt;Part&gt; are &lt;compare&gt; </a:t>
            </a:r>
            <a:r>
              <a:rPr lang="en-US" altLang="en-US" sz="2400" b="1" dirty="0"/>
              <a:t>likely among</a:t>
            </a:r>
            <a:r>
              <a:rPr lang="en-US" altLang="en-US" sz="2400" dirty="0"/>
              <a:t> &lt;test&gt; than/as [among] &lt;base&gt;</a:t>
            </a:r>
          </a:p>
          <a:p>
            <a:pPr marL="0" indent="0">
              <a:spcBef>
                <a:spcPts val="0"/>
              </a:spcBef>
              <a:buNone/>
            </a:pPr>
            <a:endParaRPr lang="en-US" altLang="en-US" sz="2800" dirty="0"/>
          </a:p>
          <a:p>
            <a:pPr marL="457200" indent="-457200">
              <a:spcBef>
                <a:spcPts val="0"/>
              </a:spcBef>
              <a:buFont typeface="+mj-lt"/>
              <a:buAutoNum type="arabicPeriod"/>
            </a:pPr>
            <a:r>
              <a:rPr lang="en-US" altLang="en-US" dirty="0"/>
              <a:t>Smoking </a:t>
            </a:r>
            <a:r>
              <a:rPr lang="en-US" altLang="en-US" u="sng" dirty="0"/>
              <a:t>is</a:t>
            </a:r>
            <a:r>
              <a:rPr lang="en-US" altLang="en-US" dirty="0"/>
              <a:t> more </a:t>
            </a:r>
            <a:r>
              <a:rPr lang="en-US" altLang="en-US" i="1" dirty="0"/>
              <a:t>likely among</a:t>
            </a:r>
            <a:r>
              <a:rPr lang="en-US" altLang="en-US" dirty="0"/>
              <a:t> women than </a:t>
            </a:r>
            <a:r>
              <a:rPr lang="en-US" altLang="en-US" i="1" dirty="0"/>
              <a:t>among</a:t>
            </a:r>
            <a:r>
              <a:rPr lang="en-US" altLang="en-US" dirty="0"/>
              <a:t> men.      Convert to ‘likely to’.</a:t>
            </a:r>
            <a:br>
              <a:rPr lang="en-US" altLang="en-US" dirty="0"/>
            </a:br>
            <a:endParaRPr lang="en-US" altLang="en-US" dirty="0"/>
          </a:p>
          <a:p>
            <a:pPr marL="457200" indent="-457200">
              <a:spcBef>
                <a:spcPts val="0"/>
              </a:spcBef>
              <a:buFont typeface="+mj-lt"/>
              <a:buAutoNum type="arabicPeriod"/>
            </a:pPr>
            <a:r>
              <a:rPr lang="en-US" altLang="en-US" dirty="0"/>
              <a:t>Black families </a:t>
            </a:r>
            <a:r>
              <a:rPr lang="en-US" altLang="en-US" u="sng" dirty="0"/>
              <a:t>are</a:t>
            </a:r>
            <a:r>
              <a:rPr lang="en-US" altLang="en-US" dirty="0"/>
              <a:t> more </a:t>
            </a:r>
            <a:r>
              <a:rPr lang="en-US" altLang="en-US" i="1" dirty="0"/>
              <a:t>likely to</a:t>
            </a:r>
            <a:r>
              <a:rPr lang="en-US" altLang="en-US" dirty="0"/>
              <a:t> have (be headed by) a single parent than [are] White families.   </a:t>
            </a:r>
            <a:r>
              <a:rPr lang="en-US" altLang="en-US" sz="3200" dirty="0"/>
              <a:t>        Convert to ‘likely among’.</a:t>
            </a:r>
          </a:p>
        </p:txBody>
      </p:sp>
      <p:sp>
        <p:nvSpPr>
          <p:cNvPr id="11267" name="Slide Number Placeholder 4">
            <a:extLst>
              <a:ext uri="{FF2B5EF4-FFF2-40B4-BE49-F238E27FC236}">
                <a16:creationId xmlns:a16="http://schemas.microsoft.com/office/drawing/2014/main" id="{AFCB120F-156E-19A5-F509-48D4E9E3836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CCB74B9A-A068-29CF-AAD9-F6B89B067742}"/>
              </a:ext>
            </a:extLst>
          </p:cNvPr>
          <p:cNvSpPr>
            <a:spLocks noGrp="1" noChangeArrowheads="1"/>
          </p:cNvSpPr>
          <p:nvPr>
            <p:ph type="title" idx="4294967295"/>
          </p:nvPr>
        </p:nvSpPr>
        <p:spPr>
          <a:xfrm>
            <a:off x="246434" y="457200"/>
            <a:ext cx="8644647" cy="1066800"/>
          </a:xfrm>
        </p:spPr>
        <p:txBody>
          <a:bodyPr/>
          <a:lstStyle/>
          <a:p>
            <a:r>
              <a:rPr lang="en-US" altLang="en-US" sz="3200" b="0" dirty="0">
                <a:latin typeface="Rockwell Extra Bold" panose="02060903040505020403" pitchFamily="18" charset="0"/>
              </a:rPr>
              <a:t>Likely/Prevalent Grammar:</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Covert between ‘likely’ statements</a:t>
            </a:r>
          </a:p>
        </p:txBody>
      </p:sp>
      <p:sp>
        <p:nvSpPr>
          <p:cNvPr id="11269" name="Rectangle 4">
            <a:extLst>
              <a:ext uri="{FF2B5EF4-FFF2-40B4-BE49-F238E27FC236}">
                <a16:creationId xmlns:a16="http://schemas.microsoft.com/office/drawing/2014/main" id="{EE3E5D2C-AFE6-6692-8653-B71F1DFFF9FC}"/>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779528BE-76BE-6D1E-C3BF-61960EF9369B}"/>
              </a:ext>
            </a:extLst>
          </p:cNvPr>
          <p:cNvSpPr txBox="1"/>
          <p:nvPr/>
        </p:nvSpPr>
        <p:spPr>
          <a:xfrm>
            <a:off x="419100" y="158724"/>
            <a:ext cx="1123950" cy="307777"/>
          </a:xfrm>
          <a:prstGeom prst="rect">
            <a:avLst/>
          </a:prstGeom>
          <a:noFill/>
        </p:spPr>
        <p:txBody>
          <a:bodyPr wrap="square" rtlCol="0">
            <a:spAutoFit/>
          </a:bodyPr>
          <a:lstStyle/>
          <a:p>
            <a:r>
              <a:rPr lang="en-US" sz="1400" dirty="0"/>
              <a:t>6.6.4; P 249</a:t>
            </a:r>
          </a:p>
        </p:txBody>
      </p:sp>
    </p:spTree>
    <p:extLst>
      <p:ext uri="{BB962C8B-B14F-4D97-AF65-F5344CB8AC3E}">
        <p14:creationId xmlns:p14="http://schemas.microsoft.com/office/powerpoint/2010/main" val="1337482281"/>
      </p:ext>
    </p:extLst>
  </p:cSld>
  <p:clrMapOvr>
    <a:masterClrMapping/>
  </p:clrMapOvr>
  <p:transition spd="slow">
    <p:pull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428871" cy="4840287"/>
          </a:xfrm>
        </p:spPr>
        <p:txBody>
          <a:bodyPr/>
          <a:lstStyle/>
          <a:p>
            <a:pPr marL="457200" indent="-457200">
              <a:spcBef>
                <a:spcPts val="0"/>
              </a:spcBef>
              <a:spcAft>
                <a:spcPts val="400"/>
              </a:spcAft>
              <a:buNone/>
            </a:pPr>
            <a:r>
              <a:rPr lang="en-US" sz="2800" dirty="0"/>
              <a:t>6.1		p 234	Learning Outcomes</a:t>
            </a:r>
          </a:p>
          <a:p>
            <a:pPr marL="457200" indent="-457200">
              <a:spcBef>
                <a:spcPts val="0"/>
              </a:spcBef>
              <a:spcAft>
                <a:spcPts val="400"/>
              </a:spcAft>
              <a:buNone/>
            </a:pPr>
            <a:r>
              <a:rPr lang="en-US" sz="2800" dirty="0"/>
              <a:t>6.2		p 235	Review</a:t>
            </a:r>
          </a:p>
          <a:p>
            <a:pPr marL="457200" indent="-457200">
              <a:spcBef>
                <a:spcPts val="0"/>
              </a:spcBef>
              <a:spcAft>
                <a:spcPts val="400"/>
              </a:spcAft>
              <a:buNone/>
            </a:pPr>
            <a:r>
              <a:rPr lang="en-US" sz="2800" dirty="0"/>
              <a:t>6.3 	p 235	Comparing Ratios: Introduction</a:t>
            </a:r>
          </a:p>
          <a:p>
            <a:pPr marL="457200" indent="-457200">
              <a:spcBef>
                <a:spcPts val="0"/>
              </a:spcBef>
              <a:spcAft>
                <a:spcPts val="400"/>
              </a:spcAft>
              <a:buNone/>
            </a:pPr>
            <a:r>
              <a:rPr lang="en-US" sz="2800" dirty="0"/>
              <a:t>6.4 	p 236	Attributable Comparisons</a:t>
            </a:r>
            <a:endParaRPr lang="en-US" sz="2800" b="1" dirty="0"/>
          </a:p>
          <a:p>
            <a:pPr marL="457200" indent="-457200">
              <a:spcBef>
                <a:spcPts val="0"/>
              </a:spcBef>
              <a:spcAft>
                <a:spcPts val="400"/>
              </a:spcAft>
              <a:buNone/>
            </a:pPr>
            <a:r>
              <a:rPr lang="en-US" sz="2800" dirty="0"/>
              <a:t>6.5		p 240	Comparing Ratios: Common vs Distinct Part</a:t>
            </a:r>
            <a:endParaRPr lang="en-US" sz="2800" b="1" dirty="0"/>
          </a:p>
          <a:p>
            <a:pPr marL="457200" indent="-457200">
              <a:spcBef>
                <a:spcPts val="0"/>
              </a:spcBef>
              <a:spcAft>
                <a:spcPts val="400"/>
              </a:spcAft>
              <a:buNone/>
            </a:pPr>
            <a:r>
              <a:rPr lang="en-US" sz="2800" dirty="0"/>
              <a:t>6.6		p 243	Comparing Ratios using Likely</a:t>
            </a:r>
            <a:endParaRPr lang="en-US" sz="2800" b="1" dirty="0"/>
          </a:p>
          <a:p>
            <a:pPr marL="457200" indent="-457200">
              <a:spcBef>
                <a:spcPts val="0"/>
              </a:spcBef>
              <a:spcAft>
                <a:spcPts val="400"/>
              </a:spcAft>
              <a:buNone/>
            </a:pPr>
            <a:r>
              <a:rPr lang="en-US" sz="2800" dirty="0"/>
              <a:t>6.7		p 254	Comparing Ratios using Named Ratios</a:t>
            </a:r>
          </a:p>
          <a:p>
            <a:pPr marL="457200" indent="-457200">
              <a:spcBef>
                <a:spcPts val="0"/>
              </a:spcBef>
              <a:spcAft>
                <a:spcPts val="400"/>
              </a:spcAft>
              <a:buNone/>
            </a:pPr>
            <a:r>
              <a:rPr lang="en-US" sz="2800" dirty="0"/>
              <a:t>6.8		p 263	Comparing Quintiles</a:t>
            </a:r>
          </a:p>
          <a:p>
            <a:pPr marL="457200" indent="-457200">
              <a:spcBef>
                <a:spcPts val="0"/>
              </a:spcBef>
              <a:spcAft>
                <a:spcPts val="400"/>
              </a:spcAft>
              <a:buNone/>
            </a:pPr>
            <a:r>
              <a:rPr lang="en-US" sz="2800" dirty="0"/>
              <a:t>6.9		p 263	Comparing Ratios: Critical Thinking</a:t>
            </a:r>
          </a:p>
          <a:p>
            <a:pPr marL="457200" indent="-457200">
              <a:spcBef>
                <a:spcPts val="0"/>
              </a:spcBef>
              <a:spcAft>
                <a:spcPts val="400"/>
              </a:spcAft>
              <a:buNone/>
            </a:pPr>
            <a:r>
              <a:rPr lang="en-US" sz="2800" dirty="0"/>
              <a:t>6.10	p 264	Confounding: A Review</a:t>
            </a:r>
          </a:p>
          <a:p>
            <a:pPr marL="457200" indent="-457200">
              <a:buNone/>
            </a:pPr>
            <a:endParaRPr lang="en-US" altLang="en-US"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0" y="457200"/>
            <a:ext cx="9144000" cy="1066800"/>
          </a:xfrm>
        </p:spPr>
        <p:txBody>
          <a:bodyPr/>
          <a:lstStyle/>
          <a:p>
            <a:r>
              <a:rPr lang="en-US" altLang="en-US" sz="3000" b="0" dirty="0">
                <a:latin typeface="Rockwell Extra Bold" panose="02060903040505020403" pitchFamily="18" charset="0"/>
              </a:rPr>
              <a:t>Comparing Ratios</a:t>
            </a:r>
            <a:br>
              <a:rPr lang="en-US" altLang="en-US" sz="3000" b="0" dirty="0">
                <a:latin typeface="Rockwell Extra Bold" panose="02060903040505020403" pitchFamily="18" charset="0"/>
              </a:rPr>
            </a:br>
            <a:r>
              <a:rPr lang="en-US" altLang="en-US" sz="3000" b="0" dirty="0">
                <a:latin typeface="Rockwell Extra Bold" panose="02060903040505020403" pitchFamily="18" charset="0"/>
              </a:rPr>
              <a:t>Chapter 6: Table of Contents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6" name="TextBox 5"/>
          <p:cNvSpPr txBox="1"/>
          <p:nvPr/>
        </p:nvSpPr>
        <p:spPr>
          <a:xfrm>
            <a:off x="247650" y="147638"/>
            <a:ext cx="1123950" cy="307777"/>
          </a:xfrm>
          <a:prstGeom prst="rect">
            <a:avLst/>
          </a:prstGeom>
          <a:noFill/>
        </p:spPr>
        <p:txBody>
          <a:bodyPr wrap="square" rtlCol="0">
            <a:spAutoFit/>
          </a:bodyPr>
          <a:lstStyle/>
          <a:p>
            <a:r>
              <a:rPr lang="en-US" sz="1400" dirty="0"/>
              <a:t>6.0, P 234</a:t>
            </a:r>
          </a:p>
        </p:txBody>
      </p:sp>
    </p:spTree>
    <p:extLst>
      <p:ext uri="{BB962C8B-B14F-4D97-AF65-F5344CB8AC3E}">
        <p14:creationId xmlns:p14="http://schemas.microsoft.com/office/powerpoint/2010/main" val="3946254172"/>
      </p:ext>
    </p:extLst>
  </p:cSld>
  <p:clrMapOvr>
    <a:masterClrMapping/>
  </p:clrMapOvr>
  <p:transition spd="slow">
    <p:pull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F5232-EF3B-1C8C-9C14-0CD373498339}"/>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060B7B3-F44E-5D63-A67E-02CCE333844A}"/>
              </a:ext>
            </a:extLst>
          </p:cNvPr>
          <p:cNvSpPr>
            <a:spLocks noGrp="1" noChangeAspect="1" noChangeArrowheads="1"/>
          </p:cNvSpPr>
          <p:nvPr>
            <p:ph type="body" sz="half" idx="4294967295"/>
          </p:nvPr>
        </p:nvSpPr>
        <p:spPr>
          <a:xfrm>
            <a:off x="419100" y="1801813"/>
            <a:ext cx="8644647" cy="4840287"/>
          </a:xfrm>
        </p:spPr>
        <p:txBody>
          <a:bodyPr/>
          <a:lstStyle/>
          <a:p>
            <a:pPr marL="0" indent="0">
              <a:spcBef>
                <a:spcPts val="0"/>
              </a:spcBef>
              <a:buNone/>
            </a:pPr>
            <a:r>
              <a:rPr lang="en-US" altLang="en-US" sz="2800" dirty="0"/>
              <a:t>Common-part comparison of part-whole ratios.</a:t>
            </a:r>
          </a:p>
          <a:p>
            <a:pPr marL="0" indent="0">
              <a:spcBef>
                <a:spcPts val="0"/>
              </a:spcBef>
              <a:buNone/>
            </a:pPr>
            <a:r>
              <a:rPr lang="en-US" altLang="en-US" sz="2600" dirty="0"/>
              <a:t>&lt;Test&gt; are &lt;compare&gt; </a:t>
            </a:r>
            <a:r>
              <a:rPr lang="en-US" altLang="en-US" sz="2600" b="1" dirty="0"/>
              <a:t>likely to</a:t>
            </a:r>
            <a:r>
              <a:rPr lang="en-US" altLang="en-US" sz="2600" dirty="0"/>
              <a:t> &lt;part&gt; than/as [are] &lt;base&gt;</a:t>
            </a:r>
          </a:p>
          <a:p>
            <a:pPr marL="0" indent="0">
              <a:spcBef>
                <a:spcPts val="0"/>
              </a:spcBef>
              <a:buNone/>
            </a:pPr>
            <a:r>
              <a:rPr lang="en-US" altLang="en-US" sz="2400" dirty="0"/>
              <a:t>&lt;Part&gt; are &lt;compare&gt; </a:t>
            </a:r>
            <a:r>
              <a:rPr lang="en-US" altLang="en-US" sz="2400" b="1" dirty="0"/>
              <a:t>likely among</a:t>
            </a:r>
            <a:r>
              <a:rPr lang="en-US" altLang="en-US" sz="2400" dirty="0"/>
              <a:t> &lt;test&gt; than/as [among] &lt;base&gt;</a:t>
            </a:r>
          </a:p>
          <a:p>
            <a:pPr marL="0" indent="0">
              <a:spcBef>
                <a:spcPts val="0"/>
              </a:spcBef>
              <a:buNone/>
            </a:pPr>
            <a:r>
              <a:rPr lang="en-US" altLang="en-US" sz="2400" dirty="0"/>
              <a:t> </a:t>
            </a:r>
            <a:r>
              <a:rPr lang="en-US" altLang="en-US" sz="2000" dirty="0"/>
              <a:t> </a:t>
            </a:r>
            <a:endParaRPr lang="en-US" altLang="en-US" sz="1000" dirty="0"/>
          </a:p>
          <a:p>
            <a:pPr marL="457200" indent="-457200">
              <a:spcBef>
                <a:spcPts val="0"/>
              </a:spcBef>
              <a:buFont typeface="+mj-lt"/>
              <a:buAutoNum type="arabicPeriod" startAt="3"/>
            </a:pPr>
            <a:r>
              <a:rPr lang="en-US" altLang="en-US" sz="2800" dirty="0"/>
              <a:t>Among single-parent families, living in poverty is more </a:t>
            </a:r>
            <a:r>
              <a:rPr lang="en-US" altLang="en-US" sz="2800" i="1" dirty="0"/>
              <a:t>likely among</a:t>
            </a:r>
            <a:r>
              <a:rPr lang="en-US" altLang="en-US" sz="2800" dirty="0"/>
              <a:t> those with a GED than that </a:t>
            </a:r>
            <a:r>
              <a:rPr lang="en-US" altLang="en-US" sz="2800" i="1" dirty="0"/>
              <a:t>among</a:t>
            </a:r>
            <a:r>
              <a:rPr lang="en-US" altLang="en-US" sz="2800" dirty="0"/>
              <a:t> those with a high- school degree.    Convert to ‘likely to’</a:t>
            </a:r>
            <a:br>
              <a:rPr lang="en-US" altLang="en-US" sz="2800" dirty="0"/>
            </a:br>
            <a:endParaRPr lang="en-US" altLang="en-US" sz="2800" dirty="0"/>
          </a:p>
          <a:p>
            <a:pPr marL="457200" indent="-457200">
              <a:spcBef>
                <a:spcPts val="0"/>
              </a:spcBef>
              <a:buFont typeface="+mj-lt"/>
              <a:buAutoNum type="arabicPeriod" startAt="3"/>
            </a:pPr>
            <a:r>
              <a:rPr lang="en-US" altLang="en-US" sz="2800" dirty="0"/>
              <a:t>Families headed by a single parent are more </a:t>
            </a:r>
            <a:r>
              <a:rPr lang="en-US" altLang="en-US" sz="2800" i="1" dirty="0"/>
              <a:t>likely to</a:t>
            </a:r>
            <a:r>
              <a:rPr lang="en-US" altLang="en-US" sz="2800" dirty="0"/>
              <a:t> live in poverty than [are] families headed by a married couple.           Convert to ‘likely among’.  </a:t>
            </a:r>
            <a:endParaRPr lang="en-US" altLang="en-US" dirty="0"/>
          </a:p>
        </p:txBody>
      </p:sp>
      <p:sp>
        <p:nvSpPr>
          <p:cNvPr id="11267" name="Slide Number Placeholder 4">
            <a:extLst>
              <a:ext uri="{FF2B5EF4-FFF2-40B4-BE49-F238E27FC236}">
                <a16:creationId xmlns:a16="http://schemas.microsoft.com/office/drawing/2014/main" id="{ADDB59D7-FE66-7B88-DC28-49F3876ED8D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66D37BD7-F489-0A72-819E-16EA1FD88178}"/>
              </a:ext>
            </a:extLst>
          </p:cNvPr>
          <p:cNvSpPr>
            <a:spLocks noGrp="1" noChangeArrowheads="1"/>
          </p:cNvSpPr>
          <p:nvPr>
            <p:ph type="title" idx="4294967295"/>
          </p:nvPr>
        </p:nvSpPr>
        <p:spPr>
          <a:xfrm>
            <a:off x="246434" y="457200"/>
            <a:ext cx="8644647" cy="1066800"/>
          </a:xfrm>
        </p:spPr>
        <p:txBody>
          <a:bodyPr/>
          <a:lstStyle/>
          <a:p>
            <a:r>
              <a:rPr lang="en-US" altLang="en-US" sz="3200" b="0" dirty="0">
                <a:latin typeface="Rockwell Extra Bold" panose="02060903040505020403" pitchFamily="18" charset="0"/>
              </a:rPr>
              <a:t>Likely/Prevalent Grammar:</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Covert between ‘likely’ statements</a:t>
            </a:r>
          </a:p>
        </p:txBody>
      </p:sp>
      <p:sp>
        <p:nvSpPr>
          <p:cNvPr id="11269" name="Rectangle 4">
            <a:extLst>
              <a:ext uri="{FF2B5EF4-FFF2-40B4-BE49-F238E27FC236}">
                <a16:creationId xmlns:a16="http://schemas.microsoft.com/office/drawing/2014/main" id="{4A43A697-1E9B-383E-15B6-7ED3425F7F93}"/>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0C62907E-247A-8644-2107-A87EEB200F3A}"/>
              </a:ext>
            </a:extLst>
          </p:cNvPr>
          <p:cNvSpPr txBox="1"/>
          <p:nvPr/>
        </p:nvSpPr>
        <p:spPr>
          <a:xfrm>
            <a:off x="419100" y="158724"/>
            <a:ext cx="1123950" cy="307777"/>
          </a:xfrm>
          <a:prstGeom prst="rect">
            <a:avLst/>
          </a:prstGeom>
          <a:noFill/>
        </p:spPr>
        <p:txBody>
          <a:bodyPr wrap="square" rtlCol="0">
            <a:spAutoFit/>
          </a:bodyPr>
          <a:lstStyle/>
          <a:p>
            <a:r>
              <a:rPr lang="en-US" sz="1400" dirty="0"/>
              <a:t>6.6.4; P 250</a:t>
            </a:r>
          </a:p>
        </p:txBody>
      </p:sp>
    </p:spTree>
    <p:extLst>
      <p:ext uri="{BB962C8B-B14F-4D97-AF65-F5344CB8AC3E}">
        <p14:creationId xmlns:p14="http://schemas.microsoft.com/office/powerpoint/2010/main" val="244679236"/>
      </p:ext>
    </p:extLst>
  </p:cSld>
  <p:clrMapOvr>
    <a:masterClrMapping/>
  </p:clrMapOvr>
  <p:transition spd="slow">
    <p:pull dir="l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195D4-CF61-1899-0821-5F9166DFFDA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0EE964C-A9EF-0E17-98A0-58E3DD4D72E5}"/>
              </a:ext>
            </a:extLst>
          </p:cNvPr>
          <p:cNvSpPr>
            <a:spLocks noGrp="1" noChangeAspect="1" noChangeArrowheads="1"/>
          </p:cNvSpPr>
          <p:nvPr>
            <p:ph type="body" sz="half" idx="4294967295"/>
          </p:nvPr>
        </p:nvSpPr>
        <p:spPr>
          <a:xfrm>
            <a:off x="419100" y="1801813"/>
            <a:ext cx="8442512" cy="4840287"/>
          </a:xfrm>
        </p:spPr>
        <p:txBody>
          <a:bodyPr/>
          <a:lstStyle/>
          <a:p>
            <a:pPr marL="0" indent="0" algn="ctr">
              <a:spcBef>
                <a:spcPts val="0"/>
              </a:spcBef>
              <a:buNone/>
            </a:pPr>
            <a:r>
              <a:rPr lang="en-US" altLang="en-US" sz="2400" dirty="0"/>
              <a:t>75% of business majors are males. (50% of MIS majors). </a:t>
            </a:r>
          </a:p>
          <a:p>
            <a:pPr marL="0" indent="0" algn="ctr">
              <a:spcBef>
                <a:spcPts val="0"/>
              </a:spcBef>
              <a:buNone/>
            </a:pPr>
            <a:endParaRPr lang="en-US" altLang="en-US" sz="1000" dirty="0"/>
          </a:p>
          <a:p>
            <a:pPr marL="0" indent="-285750">
              <a:spcBef>
                <a:spcPts val="0"/>
              </a:spcBef>
              <a:buAutoNum type="arabicPeriod"/>
            </a:pPr>
            <a:r>
              <a:rPr lang="en-US" altLang="en-US" sz="2400" dirty="0"/>
              <a:t>Compare as a % difference; smaller as base; use ‘likely among’.</a:t>
            </a:r>
            <a:br>
              <a:rPr lang="en-US" altLang="en-US" sz="2400" dirty="0"/>
            </a:br>
            <a:r>
              <a:rPr lang="en-US" altLang="en-US" sz="2400" dirty="0"/>
              <a:t>    &lt;Part&gt; are &lt;compare&gt;likely among &lt;test&gt; than/as &lt;base&gt;</a:t>
            </a:r>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a:extLst>
              <a:ext uri="{FF2B5EF4-FFF2-40B4-BE49-F238E27FC236}">
                <a16:creationId xmlns:a16="http://schemas.microsoft.com/office/drawing/2014/main" id="{5454F698-3F5C-35A7-4F52-F610F12B4A7D}"/>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977EA7A-9AC0-BAEA-A49A-99B2B2AB6400}"/>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Using ‘likely’ to compare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Given Percent Grammar</a:t>
            </a:r>
          </a:p>
        </p:txBody>
      </p:sp>
      <p:sp>
        <p:nvSpPr>
          <p:cNvPr id="11269" name="Rectangle 4">
            <a:extLst>
              <a:ext uri="{FF2B5EF4-FFF2-40B4-BE49-F238E27FC236}">
                <a16:creationId xmlns:a16="http://schemas.microsoft.com/office/drawing/2014/main" id="{6466800A-3089-F865-AF6B-34FEC36F0E8F}"/>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A7AA2DB7-6920-4EF0-91B9-093328662995}"/>
              </a:ext>
            </a:extLst>
          </p:cNvPr>
          <p:cNvSpPr txBox="1"/>
          <p:nvPr/>
        </p:nvSpPr>
        <p:spPr>
          <a:xfrm>
            <a:off x="419100" y="158724"/>
            <a:ext cx="1123950" cy="307777"/>
          </a:xfrm>
          <a:prstGeom prst="rect">
            <a:avLst/>
          </a:prstGeom>
          <a:noFill/>
        </p:spPr>
        <p:txBody>
          <a:bodyPr wrap="square" rtlCol="0">
            <a:spAutoFit/>
          </a:bodyPr>
          <a:lstStyle/>
          <a:p>
            <a:r>
              <a:rPr lang="en-US" sz="1400" dirty="0"/>
              <a:t>6.6.2; P 246</a:t>
            </a:r>
          </a:p>
        </p:txBody>
      </p:sp>
      <p:sp>
        <p:nvSpPr>
          <p:cNvPr id="6" name="TextBox 5">
            <a:extLst>
              <a:ext uri="{FF2B5EF4-FFF2-40B4-BE49-F238E27FC236}">
                <a16:creationId xmlns:a16="http://schemas.microsoft.com/office/drawing/2014/main" id="{3E593C3C-1986-7613-0675-348D5B001166}"/>
              </a:ext>
            </a:extLst>
          </p:cNvPr>
          <p:cNvSpPr txBox="1"/>
          <p:nvPr/>
        </p:nvSpPr>
        <p:spPr>
          <a:xfrm>
            <a:off x="419100" y="4364899"/>
            <a:ext cx="8102330" cy="830997"/>
          </a:xfrm>
          <a:prstGeom prst="rect">
            <a:avLst/>
          </a:prstGeom>
          <a:noFill/>
        </p:spPr>
        <p:txBody>
          <a:bodyPr wrap="square" rtlCol="0">
            <a:spAutoFit/>
          </a:bodyPr>
          <a:lstStyle/>
          <a:p>
            <a:pPr marL="0" indent="0">
              <a:spcBef>
                <a:spcPts val="0"/>
              </a:spcBef>
              <a:buNone/>
            </a:pPr>
            <a:r>
              <a:rPr lang="en-US" altLang="en-US" sz="2400" dirty="0"/>
              <a:t>2. Compare as a times ratio; smaller as the base; use ‘likely to’</a:t>
            </a:r>
            <a:br>
              <a:rPr lang="en-US" altLang="en-US" sz="2400" dirty="0"/>
            </a:br>
            <a:r>
              <a:rPr lang="en-US" altLang="en-US" sz="2400" dirty="0"/>
              <a:t>     &lt;Test&gt; are &lt;compare&gt; likely to &lt;part&gt; than/as [are] &lt;base&gt;.</a:t>
            </a:r>
            <a:endParaRPr lang="en-US" altLang="en-US" sz="3200" dirty="0"/>
          </a:p>
        </p:txBody>
      </p:sp>
      <p:sp>
        <p:nvSpPr>
          <p:cNvPr id="3" name="TextBox 2">
            <a:extLst>
              <a:ext uri="{FF2B5EF4-FFF2-40B4-BE49-F238E27FC236}">
                <a16:creationId xmlns:a16="http://schemas.microsoft.com/office/drawing/2014/main" id="{103CBEA6-F9D8-F404-913A-87015B81C74A}"/>
              </a:ext>
            </a:extLst>
          </p:cNvPr>
          <p:cNvSpPr txBox="1"/>
          <p:nvPr/>
        </p:nvSpPr>
        <p:spPr>
          <a:xfrm>
            <a:off x="1105863" y="3130219"/>
            <a:ext cx="6892585" cy="830997"/>
          </a:xfrm>
          <a:prstGeom prst="rect">
            <a:avLst/>
          </a:prstGeom>
          <a:noFill/>
        </p:spPr>
        <p:txBody>
          <a:bodyPr wrap="square" rtlCol="0">
            <a:spAutoFit/>
          </a:bodyPr>
          <a:lstStyle/>
          <a:p>
            <a:r>
              <a:rPr lang="en-US" altLang="en-US" sz="2400" i="1" dirty="0"/>
              <a:t>Men are 50% more prevalent among business majors </a:t>
            </a:r>
            <a:br>
              <a:rPr lang="en-US" altLang="en-US" sz="2400" i="1" dirty="0"/>
            </a:br>
            <a:r>
              <a:rPr lang="en-US" altLang="en-US" sz="2400" i="1" dirty="0"/>
              <a:t>         than [among] MIS majors. </a:t>
            </a:r>
          </a:p>
        </p:txBody>
      </p:sp>
      <p:sp>
        <p:nvSpPr>
          <p:cNvPr id="4" name="TextBox 3">
            <a:extLst>
              <a:ext uri="{FF2B5EF4-FFF2-40B4-BE49-F238E27FC236}">
                <a16:creationId xmlns:a16="http://schemas.microsoft.com/office/drawing/2014/main" id="{5228C7B5-EE8F-93ED-3E7C-BB281A97C255}"/>
              </a:ext>
            </a:extLst>
          </p:cNvPr>
          <p:cNvSpPr txBox="1"/>
          <p:nvPr/>
        </p:nvSpPr>
        <p:spPr>
          <a:xfrm>
            <a:off x="739302" y="5289622"/>
            <a:ext cx="6374860" cy="830997"/>
          </a:xfrm>
          <a:prstGeom prst="rect">
            <a:avLst/>
          </a:prstGeom>
          <a:noFill/>
        </p:spPr>
        <p:txBody>
          <a:bodyPr wrap="square" rtlCol="0">
            <a:spAutoFit/>
          </a:bodyPr>
          <a:lstStyle/>
          <a:p>
            <a:pPr marL="0" indent="0" algn="ctr">
              <a:spcBef>
                <a:spcPts val="0"/>
              </a:spcBef>
              <a:buNone/>
            </a:pPr>
            <a:r>
              <a:rPr lang="en-US" altLang="en-US" sz="2400" i="1" dirty="0"/>
              <a:t>Business majors are 1.5 times as likely to be men </a:t>
            </a:r>
            <a:br>
              <a:rPr lang="en-US" altLang="en-US" sz="2400" i="1" dirty="0"/>
            </a:br>
            <a:r>
              <a:rPr lang="en-US" altLang="en-US" sz="2400" i="1" dirty="0"/>
              <a:t>as [are] MIS majors.</a:t>
            </a:r>
          </a:p>
        </p:txBody>
      </p:sp>
    </p:spTree>
    <p:extLst>
      <p:ext uri="{BB962C8B-B14F-4D97-AF65-F5344CB8AC3E}">
        <p14:creationId xmlns:p14="http://schemas.microsoft.com/office/powerpoint/2010/main" val="4194138808"/>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43C44-BA8A-8FA0-4ED0-B1901F015489}"/>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7D3A420-3D16-38FA-64C3-E2C467D2EFA7}"/>
              </a:ext>
            </a:extLst>
          </p:cNvPr>
          <p:cNvSpPr>
            <a:spLocks noGrp="1" noChangeAspect="1" noChangeArrowheads="1"/>
          </p:cNvSpPr>
          <p:nvPr>
            <p:ph type="body" sz="half" idx="4294967295"/>
          </p:nvPr>
        </p:nvSpPr>
        <p:spPr>
          <a:xfrm>
            <a:off x="419100" y="1801813"/>
            <a:ext cx="8442512" cy="4840287"/>
          </a:xfrm>
        </p:spPr>
        <p:txBody>
          <a:bodyPr/>
          <a:lstStyle/>
          <a:p>
            <a:pPr marL="0" indent="0" algn="ctr">
              <a:spcBef>
                <a:spcPts val="0"/>
              </a:spcBef>
              <a:buNone/>
            </a:pPr>
            <a:r>
              <a:rPr lang="en-US" altLang="en-US" sz="2400" b="1" dirty="0"/>
              <a:t>The percentage of men who smoke is 25% (20% of women) </a:t>
            </a:r>
          </a:p>
          <a:p>
            <a:pPr marL="0" indent="0" algn="ctr">
              <a:spcBef>
                <a:spcPts val="0"/>
              </a:spcBef>
              <a:buNone/>
            </a:pPr>
            <a:endParaRPr lang="en-US" altLang="en-US" sz="1000" dirty="0"/>
          </a:p>
          <a:p>
            <a:pPr marL="0" indent="-285750">
              <a:spcBef>
                <a:spcPts val="0"/>
              </a:spcBef>
              <a:buAutoNum type="arabicPeriod"/>
            </a:pPr>
            <a:r>
              <a:rPr lang="en-US" altLang="en-US" sz="2400" dirty="0"/>
              <a:t>Compare as a % difference; smaller as base; use ‘likely among’.</a:t>
            </a:r>
            <a:br>
              <a:rPr lang="en-US" altLang="en-US" sz="2400" dirty="0"/>
            </a:br>
            <a:r>
              <a:rPr lang="en-US" altLang="en-US" sz="2400" dirty="0"/>
              <a:t>    &lt;Part&gt; are &lt;compare&gt;likely among &lt;test&gt; than/as &lt;base&gt;</a:t>
            </a:r>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a:extLst>
              <a:ext uri="{FF2B5EF4-FFF2-40B4-BE49-F238E27FC236}">
                <a16:creationId xmlns:a16="http://schemas.microsoft.com/office/drawing/2014/main" id="{C4C03842-63E4-5018-C1B3-FA7B66E8F476}"/>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65F3BDF8-438A-E1DD-5170-AC846D186D66}"/>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Using ‘likely’ to compare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Given Percentage Grammar</a:t>
            </a:r>
          </a:p>
        </p:txBody>
      </p:sp>
      <p:sp>
        <p:nvSpPr>
          <p:cNvPr id="11269" name="Rectangle 4">
            <a:extLst>
              <a:ext uri="{FF2B5EF4-FFF2-40B4-BE49-F238E27FC236}">
                <a16:creationId xmlns:a16="http://schemas.microsoft.com/office/drawing/2014/main" id="{78513E43-911B-5251-3281-E7BADE4656AC}"/>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C31C446F-6B9F-1C45-2FF0-81120B183CBD}"/>
              </a:ext>
            </a:extLst>
          </p:cNvPr>
          <p:cNvSpPr txBox="1"/>
          <p:nvPr/>
        </p:nvSpPr>
        <p:spPr>
          <a:xfrm>
            <a:off x="419100" y="158724"/>
            <a:ext cx="1123950" cy="307777"/>
          </a:xfrm>
          <a:prstGeom prst="rect">
            <a:avLst/>
          </a:prstGeom>
          <a:noFill/>
        </p:spPr>
        <p:txBody>
          <a:bodyPr wrap="square" rtlCol="0">
            <a:spAutoFit/>
          </a:bodyPr>
          <a:lstStyle/>
          <a:p>
            <a:r>
              <a:rPr lang="en-US" sz="1400" dirty="0"/>
              <a:t>6.6.2; P 246</a:t>
            </a:r>
          </a:p>
        </p:txBody>
      </p:sp>
      <p:sp>
        <p:nvSpPr>
          <p:cNvPr id="6" name="TextBox 5">
            <a:extLst>
              <a:ext uri="{FF2B5EF4-FFF2-40B4-BE49-F238E27FC236}">
                <a16:creationId xmlns:a16="http://schemas.microsoft.com/office/drawing/2014/main" id="{155AF5AB-F6C8-E77F-6679-B62BE8A2A13C}"/>
              </a:ext>
            </a:extLst>
          </p:cNvPr>
          <p:cNvSpPr txBox="1"/>
          <p:nvPr/>
        </p:nvSpPr>
        <p:spPr>
          <a:xfrm>
            <a:off x="419100" y="4364899"/>
            <a:ext cx="8102330" cy="830997"/>
          </a:xfrm>
          <a:prstGeom prst="rect">
            <a:avLst/>
          </a:prstGeom>
          <a:noFill/>
        </p:spPr>
        <p:txBody>
          <a:bodyPr wrap="square" rtlCol="0">
            <a:spAutoFit/>
          </a:bodyPr>
          <a:lstStyle/>
          <a:p>
            <a:pPr marL="0" indent="0">
              <a:spcBef>
                <a:spcPts val="0"/>
              </a:spcBef>
              <a:buNone/>
            </a:pPr>
            <a:r>
              <a:rPr lang="en-US" altLang="en-US" sz="2400" dirty="0"/>
              <a:t>2. Compare as a times ratio; smaller as the base; use ‘likely to’</a:t>
            </a:r>
            <a:br>
              <a:rPr lang="en-US" altLang="en-US" sz="2400" dirty="0"/>
            </a:br>
            <a:r>
              <a:rPr lang="en-US" altLang="en-US" sz="2400" dirty="0"/>
              <a:t>     &lt;Test&gt; are &lt;compare&gt; likely to &lt;part&gt; than/as [are] &lt;base&gt;.</a:t>
            </a:r>
            <a:endParaRPr lang="en-US" altLang="en-US" sz="3200" dirty="0"/>
          </a:p>
        </p:txBody>
      </p:sp>
      <p:sp>
        <p:nvSpPr>
          <p:cNvPr id="3" name="TextBox 2">
            <a:extLst>
              <a:ext uri="{FF2B5EF4-FFF2-40B4-BE49-F238E27FC236}">
                <a16:creationId xmlns:a16="http://schemas.microsoft.com/office/drawing/2014/main" id="{283DEFCC-3425-EFB3-FF1C-E43948E0BEF9}"/>
              </a:ext>
            </a:extLst>
          </p:cNvPr>
          <p:cNvSpPr txBox="1"/>
          <p:nvPr/>
        </p:nvSpPr>
        <p:spPr>
          <a:xfrm>
            <a:off x="1105863" y="3130219"/>
            <a:ext cx="6892585" cy="830997"/>
          </a:xfrm>
          <a:prstGeom prst="rect">
            <a:avLst/>
          </a:prstGeom>
          <a:noFill/>
        </p:spPr>
        <p:txBody>
          <a:bodyPr wrap="square" rtlCol="0">
            <a:spAutoFit/>
          </a:bodyPr>
          <a:lstStyle/>
          <a:p>
            <a:r>
              <a:rPr lang="en-US" altLang="en-US" sz="2400" i="1" dirty="0"/>
              <a:t>Smoking is 25% more prevalent among men  </a:t>
            </a:r>
            <a:br>
              <a:rPr lang="en-US" altLang="en-US" sz="2400" i="1" dirty="0"/>
            </a:br>
            <a:r>
              <a:rPr lang="en-US" altLang="en-US" sz="2400" i="1" dirty="0"/>
              <a:t>         than [among] women. </a:t>
            </a:r>
          </a:p>
        </p:txBody>
      </p:sp>
      <p:sp>
        <p:nvSpPr>
          <p:cNvPr id="4" name="TextBox 3">
            <a:extLst>
              <a:ext uri="{FF2B5EF4-FFF2-40B4-BE49-F238E27FC236}">
                <a16:creationId xmlns:a16="http://schemas.microsoft.com/office/drawing/2014/main" id="{4D69B877-19C0-A551-70D0-BB07017A32A5}"/>
              </a:ext>
            </a:extLst>
          </p:cNvPr>
          <p:cNvSpPr txBox="1"/>
          <p:nvPr/>
        </p:nvSpPr>
        <p:spPr>
          <a:xfrm>
            <a:off x="739302" y="5289622"/>
            <a:ext cx="6374860" cy="830997"/>
          </a:xfrm>
          <a:prstGeom prst="rect">
            <a:avLst/>
          </a:prstGeom>
          <a:noFill/>
        </p:spPr>
        <p:txBody>
          <a:bodyPr wrap="square" rtlCol="0">
            <a:spAutoFit/>
          </a:bodyPr>
          <a:lstStyle/>
          <a:p>
            <a:pPr marL="0" indent="0" algn="ctr">
              <a:spcBef>
                <a:spcPts val="0"/>
              </a:spcBef>
              <a:buNone/>
            </a:pPr>
            <a:r>
              <a:rPr lang="en-US" altLang="en-US" sz="2400" i="1" dirty="0"/>
              <a:t>Men are 1.25 times as likely to be smokers </a:t>
            </a:r>
            <a:br>
              <a:rPr lang="en-US" altLang="en-US" sz="2400" i="1" dirty="0"/>
            </a:br>
            <a:r>
              <a:rPr lang="en-US" altLang="en-US" sz="2400" i="1" dirty="0"/>
              <a:t>as [are] women.</a:t>
            </a:r>
          </a:p>
        </p:txBody>
      </p:sp>
    </p:spTree>
    <p:extLst>
      <p:ext uri="{BB962C8B-B14F-4D97-AF65-F5344CB8AC3E}">
        <p14:creationId xmlns:p14="http://schemas.microsoft.com/office/powerpoint/2010/main" val="286128264"/>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B9D19-A286-F9A6-DE4A-99A59B439498}"/>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59F5340-4002-715C-1DF2-DA590AE60B35}"/>
              </a:ext>
            </a:extLst>
          </p:cNvPr>
          <p:cNvSpPr>
            <a:spLocks noGrp="1" noChangeAspect="1" noChangeArrowheads="1"/>
          </p:cNvSpPr>
          <p:nvPr>
            <p:ph type="body" sz="half" idx="4294967295"/>
          </p:nvPr>
        </p:nvSpPr>
        <p:spPr>
          <a:xfrm>
            <a:off x="419100" y="1801813"/>
            <a:ext cx="8266113" cy="4840287"/>
          </a:xfrm>
        </p:spPr>
        <p:txBody>
          <a:bodyPr/>
          <a:lstStyle/>
          <a:p>
            <a:pPr marL="0" indent="0" algn="ctr">
              <a:spcBef>
                <a:spcPts val="0"/>
              </a:spcBef>
              <a:buNone/>
            </a:pPr>
            <a:r>
              <a:rPr lang="en-US" altLang="en-US" sz="2400" dirty="0"/>
              <a:t>In left column, compare 60% with 20%. Use likely-to grammar. </a:t>
            </a:r>
          </a:p>
          <a:p>
            <a:pPr marL="0" indent="0" algn="ctr">
              <a:spcBef>
                <a:spcPts val="0"/>
              </a:spcBef>
              <a:buNone/>
            </a:pPr>
            <a:r>
              <a:rPr lang="en-US" altLang="en-US" sz="2400" dirty="0"/>
              <a:t>&lt;Test&gt; are &lt;compare&gt; </a:t>
            </a:r>
            <a:r>
              <a:rPr lang="en-US" altLang="en-US" sz="2400" i="1" dirty="0"/>
              <a:t>likely to</a:t>
            </a:r>
            <a:r>
              <a:rPr lang="en-US" altLang="en-US" sz="2400" dirty="0"/>
              <a:t> &lt;part&gt; than/as [are] &lt;Base&gt;.</a:t>
            </a:r>
            <a:br>
              <a:rPr lang="en-US" altLang="en-US" sz="2400" dirty="0"/>
            </a:br>
            <a:r>
              <a:rPr lang="en-US" altLang="en-US" sz="2400" dirty="0"/>
              <a:t>Use ‘times ratio’ if ratio &gt; 2. Otherwise, use ‘% more’. </a:t>
            </a:r>
          </a:p>
          <a:p>
            <a:pPr marL="0" indent="0" algn="ctr">
              <a:spcBef>
                <a:spcPts val="0"/>
              </a:spcBef>
              <a:buNone/>
            </a:pPr>
            <a:endParaRPr lang="en-US" altLang="en-US" sz="10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a:extLst>
              <a:ext uri="{FF2B5EF4-FFF2-40B4-BE49-F238E27FC236}">
                <a16:creationId xmlns:a16="http://schemas.microsoft.com/office/drawing/2014/main" id="{E8B13B64-4E80-D392-7720-10545EF3079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9CC99DDB-7343-D927-F6A7-9A0916E61EED}"/>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Using ‘likely’ to compare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Given Percentage Tables</a:t>
            </a:r>
          </a:p>
        </p:txBody>
      </p:sp>
      <p:sp>
        <p:nvSpPr>
          <p:cNvPr id="11269" name="Rectangle 4">
            <a:extLst>
              <a:ext uri="{FF2B5EF4-FFF2-40B4-BE49-F238E27FC236}">
                <a16:creationId xmlns:a16="http://schemas.microsoft.com/office/drawing/2014/main" id="{1AC6F9B1-C429-3A42-E993-8B4DA50B1115}"/>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633724E5-FFD3-D21D-10AF-11AD82C263B8}"/>
              </a:ext>
            </a:extLst>
          </p:cNvPr>
          <p:cNvSpPr txBox="1"/>
          <p:nvPr/>
        </p:nvSpPr>
        <p:spPr>
          <a:xfrm>
            <a:off x="419100" y="158724"/>
            <a:ext cx="1123950" cy="307777"/>
          </a:xfrm>
          <a:prstGeom prst="rect">
            <a:avLst/>
          </a:prstGeom>
          <a:noFill/>
        </p:spPr>
        <p:txBody>
          <a:bodyPr wrap="square" rtlCol="0">
            <a:spAutoFit/>
          </a:bodyPr>
          <a:lstStyle/>
          <a:p>
            <a:r>
              <a:rPr lang="en-US" sz="1400" dirty="0"/>
              <a:t>6.6.6; P 253</a:t>
            </a:r>
          </a:p>
        </p:txBody>
      </p:sp>
      <p:sp>
        <p:nvSpPr>
          <p:cNvPr id="4" name="TextBox 3">
            <a:extLst>
              <a:ext uri="{FF2B5EF4-FFF2-40B4-BE49-F238E27FC236}">
                <a16:creationId xmlns:a16="http://schemas.microsoft.com/office/drawing/2014/main" id="{FC4A7C5A-9331-F7AF-D40A-B11DBC0B7A5B}"/>
              </a:ext>
            </a:extLst>
          </p:cNvPr>
          <p:cNvSpPr txBox="1"/>
          <p:nvPr/>
        </p:nvSpPr>
        <p:spPr>
          <a:xfrm>
            <a:off x="1037617" y="5738416"/>
            <a:ext cx="6374860" cy="830997"/>
          </a:xfrm>
          <a:prstGeom prst="rect">
            <a:avLst/>
          </a:prstGeom>
          <a:noFill/>
        </p:spPr>
        <p:txBody>
          <a:bodyPr wrap="square" rtlCol="0">
            <a:spAutoFit/>
          </a:bodyPr>
          <a:lstStyle/>
          <a:p>
            <a:pPr marL="0" indent="0" algn="ctr">
              <a:spcBef>
                <a:spcPts val="0"/>
              </a:spcBef>
              <a:buNone/>
            </a:pPr>
            <a:r>
              <a:rPr lang="en-US" altLang="en-US" sz="2400" dirty="0"/>
              <a:t>Men are 3 times as </a:t>
            </a:r>
            <a:r>
              <a:rPr lang="en-US" altLang="en-US" sz="2400" i="1" dirty="0"/>
              <a:t>likely to </a:t>
            </a:r>
            <a:r>
              <a:rPr lang="en-US" altLang="en-US" sz="2400" dirty="0"/>
              <a:t>be business majors</a:t>
            </a:r>
            <a:br>
              <a:rPr lang="en-US" altLang="en-US" sz="2400" dirty="0"/>
            </a:br>
            <a:r>
              <a:rPr lang="en-US" altLang="en-US" sz="2400" dirty="0"/>
              <a:t>as [are] women.</a:t>
            </a:r>
          </a:p>
        </p:txBody>
      </p:sp>
      <p:pic>
        <p:nvPicPr>
          <p:cNvPr id="8" name="Picture 7">
            <a:extLst>
              <a:ext uri="{FF2B5EF4-FFF2-40B4-BE49-F238E27FC236}">
                <a16:creationId xmlns:a16="http://schemas.microsoft.com/office/drawing/2014/main" id="{061F7DD0-5AA4-F478-EBDC-101C388AEA55}"/>
              </a:ext>
            </a:extLst>
          </p:cNvPr>
          <p:cNvPicPr>
            <a:picLocks noChangeAspect="1"/>
          </p:cNvPicPr>
          <p:nvPr/>
        </p:nvPicPr>
        <p:blipFill>
          <a:blip r:embed="rId3"/>
          <a:stretch>
            <a:fillRect/>
          </a:stretch>
        </p:blipFill>
        <p:spPr>
          <a:xfrm>
            <a:off x="1370455" y="3132618"/>
            <a:ext cx="6042022" cy="2227492"/>
          </a:xfrm>
          <a:prstGeom prst="rect">
            <a:avLst/>
          </a:prstGeom>
        </p:spPr>
      </p:pic>
    </p:spTree>
    <p:extLst>
      <p:ext uri="{BB962C8B-B14F-4D97-AF65-F5344CB8AC3E}">
        <p14:creationId xmlns:p14="http://schemas.microsoft.com/office/powerpoint/2010/main" val="1735352189"/>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27FD2-6B19-225C-ECAF-C58DA6CAF514}"/>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87BFC3BA-474C-5B95-B562-E8EC27B4F459}"/>
              </a:ext>
            </a:extLst>
          </p:cNvPr>
          <p:cNvSpPr>
            <a:spLocks noGrp="1" noChangeAspect="1" noChangeArrowheads="1"/>
          </p:cNvSpPr>
          <p:nvPr>
            <p:ph type="body" sz="half" idx="4294967295"/>
          </p:nvPr>
        </p:nvSpPr>
        <p:spPr>
          <a:xfrm>
            <a:off x="419100" y="1801813"/>
            <a:ext cx="8420100" cy="4840287"/>
          </a:xfrm>
        </p:spPr>
        <p:txBody>
          <a:bodyPr/>
          <a:lstStyle/>
          <a:p>
            <a:pPr marL="0" indent="0">
              <a:spcBef>
                <a:spcPts val="0"/>
              </a:spcBef>
              <a:buNone/>
            </a:pPr>
            <a:r>
              <a:rPr lang="en-US" altLang="en-US" sz="2400" dirty="0"/>
              <a:t>Compare 36.2% with 16.6%. Use likely-among grammar.</a:t>
            </a:r>
            <a:br>
              <a:rPr lang="en-US" altLang="en-US" sz="2400" dirty="0"/>
            </a:br>
            <a:r>
              <a:rPr lang="en-US" altLang="en-US" sz="2400" dirty="0"/>
              <a:t>&lt;Part&gt; is &lt;compare&gt; likely among &lt;Test&gt; than/as [among] &lt;base&gt;</a:t>
            </a:r>
            <a:br>
              <a:rPr lang="en-US" altLang="en-US" sz="2400" dirty="0"/>
            </a:br>
            <a:r>
              <a:rPr lang="en-US" altLang="en-US" sz="2400" dirty="0"/>
              <a:t>    Use ‘times ratio’ if ratio &gt; 2. Otherwise, Use ‘% more’.</a:t>
            </a:r>
          </a:p>
          <a:p>
            <a:pPr marL="0" indent="0" algn="ctr">
              <a:spcBef>
                <a:spcPts val="0"/>
              </a:spcBef>
              <a:buNone/>
            </a:pPr>
            <a:endParaRPr lang="en-US" altLang="en-US" sz="10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a:extLst>
              <a:ext uri="{FF2B5EF4-FFF2-40B4-BE49-F238E27FC236}">
                <a16:creationId xmlns:a16="http://schemas.microsoft.com/office/drawing/2014/main" id="{8AD1C7C0-5147-0836-3A11-CCB7F704EAD3}"/>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24</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79E91106-1844-0A5A-A417-827303132387}"/>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Using ‘likely’ to compare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Given Percentage Half-Table</a:t>
            </a:r>
          </a:p>
        </p:txBody>
      </p:sp>
      <p:sp>
        <p:nvSpPr>
          <p:cNvPr id="11269" name="Rectangle 4">
            <a:extLst>
              <a:ext uri="{FF2B5EF4-FFF2-40B4-BE49-F238E27FC236}">
                <a16:creationId xmlns:a16="http://schemas.microsoft.com/office/drawing/2014/main" id="{64971F1D-CBCA-7411-76C1-61C016FB1D32}"/>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E5349ED0-14EC-4ED5-6AB4-4DC532859870}"/>
              </a:ext>
            </a:extLst>
          </p:cNvPr>
          <p:cNvSpPr txBox="1"/>
          <p:nvPr/>
        </p:nvSpPr>
        <p:spPr>
          <a:xfrm>
            <a:off x="419100" y="158724"/>
            <a:ext cx="1123950" cy="307777"/>
          </a:xfrm>
          <a:prstGeom prst="rect">
            <a:avLst/>
          </a:prstGeom>
          <a:noFill/>
        </p:spPr>
        <p:txBody>
          <a:bodyPr wrap="square" rtlCol="0">
            <a:spAutoFit/>
          </a:bodyPr>
          <a:lstStyle/>
          <a:p>
            <a:r>
              <a:rPr lang="en-US" sz="1400" dirty="0"/>
              <a:t>6.7.2; P 256</a:t>
            </a:r>
          </a:p>
        </p:txBody>
      </p:sp>
      <p:sp>
        <p:nvSpPr>
          <p:cNvPr id="4" name="TextBox 3">
            <a:extLst>
              <a:ext uri="{FF2B5EF4-FFF2-40B4-BE49-F238E27FC236}">
                <a16:creationId xmlns:a16="http://schemas.microsoft.com/office/drawing/2014/main" id="{F3980976-C737-9A64-AAE9-8CA87C60DA2A}"/>
              </a:ext>
            </a:extLst>
          </p:cNvPr>
          <p:cNvSpPr txBox="1"/>
          <p:nvPr/>
        </p:nvSpPr>
        <p:spPr>
          <a:xfrm>
            <a:off x="419100" y="5738416"/>
            <a:ext cx="8368219" cy="830997"/>
          </a:xfrm>
          <a:prstGeom prst="rect">
            <a:avLst/>
          </a:prstGeom>
          <a:noFill/>
        </p:spPr>
        <p:txBody>
          <a:bodyPr wrap="square" rtlCol="0">
            <a:spAutoFit/>
          </a:bodyPr>
          <a:lstStyle/>
          <a:p>
            <a:pPr marL="0" indent="0" algn="ctr">
              <a:spcBef>
                <a:spcPts val="0"/>
              </a:spcBef>
              <a:buNone/>
            </a:pPr>
            <a:r>
              <a:rPr lang="en-US" altLang="en-US" sz="2400" dirty="0"/>
              <a:t>Smoking is 100% more likely among American Indians </a:t>
            </a:r>
            <a:br>
              <a:rPr lang="en-US" altLang="en-US" sz="2400" dirty="0"/>
            </a:br>
            <a:r>
              <a:rPr lang="en-US" altLang="en-US" sz="2400" dirty="0"/>
              <a:t>than [among] Asians. </a:t>
            </a:r>
          </a:p>
        </p:txBody>
      </p:sp>
      <p:pic>
        <p:nvPicPr>
          <p:cNvPr id="5" name="Picture 4">
            <a:extLst>
              <a:ext uri="{FF2B5EF4-FFF2-40B4-BE49-F238E27FC236}">
                <a16:creationId xmlns:a16="http://schemas.microsoft.com/office/drawing/2014/main" id="{211BAA88-96E0-5863-23E0-4A3AE1D4AEEA}"/>
              </a:ext>
            </a:extLst>
          </p:cNvPr>
          <p:cNvPicPr>
            <a:picLocks noChangeAspect="1"/>
          </p:cNvPicPr>
          <p:nvPr/>
        </p:nvPicPr>
        <p:blipFill>
          <a:blip r:embed="rId3"/>
          <a:stretch>
            <a:fillRect/>
          </a:stretch>
        </p:blipFill>
        <p:spPr>
          <a:xfrm>
            <a:off x="2848812" y="3116976"/>
            <a:ext cx="3406687" cy="2548753"/>
          </a:xfrm>
          <a:prstGeom prst="rect">
            <a:avLst/>
          </a:prstGeom>
        </p:spPr>
      </p:pic>
    </p:spTree>
    <p:extLst>
      <p:ext uri="{BB962C8B-B14F-4D97-AF65-F5344CB8AC3E}">
        <p14:creationId xmlns:p14="http://schemas.microsoft.com/office/powerpoint/2010/main" val="2372488951"/>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A6B77-FC03-60BC-5E39-EF950B9A291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DC094F1-85AA-9EB7-479D-BDE3FB9DC299}"/>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sz="3000" dirty="0"/>
              <a:t>Common-part comparisons:</a:t>
            </a:r>
          </a:p>
          <a:p>
            <a:pPr marL="0" indent="0">
              <a:spcBef>
                <a:spcPts val="0"/>
              </a:spcBef>
              <a:buNone/>
            </a:pPr>
            <a:r>
              <a:rPr lang="en-US" altLang="en-US" sz="3000" dirty="0"/>
              <a:t>	Slides 26-28: Using named ratios:</a:t>
            </a:r>
            <a:br>
              <a:rPr lang="en-US" altLang="en-US" sz="3000" dirty="0"/>
            </a:br>
            <a:r>
              <a:rPr lang="en-US" altLang="en-US" sz="3000" dirty="0"/>
              <a:t>		percentage, rate and chance grammar.</a:t>
            </a:r>
          </a:p>
          <a:p>
            <a:pPr marL="0" indent="0" algn="ctr">
              <a:spcBef>
                <a:spcPts val="0"/>
              </a:spcBef>
              <a:buNone/>
            </a:pPr>
            <a:endParaRPr lang="en-US" altLang="en-US" sz="3000" dirty="0"/>
          </a:p>
          <a:p>
            <a:pPr marL="0" indent="0">
              <a:spcBef>
                <a:spcPts val="0"/>
              </a:spcBef>
              <a:buNone/>
            </a:pPr>
            <a:r>
              <a:rPr lang="en-US" altLang="en-US" sz="3000" dirty="0"/>
              <a:t>Distinct-part comparisons:</a:t>
            </a:r>
          </a:p>
          <a:p>
            <a:pPr marL="0" indent="0">
              <a:spcBef>
                <a:spcPts val="0"/>
              </a:spcBef>
              <a:buNone/>
            </a:pPr>
            <a:r>
              <a:rPr lang="en-US" altLang="en-US" sz="3000" dirty="0"/>
              <a:t>	Slides 29-30. Graph and template</a:t>
            </a:r>
          </a:p>
          <a:p>
            <a:pPr marL="0" indent="0" algn="ctr">
              <a:spcBef>
                <a:spcPts val="0"/>
              </a:spcBef>
              <a:buNone/>
            </a:pPr>
            <a:endParaRPr lang="en-US" altLang="en-US" sz="3000" dirty="0"/>
          </a:p>
          <a:p>
            <a:pPr marL="0" indent="0" algn="ctr">
              <a:spcBef>
                <a:spcPts val="0"/>
              </a:spcBef>
              <a:buNone/>
            </a:pPr>
            <a:endParaRPr lang="en-US" altLang="en-US" sz="1000" dirty="0"/>
          </a:p>
          <a:p>
            <a:pPr marL="0" indent="0" algn="ctr">
              <a:spcBef>
                <a:spcPts val="0"/>
              </a:spcBef>
              <a:buNone/>
            </a:pPr>
            <a:endParaRPr lang="en-US" altLang="en-US"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a:extLst>
              <a:ext uri="{FF2B5EF4-FFF2-40B4-BE49-F238E27FC236}">
                <a16:creationId xmlns:a16="http://schemas.microsoft.com/office/drawing/2014/main" id="{0663EC09-930A-4D69-A4E2-89F6F9858AB6}"/>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25</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AF973BC7-0514-8789-AF1C-F913ED83E604}"/>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Comparing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Part-Whole Percentages</a:t>
            </a:r>
          </a:p>
        </p:txBody>
      </p:sp>
      <p:sp>
        <p:nvSpPr>
          <p:cNvPr id="11269" name="Rectangle 4">
            <a:extLst>
              <a:ext uri="{FF2B5EF4-FFF2-40B4-BE49-F238E27FC236}">
                <a16:creationId xmlns:a16="http://schemas.microsoft.com/office/drawing/2014/main" id="{0B18705D-22EB-377E-DEEC-D7B0CF5A475A}"/>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10EFDD09-2EBD-AAB8-2881-4398F41EEF6D}"/>
              </a:ext>
            </a:extLst>
          </p:cNvPr>
          <p:cNvSpPr txBox="1"/>
          <p:nvPr/>
        </p:nvSpPr>
        <p:spPr>
          <a:xfrm>
            <a:off x="419100" y="158724"/>
            <a:ext cx="1123950" cy="307777"/>
          </a:xfrm>
          <a:prstGeom prst="rect">
            <a:avLst/>
          </a:prstGeom>
          <a:noFill/>
        </p:spPr>
        <p:txBody>
          <a:bodyPr wrap="square" rtlCol="0">
            <a:spAutoFit/>
          </a:bodyPr>
          <a:lstStyle/>
          <a:p>
            <a:r>
              <a:rPr lang="en-US" sz="1400" dirty="0"/>
              <a:t>6.7; P 254</a:t>
            </a:r>
          </a:p>
        </p:txBody>
      </p:sp>
    </p:spTree>
    <p:extLst>
      <p:ext uri="{BB962C8B-B14F-4D97-AF65-F5344CB8AC3E}">
        <p14:creationId xmlns:p14="http://schemas.microsoft.com/office/powerpoint/2010/main" val="139464056"/>
      </p:ext>
    </p:extLst>
  </p:cSld>
  <p:clrMapOvr>
    <a:masterClrMapping/>
  </p:clrMapOvr>
  <p:transition spd="slow">
    <p:pull dir="l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0" indent="0" algn="ctr">
              <a:spcBef>
                <a:spcPts val="0"/>
              </a:spcBef>
              <a:buNone/>
            </a:pPr>
            <a:r>
              <a:rPr lang="en-US" altLang="en-US" sz="2400" dirty="0"/>
              <a:t>75% of business majors are male.  (50% of MIS majors). </a:t>
            </a:r>
          </a:p>
          <a:p>
            <a:pPr marL="0" indent="0" algn="ctr">
              <a:spcBef>
                <a:spcPts val="0"/>
              </a:spcBef>
              <a:buNone/>
            </a:pPr>
            <a:endParaRPr lang="en-US" altLang="en-US" sz="1000" dirty="0"/>
          </a:p>
          <a:p>
            <a:pPr marL="0" indent="0" algn="ctr">
              <a:spcBef>
                <a:spcPts val="0"/>
              </a:spcBef>
              <a:buNone/>
            </a:pPr>
            <a:r>
              <a:rPr lang="en-US" altLang="en-US" sz="2400" dirty="0"/>
              <a:t>Percentage difference; smaller as the base.</a:t>
            </a: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Comparing Percentages: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Using Percentage Grammar</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p:cNvSpPr txBox="1"/>
          <p:nvPr/>
        </p:nvSpPr>
        <p:spPr>
          <a:xfrm>
            <a:off x="419100" y="158724"/>
            <a:ext cx="1123950" cy="307777"/>
          </a:xfrm>
          <a:prstGeom prst="rect">
            <a:avLst/>
          </a:prstGeom>
          <a:noFill/>
        </p:spPr>
        <p:txBody>
          <a:bodyPr wrap="square" rtlCol="0">
            <a:spAutoFit/>
          </a:bodyPr>
          <a:lstStyle/>
          <a:p>
            <a:r>
              <a:rPr lang="en-US" sz="1400" dirty="0"/>
              <a:t>6.7.2; P 256</a:t>
            </a:r>
          </a:p>
        </p:txBody>
      </p:sp>
      <p:sp>
        <p:nvSpPr>
          <p:cNvPr id="6" name="TextBox 5"/>
          <p:cNvSpPr txBox="1"/>
          <p:nvPr/>
        </p:nvSpPr>
        <p:spPr>
          <a:xfrm>
            <a:off x="184150" y="4502651"/>
            <a:ext cx="8669104" cy="1692771"/>
          </a:xfrm>
          <a:prstGeom prst="rect">
            <a:avLst/>
          </a:prstGeom>
          <a:noFill/>
        </p:spPr>
        <p:txBody>
          <a:bodyPr wrap="square" rtlCol="0">
            <a:spAutoFit/>
          </a:bodyPr>
          <a:lstStyle/>
          <a:p>
            <a:pPr marL="0" indent="0" algn="ctr">
              <a:spcBef>
                <a:spcPts val="0"/>
              </a:spcBef>
              <a:buNone/>
            </a:pPr>
            <a:r>
              <a:rPr lang="en-US" altLang="en-US" sz="2400" dirty="0"/>
              <a:t>Simple difference; larger as the base</a:t>
            </a:r>
          </a:p>
          <a:p>
            <a:pPr marL="0" indent="0" algn="ctr">
              <a:spcBef>
                <a:spcPts val="0"/>
              </a:spcBef>
              <a:buNone/>
            </a:pPr>
            <a:endParaRPr lang="en-US" altLang="en-US" sz="2400" dirty="0"/>
          </a:p>
          <a:p>
            <a:pPr marL="0" indent="0" algn="ctr">
              <a:spcBef>
                <a:spcPts val="0"/>
              </a:spcBef>
              <a:buNone/>
            </a:pPr>
            <a:endParaRPr lang="en-US" altLang="en-US" sz="2400" dirty="0"/>
          </a:p>
          <a:p>
            <a:pPr marL="0" indent="0" algn="ctr">
              <a:spcBef>
                <a:spcPts val="0"/>
              </a:spcBef>
              <a:buNone/>
            </a:pPr>
            <a:endParaRPr lang="en-US" altLang="en-US" sz="3200" dirty="0"/>
          </a:p>
        </p:txBody>
      </p:sp>
      <p:pic>
        <p:nvPicPr>
          <p:cNvPr id="5" name="Picture 4">
            <a:extLst>
              <a:ext uri="{FF2B5EF4-FFF2-40B4-BE49-F238E27FC236}">
                <a16:creationId xmlns:a16="http://schemas.microsoft.com/office/drawing/2014/main" id="{5E3007E5-E30C-38B6-D174-49D859BC8C0D}"/>
              </a:ext>
            </a:extLst>
          </p:cNvPr>
          <p:cNvPicPr>
            <a:picLocks noChangeAspect="1"/>
          </p:cNvPicPr>
          <p:nvPr/>
        </p:nvPicPr>
        <p:blipFill>
          <a:blip r:embed="rId3"/>
          <a:stretch>
            <a:fillRect/>
          </a:stretch>
        </p:blipFill>
        <p:spPr>
          <a:xfrm>
            <a:off x="1882310" y="2714627"/>
            <a:ext cx="5379380" cy="1510211"/>
          </a:xfrm>
          <a:prstGeom prst="rect">
            <a:avLst/>
          </a:prstGeom>
        </p:spPr>
      </p:pic>
      <p:pic>
        <p:nvPicPr>
          <p:cNvPr id="10" name="Picture 9">
            <a:extLst>
              <a:ext uri="{FF2B5EF4-FFF2-40B4-BE49-F238E27FC236}">
                <a16:creationId xmlns:a16="http://schemas.microsoft.com/office/drawing/2014/main" id="{03FF696A-91BC-D7BF-1D18-06644B1D24E9}"/>
              </a:ext>
            </a:extLst>
          </p:cNvPr>
          <p:cNvPicPr>
            <a:picLocks noChangeAspect="1"/>
          </p:cNvPicPr>
          <p:nvPr/>
        </p:nvPicPr>
        <p:blipFill>
          <a:blip r:embed="rId4"/>
          <a:stretch>
            <a:fillRect/>
          </a:stretch>
        </p:blipFill>
        <p:spPr>
          <a:xfrm>
            <a:off x="1847647" y="4991977"/>
            <a:ext cx="5342109" cy="1569244"/>
          </a:xfrm>
          <a:prstGeom prst="rect">
            <a:avLst/>
          </a:prstGeom>
        </p:spPr>
      </p:pic>
    </p:spTree>
    <p:extLst>
      <p:ext uri="{BB962C8B-B14F-4D97-AF65-F5344CB8AC3E}">
        <p14:creationId xmlns:p14="http://schemas.microsoft.com/office/powerpoint/2010/main" val="4022974869"/>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ACB98-03F7-1768-4093-D5DE8CEC42C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B0902AC-A2CE-DCE7-72AC-BC9CED2F83E2}"/>
              </a:ext>
            </a:extLst>
          </p:cNvPr>
          <p:cNvSpPr>
            <a:spLocks noGrp="1" noChangeAspect="1" noChangeArrowheads="1"/>
          </p:cNvSpPr>
          <p:nvPr>
            <p:ph type="body" sz="half" idx="4294967295"/>
          </p:nvPr>
        </p:nvSpPr>
        <p:spPr>
          <a:xfrm>
            <a:off x="419100" y="1801813"/>
            <a:ext cx="8266113" cy="4840287"/>
          </a:xfrm>
        </p:spPr>
        <p:txBody>
          <a:bodyPr/>
          <a:lstStyle/>
          <a:p>
            <a:pPr marL="0" indent="0" algn="ctr">
              <a:spcBef>
                <a:spcPts val="0"/>
              </a:spcBef>
              <a:buNone/>
            </a:pPr>
            <a:r>
              <a:rPr lang="en-US" altLang="en-US" sz="3000" dirty="0"/>
              <a:t>Male’s accidental death rate: </a:t>
            </a:r>
            <a:br>
              <a:rPr lang="en-US" altLang="en-US" sz="3000" dirty="0"/>
            </a:br>
            <a:r>
              <a:rPr lang="en-US" altLang="en-US" sz="3000" dirty="0"/>
              <a:t>142/100K for non-Whites (81/100K for White). </a:t>
            </a:r>
          </a:p>
          <a:p>
            <a:pPr marL="0" indent="0" algn="ctr">
              <a:spcBef>
                <a:spcPts val="0"/>
              </a:spcBef>
              <a:buNone/>
            </a:pPr>
            <a:endParaRPr lang="en-US" altLang="en-US" sz="1000" dirty="0"/>
          </a:p>
          <a:p>
            <a:pPr marL="0" indent="0" algn="ctr">
              <a:spcBef>
                <a:spcPts val="0"/>
              </a:spcBef>
              <a:buNone/>
            </a:pPr>
            <a:r>
              <a:rPr lang="en-US" altLang="en-US" dirty="0"/>
              <a:t>Times ratio; smaller as the base.</a:t>
            </a:r>
          </a:p>
          <a:p>
            <a:pPr marL="0" indent="0" algn="ctr">
              <a:spcBef>
                <a:spcPts val="0"/>
              </a:spcBef>
              <a:buNone/>
            </a:pPr>
            <a:endParaRPr lang="en-US" altLang="en-US"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a:extLst>
              <a:ext uri="{FF2B5EF4-FFF2-40B4-BE49-F238E27FC236}">
                <a16:creationId xmlns:a16="http://schemas.microsoft.com/office/drawing/2014/main" id="{12681CB1-972F-2264-A8A5-BEB01CEA1D51}"/>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27</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6C31DBE6-4F6D-1991-30AD-111AAE784044}"/>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Comparing Percentages: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Using Rate Grammar</a:t>
            </a:r>
          </a:p>
        </p:txBody>
      </p:sp>
      <p:sp>
        <p:nvSpPr>
          <p:cNvPr id="11269" name="Rectangle 4">
            <a:extLst>
              <a:ext uri="{FF2B5EF4-FFF2-40B4-BE49-F238E27FC236}">
                <a16:creationId xmlns:a16="http://schemas.microsoft.com/office/drawing/2014/main" id="{B635E7E4-52E0-E6A5-5D8E-7DA37EE94379}"/>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61E9FD3D-0B22-2D49-36E5-5F32EF8048E8}"/>
              </a:ext>
            </a:extLst>
          </p:cNvPr>
          <p:cNvSpPr txBox="1"/>
          <p:nvPr/>
        </p:nvSpPr>
        <p:spPr>
          <a:xfrm>
            <a:off x="419100" y="158724"/>
            <a:ext cx="1123950" cy="307777"/>
          </a:xfrm>
          <a:prstGeom prst="rect">
            <a:avLst/>
          </a:prstGeom>
          <a:noFill/>
        </p:spPr>
        <p:txBody>
          <a:bodyPr wrap="square" rtlCol="0">
            <a:spAutoFit/>
          </a:bodyPr>
          <a:lstStyle/>
          <a:p>
            <a:r>
              <a:rPr lang="en-US" sz="1400" dirty="0"/>
              <a:t>6.7.2; P 257</a:t>
            </a:r>
          </a:p>
        </p:txBody>
      </p:sp>
      <p:pic>
        <p:nvPicPr>
          <p:cNvPr id="4" name="Picture 3">
            <a:extLst>
              <a:ext uri="{FF2B5EF4-FFF2-40B4-BE49-F238E27FC236}">
                <a16:creationId xmlns:a16="http://schemas.microsoft.com/office/drawing/2014/main" id="{FFE42E15-F09F-DF9B-4091-3CB09F431F81}"/>
              </a:ext>
            </a:extLst>
          </p:cNvPr>
          <p:cNvPicPr>
            <a:picLocks noChangeAspect="1"/>
          </p:cNvPicPr>
          <p:nvPr/>
        </p:nvPicPr>
        <p:blipFill>
          <a:blip r:embed="rId3"/>
          <a:stretch>
            <a:fillRect/>
          </a:stretch>
        </p:blipFill>
        <p:spPr>
          <a:xfrm>
            <a:off x="706424" y="3429000"/>
            <a:ext cx="8101386" cy="3153539"/>
          </a:xfrm>
          <a:prstGeom prst="rect">
            <a:avLst/>
          </a:prstGeom>
        </p:spPr>
      </p:pic>
    </p:spTree>
    <p:extLst>
      <p:ext uri="{BB962C8B-B14F-4D97-AF65-F5344CB8AC3E}">
        <p14:creationId xmlns:p14="http://schemas.microsoft.com/office/powerpoint/2010/main" val="3984283497"/>
      </p:ext>
    </p:extLst>
  </p:cSld>
  <p:clrMapOvr>
    <a:masterClrMapping/>
  </p:clrMapOvr>
  <p:transition spd="slow">
    <p:pull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EFEC8-0857-9A21-03CE-6EA28385D1C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D38A62A4-86B0-8720-8670-7EB8504EE0F0}"/>
              </a:ext>
            </a:extLst>
          </p:cNvPr>
          <p:cNvSpPr>
            <a:spLocks noGrp="1" noChangeAspect="1" noChangeArrowheads="1"/>
          </p:cNvSpPr>
          <p:nvPr>
            <p:ph type="body" sz="half" idx="4294967295"/>
          </p:nvPr>
        </p:nvSpPr>
        <p:spPr>
          <a:xfrm>
            <a:off x="419100" y="1801813"/>
            <a:ext cx="8266113" cy="4840287"/>
          </a:xfrm>
        </p:spPr>
        <p:txBody>
          <a:bodyPr/>
          <a:lstStyle/>
          <a:p>
            <a:pPr marL="0" indent="0" algn="ctr">
              <a:spcBef>
                <a:spcPts val="0"/>
              </a:spcBef>
              <a:buNone/>
            </a:pPr>
            <a:r>
              <a:rPr lang="en-US" altLang="en-US" sz="3000" dirty="0"/>
              <a:t>Chance of two identical outcomes:</a:t>
            </a:r>
          </a:p>
          <a:p>
            <a:pPr marL="0" indent="0" algn="ctr">
              <a:spcBef>
                <a:spcPts val="0"/>
              </a:spcBef>
              <a:buNone/>
            </a:pPr>
            <a:r>
              <a:rPr lang="en-US" altLang="en-US" sz="3000" dirty="0"/>
              <a:t>flipping a coin (1/2) vs. rolling a six-sided die (1/6)</a:t>
            </a:r>
            <a:endParaRPr lang="en-US" altLang="en-US" sz="10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r>
              <a:rPr lang="en-US" altLang="en-US" dirty="0"/>
              <a:t>Times ratio; smaller as the base.</a:t>
            </a:r>
          </a:p>
          <a:p>
            <a:pPr marL="0" indent="0" algn="ctr">
              <a:spcBef>
                <a:spcPts val="0"/>
              </a:spcBef>
              <a:buNone/>
            </a:pPr>
            <a:endParaRPr lang="en-US" altLang="en-US"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sz="900"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a:p>
            <a:pPr marL="0" indent="0" algn="ctr">
              <a:spcBef>
                <a:spcPts val="0"/>
              </a:spcBef>
              <a:buNone/>
            </a:pPr>
            <a:endParaRPr lang="en-US" altLang="en-US" dirty="0"/>
          </a:p>
        </p:txBody>
      </p:sp>
      <p:sp>
        <p:nvSpPr>
          <p:cNvPr id="11267" name="Slide Number Placeholder 4">
            <a:extLst>
              <a:ext uri="{FF2B5EF4-FFF2-40B4-BE49-F238E27FC236}">
                <a16:creationId xmlns:a16="http://schemas.microsoft.com/office/drawing/2014/main" id="{C60A245F-021B-810A-6EF9-F82AB8B43B39}"/>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780DB29-B76B-F3B3-AB93-4B38EA7F6FBC}"/>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Comparing Percentages: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Using Chance Grammar</a:t>
            </a:r>
          </a:p>
        </p:txBody>
      </p:sp>
      <p:sp>
        <p:nvSpPr>
          <p:cNvPr id="11269" name="Rectangle 4">
            <a:extLst>
              <a:ext uri="{FF2B5EF4-FFF2-40B4-BE49-F238E27FC236}">
                <a16:creationId xmlns:a16="http://schemas.microsoft.com/office/drawing/2014/main" id="{8AEFCF10-F418-8EDD-BAAE-8207396C08DE}"/>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20F59EA1-4226-7904-AA96-D0C1A6BAC19A}"/>
              </a:ext>
            </a:extLst>
          </p:cNvPr>
          <p:cNvSpPr txBox="1"/>
          <p:nvPr/>
        </p:nvSpPr>
        <p:spPr>
          <a:xfrm>
            <a:off x="419100" y="158724"/>
            <a:ext cx="1123950" cy="307777"/>
          </a:xfrm>
          <a:prstGeom prst="rect">
            <a:avLst/>
          </a:prstGeom>
          <a:noFill/>
        </p:spPr>
        <p:txBody>
          <a:bodyPr wrap="square" rtlCol="0">
            <a:spAutoFit/>
          </a:bodyPr>
          <a:lstStyle/>
          <a:p>
            <a:r>
              <a:rPr lang="en-US" sz="1400" dirty="0"/>
              <a:t>6.7.2; P 257</a:t>
            </a:r>
          </a:p>
        </p:txBody>
      </p:sp>
      <p:pic>
        <p:nvPicPr>
          <p:cNvPr id="5" name="Picture 4">
            <a:extLst>
              <a:ext uri="{FF2B5EF4-FFF2-40B4-BE49-F238E27FC236}">
                <a16:creationId xmlns:a16="http://schemas.microsoft.com/office/drawing/2014/main" id="{BFF21A92-C471-108F-AF13-C1AFDAFA361D}"/>
              </a:ext>
            </a:extLst>
          </p:cNvPr>
          <p:cNvPicPr>
            <a:picLocks noChangeAspect="1"/>
          </p:cNvPicPr>
          <p:nvPr/>
        </p:nvPicPr>
        <p:blipFill>
          <a:blip r:embed="rId3"/>
          <a:stretch>
            <a:fillRect/>
          </a:stretch>
        </p:blipFill>
        <p:spPr>
          <a:xfrm>
            <a:off x="353421" y="4221956"/>
            <a:ext cx="8197022" cy="1715303"/>
          </a:xfrm>
          <a:prstGeom prst="rect">
            <a:avLst/>
          </a:prstGeom>
        </p:spPr>
      </p:pic>
    </p:spTree>
    <p:extLst>
      <p:ext uri="{BB962C8B-B14F-4D97-AF65-F5344CB8AC3E}">
        <p14:creationId xmlns:p14="http://schemas.microsoft.com/office/powerpoint/2010/main" val="1698886846"/>
      </p:ext>
    </p:extLst>
  </p:cSld>
  <p:clrMapOvr>
    <a:masterClrMapping/>
  </p:clrMapOvr>
  <p:transition spd="slow">
    <p:pull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B2499-D0A8-FB0B-7E1E-2A252812F8C7}"/>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728255B-CA65-E50B-A9EB-C77F05874BE4}"/>
              </a:ext>
            </a:extLst>
          </p:cNvPr>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i="1" dirty="0"/>
              <a:t>In the US in 1997, the percentage of all state expenditures that were spent by California was 33% more than that spent by New York.</a:t>
            </a:r>
          </a:p>
          <a:p>
            <a:pPr marL="0" indent="0" algn="ctr">
              <a:spcBef>
                <a:spcPts val="1200"/>
              </a:spcBef>
              <a:spcAft>
                <a:spcPts val="0"/>
              </a:spcAft>
              <a:buNone/>
            </a:pPr>
            <a:r>
              <a:rPr lang="en-US" sz="2400" dirty="0"/>
              <a:t>Likely grammar requires countables for part and whole. </a:t>
            </a:r>
          </a:p>
        </p:txBody>
      </p:sp>
      <p:sp>
        <p:nvSpPr>
          <p:cNvPr id="11267" name="Slide Number Placeholder 4">
            <a:extLst>
              <a:ext uri="{FF2B5EF4-FFF2-40B4-BE49-F238E27FC236}">
                <a16:creationId xmlns:a16="http://schemas.microsoft.com/office/drawing/2014/main" id="{DA9A3F3A-012E-E46D-A492-25B45C60F047}"/>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4637C3C3-C01E-38BC-F9A8-A004664D934F}"/>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Comparing Part-Whole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Named Ratios: Distinct Parts</a:t>
            </a:r>
          </a:p>
        </p:txBody>
      </p:sp>
      <p:sp>
        <p:nvSpPr>
          <p:cNvPr id="11269" name="Rectangle 4">
            <a:extLst>
              <a:ext uri="{FF2B5EF4-FFF2-40B4-BE49-F238E27FC236}">
                <a16:creationId xmlns:a16="http://schemas.microsoft.com/office/drawing/2014/main" id="{52181897-E019-A112-4BFE-7F342F1103FE}"/>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CDA3A9C6-E3D0-2DA0-7B52-A576E70BB5B0}"/>
              </a:ext>
            </a:extLst>
          </p:cNvPr>
          <p:cNvSpPr txBox="1"/>
          <p:nvPr/>
        </p:nvSpPr>
        <p:spPr>
          <a:xfrm>
            <a:off x="247650" y="163611"/>
            <a:ext cx="1123950" cy="307777"/>
          </a:xfrm>
          <a:prstGeom prst="rect">
            <a:avLst/>
          </a:prstGeom>
          <a:noFill/>
        </p:spPr>
        <p:txBody>
          <a:bodyPr wrap="square" rtlCol="0">
            <a:spAutoFit/>
          </a:bodyPr>
          <a:lstStyle/>
          <a:p>
            <a:r>
              <a:rPr lang="en-US" sz="1400" dirty="0"/>
              <a:t>6.7, P 255</a:t>
            </a:r>
          </a:p>
        </p:txBody>
      </p:sp>
      <p:pic>
        <p:nvPicPr>
          <p:cNvPr id="3" name="Picture 2">
            <a:extLst>
              <a:ext uri="{FF2B5EF4-FFF2-40B4-BE49-F238E27FC236}">
                <a16:creationId xmlns:a16="http://schemas.microsoft.com/office/drawing/2014/main" id="{16510BEB-5D20-6C56-6636-AEFCC2DFE4E1}"/>
              </a:ext>
            </a:extLst>
          </p:cNvPr>
          <p:cNvPicPr>
            <a:picLocks noChangeAspect="1"/>
          </p:cNvPicPr>
          <p:nvPr/>
        </p:nvPicPr>
        <p:blipFill>
          <a:blip r:embed="rId3"/>
          <a:stretch>
            <a:fillRect/>
          </a:stretch>
        </p:blipFill>
        <p:spPr>
          <a:xfrm>
            <a:off x="1092280" y="3429000"/>
            <a:ext cx="6959439" cy="3114349"/>
          </a:xfrm>
          <a:prstGeom prst="rect">
            <a:avLst/>
          </a:prstGeom>
        </p:spPr>
      </p:pic>
    </p:spTree>
    <p:extLst>
      <p:ext uri="{BB962C8B-B14F-4D97-AF65-F5344CB8AC3E}">
        <p14:creationId xmlns:p14="http://schemas.microsoft.com/office/powerpoint/2010/main" val="224395586"/>
      </p:ext>
    </p:extLst>
  </p:cSld>
  <p:clrMapOvr>
    <a:masterClrMapping/>
  </p:clrMapOvr>
  <p:transition spd="slow">
    <p:pull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47650" y="1795235"/>
            <a:ext cx="8750300" cy="4840287"/>
          </a:xfrm>
        </p:spPr>
        <p:txBody>
          <a:bodyPr/>
          <a:lstStyle/>
          <a:p>
            <a:pPr marL="0" lvl="0" indent="0">
              <a:spcBef>
                <a:spcPts val="1200"/>
              </a:spcBef>
              <a:spcAft>
                <a:spcPts val="0"/>
              </a:spcAft>
              <a:buNone/>
            </a:pPr>
            <a:r>
              <a:rPr lang="en-US" sz="2800" dirty="0"/>
              <a:t>Calculate percentage and counts attributable to group</a:t>
            </a:r>
          </a:p>
          <a:p>
            <a:pPr marL="0" lvl="0" indent="0">
              <a:spcBef>
                <a:spcPts val="1200"/>
              </a:spcBef>
              <a:spcAft>
                <a:spcPts val="0"/>
              </a:spcAft>
              <a:buNone/>
            </a:pPr>
            <a:r>
              <a:rPr lang="en-US" sz="2800" dirty="0"/>
              <a:t>Distinguish common part and distinct part comparisons</a:t>
            </a:r>
          </a:p>
          <a:p>
            <a:pPr marL="0" lvl="0" indent="0">
              <a:spcBef>
                <a:spcPts val="1200"/>
              </a:spcBef>
              <a:spcAft>
                <a:spcPts val="0"/>
              </a:spcAft>
              <a:buNone/>
            </a:pPr>
            <a:r>
              <a:rPr lang="en-US" sz="2800" dirty="0"/>
              <a:t>Read and write comparisons of ratios using likely grammar</a:t>
            </a:r>
          </a:p>
          <a:p>
            <a:pPr marL="0" lvl="0" indent="0">
              <a:spcBef>
                <a:spcPts val="1200"/>
              </a:spcBef>
              <a:spcAft>
                <a:spcPts val="0"/>
              </a:spcAft>
              <a:buNone/>
            </a:pPr>
            <a:r>
              <a:rPr lang="en-US" sz="2800" dirty="0"/>
              <a:t>Read and write comparisons of ratios: named ratio grammar</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Understanding Measurements: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Learning Outcomes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6" name="TextBox 5"/>
          <p:cNvSpPr txBox="1"/>
          <p:nvPr/>
        </p:nvSpPr>
        <p:spPr>
          <a:xfrm>
            <a:off x="247650" y="147638"/>
            <a:ext cx="1123950" cy="307777"/>
          </a:xfrm>
          <a:prstGeom prst="rect">
            <a:avLst/>
          </a:prstGeom>
          <a:noFill/>
        </p:spPr>
        <p:txBody>
          <a:bodyPr wrap="square" rtlCol="0">
            <a:spAutoFit/>
          </a:bodyPr>
          <a:lstStyle/>
          <a:p>
            <a:r>
              <a:rPr lang="en-US" sz="1400" dirty="0"/>
              <a:t>6.1, P 234</a:t>
            </a:r>
          </a:p>
        </p:txBody>
      </p:sp>
    </p:spTree>
    <p:extLst>
      <p:ext uri="{BB962C8B-B14F-4D97-AF65-F5344CB8AC3E}">
        <p14:creationId xmlns:p14="http://schemas.microsoft.com/office/powerpoint/2010/main" val="3679482214"/>
      </p:ext>
    </p:extLst>
  </p:cSld>
  <p:clrMapOvr>
    <a:masterClrMapping/>
  </p:clrMapOvr>
  <p:transition spd="slow">
    <p:pull dir="l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9376E-FDA4-ECA2-2202-0DF3337BAA22}"/>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069414B-20FC-6B62-9A95-13BC17E4BB88}"/>
              </a:ext>
            </a:extLst>
          </p:cNvPr>
          <p:cNvSpPr>
            <a:spLocks noGrp="1" noChangeAspect="1" noChangeArrowheads="1"/>
          </p:cNvSpPr>
          <p:nvPr>
            <p:ph type="body" sz="half" idx="4294967295"/>
          </p:nvPr>
        </p:nvSpPr>
        <p:spPr>
          <a:xfrm>
            <a:off x="234949" y="1705688"/>
            <a:ext cx="8848281" cy="4938290"/>
          </a:xfrm>
        </p:spPr>
        <p:txBody>
          <a:bodyPr/>
          <a:lstStyle/>
          <a:p>
            <a:pPr marL="0" indent="0" algn="ctr">
              <a:spcBef>
                <a:spcPts val="1200"/>
              </a:spcBef>
              <a:spcAft>
                <a:spcPts val="0"/>
              </a:spcAft>
              <a:buNone/>
            </a:pPr>
            <a:r>
              <a:rPr lang="en-US" sz="2400" i="1" dirty="0"/>
              <a:t>.</a:t>
            </a:r>
            <a:endParaRPr lang="en-US" strike="sngStrike" dirty="0"/>
          </a:p>
          <a:p>
            <a:pPr marL="0" indent="0">
              <a:spcBef>
                <a:spcPts val="1200"/>
              </a:spcBef>
              <a:spcAft>
                <a:spcPts val="0"/>
              </a:spcAft>
              <a:buNone/>
            </a:pPr>
            <a:endParaRPr lang="en-US" strike="sngStrike" dirty="0"/>
          </a:p>
        </p:txBody>
      </p:sp>
      <p:sp>
        <p:nvSpPr>
          <p:cNvPr id="11267" name="Slide Number Placeholder 4">
            <a:extLst>
              <a:ext uri="{FF2B5EF4-FFF2-40B4-BE49-F238E27FC236}">
                <a16:creationId xmlns:a16="http://schemas.microsoft.com/office/drawing/2014/main" id="{0C7B7B0C-9086-BCC8-33C5-7C959BDCFA74}"/>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FEB2B5CD-B382-93F1-71E1-67D0AC3E84A0}"/>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Comparing Part-Whole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Likely Grammar: Distinct Parts</a:t>
            </a:r>
          </a:p>
        </p:txBody>
      </p:sp>
      <p:sp>
        <p:nvSpPr>
          <p:cNvPr id="11269" name="Rectangle 4">
            <a:extLst>
              <a:ext uri="{FF2B5EF4-FFF2-40B4-BE49-F238E27FC236}">
                <a16:creationId xmlns:a16="http://schemas.microsoft.com/office/drawing/2014/main" id="{84B4A30D-82D7-23BB-CC0F-D8D689B61C5A}"/>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18229914-50C7-0911-9820-BB28C5CE8DEB}"/>
              </a:ext>
            </a:extLst>
          </p:cNvPr>
          <p:cNvSpPr txBox="1"/>
          <p:nvPr/>
        </p:nvSpPr>
        <p:spPr>
          <a:xfrm>
            <a:off x="247650" y="163611"/>
            <a:ext cx="1123950" cy="307777"/>
          </a:xfrm>
          <a:prstGeom prst="rect">
            <a:avLst/>
          </a:prstGeom>
          <a:noFill/>
        </p:spPr>
        <p:txBody>
          <a:bodyPr wrap="square" rtlCol="0">
            <a:spAutoFit/>
          </a:bodyPr>
          <a:lstStyle/>
          <a:p>
            <a:r>
              <a:rPr lang="en-US" sz="1400" dirty="0"/>
              <a:t>6.6, P 247</a:t>
            </a:r>
          </a:p>
        </p:txBody>
      </p:sp>
      <p:pic>
        <p:nvPicPr>
          <p:cNvPr id="4" name="Picture 3">
            <a:extLst>
              <a:ext uri="{FF2B5EF4-FFF2-40B4-BE49-F238E27FC236}">
                <a16:creationId xmlns:a16="http://schemas.microsoft.com/office/drawing/2014/main" id="{308C18CD-DEE2-0BE0-5380-99B92AE02CE7}"/>
              </a:ext>
            </a:extLst>
          </p:cNvPr>
          <p:cNvPicPr>
            <a:picLocks noChangeAspect="1"/>
          </p:cNvPicPr>
          <p:nvPr/>
        </p:nvPicPr>
        <p:blipFill>
          <a:blip r:embed="rId3"/>
          <a:stretch>
            <a:fillRect/>
          </a:stretch>
        </p:blipFill>
        <p:spPr>
          <a:xfrm>
            <a:off x="457191" y="1833562"/>
            <a:ext cx="8419221" cy="3492417"/>
          </a:xfrm>
          <a:prstGeom prst="rect">
            <a:avLst/>
          </a:prstGeom>
        </p:spPr>
      </p:pic>
    </p:spTree>
    <p:extLst>
      <p:ext uri="{BB962C8B-B14F-4D97-AF65-F5344CB8AC3E}">
        <p14:creationId xmlns:p14="http://schemas.microsoft.com/office/powerpoint/2010/main" val="3719266421"/>
      </p:ext>
    </p:extLst>
  </p:cSld>
  <p:clrMapOvr>
    <a:masterClrMapping/>
  </p:clrMapOvr>
  <p:transition spd="slow">
    <p:pull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A6A2F-F5A2-6FFA-CC9F-79B287AC9587}"/>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01DDE70-B598-D6D0-C79D-8A2EEC4D6B81}"/>
              </a:ext>
            </a:extLst>
          </p:cNvPr>
          <p:cNvSpPr>
            <a:spLocks noGrp="1" noChangeAspect="1" noChangeArrowheads="1"/>
          </p:cNvSpPr>
          <p:nvPr>
            <p:ph type="body" sz="half" idx="4294967295"/>
          </p:nvPr>
        </p:nvSpPr>
        <p:spPr>
          <a:xfrm>
            <a:off x="234949" y="1705688"/>
            <a:ext cx="8848281" cy="4938290"/>
          </a:xfrm>
        </p:spPr>
        <p:txBody>
          <a:bodyPr/>
          <a:lstStyle/>
          <a:p>
            <a:pPr marL="0" indent="0">
              <a:spcBef>
                <a:spcPts val="1200"/>
              </a:spcBef>
              <a:spcAft>
                <a:spcPts val="0"/>
              </a:spcAft>
              <a:buNone/>
            </a:pPr>
            <a:r>
              <a:rPr lang="en-US" dirty="0"/>
              <a:t>Compare the 60% with the 30% in the left column.</a:t>
            </a:r>
          </a:p>
          <a:p>
            <a:pPr marL="0" indent="0">
              <a:spcBef>
                <a:spcPts val="1200"/>
              </a:spcBef>
              <a:spcAft>
                <a:spcPts val="0"/>
              </a:spcAft>
              <a:buNone/>
            </a:pPr>
            <a:r>
              <a:rPr lang="en-US" dirty="0"/>
              <a:t> </a:t>
            </a:r>
          </a:p>
        </p:txBody>
      </p:sp>
      <p:sp>
        <p:nvSpPr>
          <p:cNvPr id="11267" name="Slide Number Placeholder 4">
            <a:extLst>
              <a:ext uri="{FF2B5EF4-FFF2-40B4-BE49-F238E27FC236}">
                <a16:creationId xmlns:a16="http://schemas.microsoft.com/office/drawing/2014/main" id="{A66341F1-A0CC-9BEE-BE38-1E2FAB6E6E98}"/>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0D171406-A301-DAC7-1058-AA5E54873880}"/>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Comparing Part-Whole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Likely Grammar: Distinct Parts</a:t>
            </a:r>
          </a:p>
        </p:txBody>
      </p:sp>
      <p:sp>
        <p:nvSpPr>
          <p:cNvPr id="11269" name="Rectangle 4">
            <a:extLst>
              <a:ext uri="{FF2B5EF4-FFF2-40B4-BE49-F238E27FC236}">
                <a16:creationId xmlns:a16="http://schemas.microsoft.com/office/drawing/2014/main" id="{F8EF861E-1544-FD24-9335-7D27EA4D419A}"/>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A6BCAFF7-7055-C300-B0B6-7D834B7610FD}"/>
              </a:ext>
            </a:extLst>
          </p:cNvPr>
          <p:cNvSpPr txBox="1"/>
          <p:nvPr/>
        </p:nvSpPr>
        <p:spPr>
          <a:xfrm>
            <a:off x="247650" y="163611"/>
            <a:ext cx="1123950" cy="307777"/>
          </a:xfrm>
          <a:prstGeom prst="rect">
            <a:avLst/>
          </a:prstGeom>
          <a:noFill/>
        </p:spPr>
        <p:txBody>
          <a:bodyPr wrap="square" rtlCol="0">
            <a:spAutoFit/>
          </a:bodyPr>
          <a:lstStyle/>
          <a:p>
            <a:r>
              <a:rPr lang="en-US" sz="1400" dirty="0"/>
              <a:t>6.6, P 247</a:t>
            </a:r>
          </a:p>
        </p:txBody>
      </p:sp>
      <p:pic>
        <p:nvPicPr>
          <p:cNvPr id="2" name="Picture 1">
            <a:extLst>
              <a:ext uri="{FF2B5EF4-FFF2-40B4-BE49-F238E27FC236}">
                <a16:creationId xmlns:a16="http://schemas.microsoft.com/office/drawing/2014/main" id="{E1470473-43FB-24B0-4333-5171BE1EB2C5}"/>
              </a:ext>
            </a:extLst>
          </p:cNvPr>
          <p:cNvPicPr>
            <a:picLocks noChangeAspect="1"/>
          </p:cNvPicPr>
          <p:nvPr/>
        </p:nvPicPr>
        <p:blipFill>
          <a:blip r:embed="rId3"/>
          <a:stretch>
            <a:fillRect/>
          </a:stretch>
        </p:blipFill>
        <p:spPr>
          <a:xfrm>
            <a:off x="1008505" y="2204522"/>
            <a:ext cx="6716270" cy="2476065"/>
          </a:xfrm>
          <a:prstGeom prst="rect">
            <a:avLst/>
          </a:prstGeom>
        </p:spPr>
      </p:pic>
      <p:sp>
        <p:nvSpPr>
          <p:cNvPr id="3" name="TextBox 2">
            <a:extLst>
              <a:ext uri="{FF2B5EF4-FFF2-40B4-BE49-F238E27FC236}">
                <a16:creationId xmlns:a16="http://schemas.microsoft.com/office/drawing/2014/main" id="{2D6205FA-5559-19D7-23EA-CAE926541EA9}"/>
              </a:ext>
            </a:extLst>
          </p:cNvPr>
          <p:cNvSpPr txBox="1"/>
          <p:nvPr/>
        </p:nvSpPr>
        <p:spPr>
          <a:xfrm>
            <a:off x="314325" y="4613703"/>
            <a:ext cx="8110538" cy="1077218"/>
          </a:xfrm>
          <a:prstGeom prst="rect">
            <a:avLst/>
          </a:prstGeom>
          <a:noFill/>
        </p:spPr>
        <p:txBody>
          <a:bodyPr wrap="square" rtlCol="0">
            <a:spAutoFit/>
          </a:bodyPr>
          <a:lstStyle/>
          <a:p>
            <a:r>
              <a:rPr lang="en-US" sz="3200" dirty="0"/>
              <a:t>Business majors are 2 times as </a:t>
            </a:r>
            <a:r>
              <a:rPr lang="en-US" sz="3200" i="1" dirty="0"/>
              <a:t>prevalent among</a:t>
            </a:r>
            <a:r>
              <a:rPr lang="en-US" sz="3200" dirty="0"/>
              <a:t> males as [are] MIS majors.    [One ‘among’]</a:t>
            </a:r>
          </a:p>
        </p:txBody>
      </p:sp>
      <p:sp>
        <p:nvSpPr>
          <p:cNvPr id="5" name="TextBox 4">
            <a:extLst>
              <a:ext uri="{FF2B5EF4-FFF2-40B4-BE49-F238E27FC236}">
                <a16:creationId xmlns:a16="http://schemas.microsoft.com/office/drawing/2014/main" id="{8250CE2A-AB01-077D-A274-97CCA313D18B}"/>
              </a:ext>
            </a:extLst>
          </p:cNvPr>
          <p:cNvSpPr txBox="1"/>
          <p:nvPr/>
        </p:nvSpPr>
        <p:spPr>
          <a:xfrm>
            <a:off x="368300" y="5633144"/>
            <a:ext cx="8024813" cy="1077218"/>
          </a:xfrm>
          <a:prstGeom prst="rect">
            <a:avLst/>
          </a:prstGeom>
          <a:noFill/>
        </p:spPr>
        <p:txBody>
          <a:bodyPr wrap="square" rtlCol="0">
            <a:spAutoFit/>
          </a:bodyPr>
          <a:lstStyle/>
          <a:p>
            <a:r>
              <a:rPr lang="en-US" sz="3200" dirty="0"/>
              <a:t>Males are 2 times as </a:t>
            </a:r>
            <a:r>
              <a:rPr lang="en-US" sz="3200" i="1" dirty="0"/>
              <a:t>likely to</a:t>
            </a:r>
            <a:r>
              <a:rPr lang="en-US" sz="3200" dirty="0"/>
              <a:t> be business majors as </a:t>
            </a:r>
            <a:r>
              <a:rPr lang="en-US" sz="3200" i="1" dirty="0"/>
              <a:t>to</a:t>
            </a:r>
            <a:r>
              <a:rPr lang="en-US" sz="3200" dirty="0"/>
              <a:t> be MIS majors.  [Two ‘likely to’. </a:t>
            </a:r>
          </a:p>
        </p:txBody>
      </p:sp>
    </p:spTree>
    <p:extLst>
      <p:ext uri="{BB962C8B-B14F-4D97-AF65-F5344CB8AC3E}">
        <p14:creationId xmlns:p14="http://schemas.microsoft.com/office/powerpoint/2010/main" val="1030633033"/>
      </p:ext>
    </p:extLst>
  </p:cSld>
  <p:clrMapOvr>
    <a:masterClrMapping/>
  </p:clrMapOvr>
  <p:transition spd="slow">
    <p:pull dir="l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dirty="0"/>
              <a:t>.</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32</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Chapter Summary</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p:cNvSpPr txBox="1"/>
          <p:nvPr/>
        </p:nvSpPr>
        <p:spPr>
          <a:xfrm>
            <a:off x="711200" y="147638"/>
            <a:ext cx="1123950" cy="307777"/>
          </a:xfrm>
          <a:prstGeom prst="rect">
            <a:avLst/>
          </a:prstGeom>
          <a:noFill/>
        </p:spPr>
        <p:txBody>
          <a:bodyPr wrap="square" rtlCol="0">
            <a:spAutoFit/>
          </a:bodyPr>
          <a:lstStyle/>
          <a:p>
            <a:r>
              <a:rPr lang="en-US" sz="1400" dirty="0"/>
              <a:t>Ch 6: P 365 </a:t>
            </a:r>
          </a:p>
        </p:txBody>
      </p:sp>
      <p:pic>
        <p:nvPicPr>
          <p:cNvPr id="4" name="Picture 3"/>
          <p:cNvPicPr>
            <a:picLocks noChangeAspect="1"/>
          </p:cNvPicPr>
          <p:nvPr/>
        </p:nvPicPr>
        <p:blipFill>
          <a:blip r:embed="rId3"/>
          <a:stretch>
            <a:fillRect/>
          </a:stretch>
        </p:blipFill>
        <p:spPr>
          <a:xfrm>
            <a:off x="403419" y="1806666"/>
            <a:ext cx="8396102" cy="1044848"/>
          </a:xfrm>
          <a:prstGeom prst="rect">
            <a:avLst/>
          </a:prstGeom>
        </p:spPr>
      </p:pic>
      <p:pic>
        <p:nvPicPr>
          <p:cNvPr id="9" name="Picture 8"/>
          <p:cNvPicPr>
            <a:picLocks noChangeAspect="1"/>
          </p:cNvPicPr>
          <p:nvPr/>
        </p:nvPicPr>
        <p:blipFill>
          <a:blip r:embed="rId4"/>
          <a:stretch>
            <a:fillRect/>
          </a:stretch>
        </p:blipFill>
        <p:spPr>
          <a:xfrm>
            <a:off x="1454953" y="3055239"/>
            <a:ext cx="6310294" cy="3694971"/>
          </a:xfrm>
          <a:prstGeom prst="rect">
            <a:avLst/>
          </a:prstGeom>
        </p:spPr>
      </p:pic>
    </p:spTree>
    <p:extLst>
      <p:ext uri="{BB962C8B-B14F-4D97-AF65-F5344CB8AC3E}">
        <p14:creationId xmlns:p14="http://schemas.microsoft.com/office/powerpoint/2010/main" val="2588944891"/>
      </p:ext>
    </p:extLst>
  </p:cSld>
  <p:clrMapOvr>
    <a:masterClrMapping/>
  </p:clrMapOvr>
  <p:transition spd="slow">
    <p:pull dir="l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514350" indent="-514350">
              <a:buAutoNum type="arabicPeriod"/>
            </a:pPr>
            <a:r>
              <a:rPr lang="en-US" altLang="en-US" dirty="0"/>
              <a:t>Confounding. How big/many/much?</a:t>
            </a:r>
          </a:p>
          <a:p>
            <a:pPr marL="514350" indent="-514350">
              <a:buAutoNum type="arabicPeriod"/>
            </a:pPr>
            <a:r>
              <a:rPr lang="en-US" altLang="en-US" dirty="0"/>
              <a:t>Assembly: Compared to what?</a:t>
            </a:r>
          </a:p>
          <a:p>
            <a:pPr marL="514350" indent="-514350">
              <a:buAutoNum type="arabicPeriod"/>
            </a:pPr>
            <a:r>
              <a:rPr lang="en-US" altLang="en-US" dirty="0"/>
              <a:t>Assembly: How are things defined, counted/</a:t>
            </a:r>
            <a:br>
              <a:rPr lang="en-US" altLang="en-US" dirty="0"/>
            </a:br>
            <a:r>
              <a:rPr lang="en-US" altLang="en-US" dirty="0"/>
              <a:t>measured, summarized, grouped, presented?</a:t>
            </a:r>
          </a:p>
          <a:p>
            <a:pPr marL="514350" indent="-514350">
              <a:buAutoNum type="arabicPeriod"/>
            </a:pPr>
            <a:r>
              <a:rPr lang="en-US" altLang="en-US" dirty="0"/>
              <a:t>Confounded: Why not a rate?   Per what?</a:t>
            </a:r>
          </a:p>
          <a:p>
            <a:pPr marL="514350" indent="-514350">
              <a:buAutoNum type="arabicPeriod"/>
            </a:pPr>
            <a:r>
              <a:rPr lang="en-US" altLang="en-US" dirty="0"/>
              <a:t>Confounded: What was taken into account?</a:t>
            </a:r>
          </a:p>
          <a:p>
            <a:pPr marL="514350" indent="-514350">
              <a:buAutoNum type="arabicPeriod"/>
            </a:pPr>
            <a:r>
              <a:rPr lang="en-US" altLang="en-US" dirty="0"/>
              <a:t>Confounded: What should be controlled for?</a:t>
            </a:r>
          </a:p>
          <a:p>
            <a:pPr marL="514350" indent="-514350">
              <a:buAutoNum type="arabicPeriod"/>
            </a:pPr>
            <a:r>
              <a:rPr lang="en-US" altLang="en-US" dirty="0"/>
              <a:t>Random/Error: Coincidence/selection bias?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33</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Seven Questions when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Dealing with Statistics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p:cNvSpPr txBox="1"/>
          <p:nvPr/>
        </p:nvSpPr>
        <p:spPr>
          <a:xfrm>
            <a:off x="711200" y="147638"/>
            <a:ext cx="1123950" cy="307777"/>
          </a:xfrm>
          <a:prstGeom prst="rect">
            <a:avLst/>
          </a:prstGeom>
          <a:noFill/>
        </p:spPr>
        <p:txBody>
          <a:bodyPr wrap="square" rtlCol="0">
            <a:spAutoFit/>
          </a:bodyPr>
          <a:lstStyle/>
          <a:p>
            <a:r>
              <a:rPr lang="en-US" sz="1400" dirty="0" err="1"/>
              <a:t>Ch</a:t>
            </a:r>
            <a:r>
              <a:rPr lang="en-US" sz="1400" dirty="0"/>
              <a:t> 2: P 155 </a:t>
            </a:r>
          </a:p>
        </p:txBody>
      </p:sp>
      <p:sp>
        <p:nvSpPr>
          <p:cNvPr id="3" name="Oval 2"/>
          <p:cNvSpPr/>
          <p:nvPr/>
        </p:nvSpPr>
        <p:spPr bwMode="auto">
          <a:xfrm>
            <a:off x="3097924" y="4020207"/>
            <a:ext cx="5084379" cy="630621"/>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chemeClr val="tx1"/>
              </a:solidFill>
              <a:effectLst/>
              <a:latin typeface="Times New Roman" pitchFamily="18" charset="0"/>
            </a:endParaRPr>
          </a:p>
        </p:txBody>
      </p:sp>
      <p:sp>
        <p:nvSpPr>
          <p:cNvPr id="8" name="Oval 7"/>
          <p:cNvSpPr/>
          <p:nvPr/>
        </p:nvSpPr>
        <p:spPr bwMode="auto">
          <a:xfrm>
            <a:off x="2919248" y="4613330"/>
            <a:ext cx="5505615" cy="630621"/>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249363468"/>
      </p:ext>
    </p:extLst>
  </p:cSld>
  <p:clrMapOvr>
    <a:masterClrMapping/>
  </p:clrMapOvr>
  <p:transition spd="slow">
    <p:pull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endParaRPr lang="en-US" sz="800" strike="sngStrike" dirty="0"/>
          </a:p>
          <a:p>
            <a:pPr marL="0" lvl="0" indent="0">
              <a:spcBef>
                <a:spcPts val="0"/>
              </a:spcBef>
              <a:spcAft>
                <a:spcPts val="0"/>
              </a:spcAft>
              <a:buNone/>
            </a:pPr>
            <a:r>
              <a:rPr lang="en-US" sz="2800" dirty="0"/>
              <a:t>Chapter 2: Comparisons</a:t>
            </a:r>
          </a:p>
          <a:p>
            <a:pPr marL="0" lvl="0" indent="0">
              <a:spcBef>
                <a:spcPts val="1200"/>
              </a:spcBef>
              <a:spcAft>
                <a:spcPts val="0"/>
              </a:spcAft>
              <a:buNone/>
            </a:pPr>
            <a:endParaRPr lang="en-US" sz="1000" dirty="0"/>
          </a:p>
          <a:p>
            <a:pPr marL="0" lvl="0" indent="0">
              <a:spcBef>
                <a:spcPts val="1200"/>
              </a:spcBef>
              <a:spcAft>
                <a:spcPts val="0"/>
              </a:spcAft>
              <a:buNone/>
            </a:pPr>
            <a:endParaRPr lang="en-US" sz="1000" dirty="0"/>
          </a:p>
          <a:p>
            <a:pPr marL="0" lvl="0" indent="0">
              <a:spcBef>
                <a:spcPts val="1200"/>
              </a:spcBef>
              <a:spcAft>
                <a:spcPts val="0"/>
              </a:spcAft>
              <a:buNone/>
            </a:pPr>
            <a:endParaRPr lang="en-US" sz="1000" dirty="0"/>
          </a:p>
          <a:p>
            <a:pPr marL="0" lvl="0" indent="0">
              <a:spcBef>
                <a:spcPts val="1200"/>
              </a:spcBef>
              <a:spcAft>
                <a:spcPts val="0"/>
              </a:spcAft>
              <a:buNone/>
            </a:pPr>
            <a:endParaRPr lang="en-US" sz="1000" dirty="0"/>
          </a:p>
          <a:p>
            <a:pPr marL="0" lvl="0" indent="0">
              <a:spcBef>
                <a:spcPts val="1200"/>
              </a:spcBef>
              <a:spcAft>
                <a:spcPts val="0"/>
              </a:spcAft>
              <a:buNone/>
            </a:pPr>
            <a:endParaRPr lang="en-US" sz="1000" dirty="0"/>
          </a:p>
          <a:p>
            <a:pPr marL="0" lvl="0" indent="0">
              <a:spcBef>
                <a:spcPts val="1200"/>
              </a:spcBef>
              <a:spcAft>
                <a:spcPts val="0"/>
              </a:spcAft>
              <a:buNone/>
            </a:pPr>
            <a:endParaRPr lang="en-US" sz="1000" dirty="0"/>
          </a:p>
          <a:p>
            <a:pPr marL="0" lvl="0" indent="0">
              <a:spcBef>
                <a:spcPts val="1200"/>
              </a:spcBef>
              <a:spcAft>
                <a:spcPts val="0"/>
              </a:spcAft>
              <a:buNone/>
            </a:pPr>
            <a:endParaRPr lang="en-US" sz="1000" dirty="0"/>
          </a:p>
          <a:p>
            <a:pPr marL="0" lvl="0" indent="0">
              <a:spcBef>
                <a:spcPts val="0"/>
              </a:spcBef>
              <a:spcAft>
                <a:spcPts val="0"/>
              </a:spcAft>
              <a:buNone/>
            </a:pPr>
            <a:r>
              <a:rPr lang="en-US" sz="2800" dirty="0"/>
              <a:t>Chapters 4 and 5: Named Ratios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Review</a:t>
            </a:r>
            <a:br>
              <a:rPr lang="en-US" altLang="en-US" sz="3200" b="0" dirty="0">
                <a:latin typeface="Rockwell Extra Bold" panose="02060903040505020403" pitchFamily="18" charset="0"/>
              </a:rPr>
            </a:br>
            <a:r>
              <a:rPr lang="en-US" sz="3200" dirty="0"/>
              <a:t>Comparisons and Named Ratios</a:t>
            </a:r>
            <a:endParaRPr lang="en-US" altLang="en-US" sz="32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6.2, P 235</a:t>
            </a:r>
          </a:p>
        </p:txBody>
      </p:sp>
      <p:pic>
        <p:nvPicPr>
          <p:cNvPr id="6" name="Picture 5"/>
          <p:cNvPicPr>
            <a:picLocks noChangeAspect="1"/>
          </p:cNvPicPr>
          <p:nvPr/>
        </p:nvPicPr>
        <p:blipFill>
          <a:blip r:embed="rId3"/>
          <a:stretch>
            <a:fillRect/>
          </a:stretch>
        </p:blipFill>
        <p:spPr>
          <a:xfrm>
            <a:off x="1312823" y="2442886"/>
            <a:ext cx="6558306" cy="1731947"/>
          </a:xfrm>
          <a:prstGeom prst="rect">
            <a:avLst/>
          </a:prstGeom>
        </p:spPr>
      </p:pic>
      <p:pic>
        <p:nvPicPr>
          <p:cNvPr id="9" name="Picture 8"/>
          <p:cNvPicPr>
            <a:picLocks noChangeAspect="1"/>
          </p:cNvPicPr>
          <p:nvPr/>
        </p:nvPicPr>
        <p:blipFill>
          <a:blip r:embed="rId4"/>
          <a:stretch>
            <a:fillRect/>
          </a:stretch>
        </p:blipFill>
        <p:spPr>
          <a:xfrm>
            <a:off x="374971" y="5079925"/>
            <a:ext cx="8434010" cy="1564054"/>
          </a:xfrm>
          <a:prstGeom prst="rect">
            <a:avLst/>
          </a:prstGeom>
        </p:spPr>
      </p:pic>
    </p:spTree>
    <p:extLst>
      <p:ext uri="{BB962C8B-B14F-4D97-AF65-F5344CB8AC3E}">
        <p14:creationId xmlns:p14="http://schemas.microsoft.com/office/powerpoint/2010/main" val="289598897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endParaRPr lang="en-US" sz="800" strike="sngStrike" dirty="0"/>
          </a:p>
          <a:p>
            <a:pPr marL="0" lvl="0" indent="0">
              <a:spcBef>
                <a:spcPts val="0"/>
              </a:spcBef>
              <a:spcAft>
                <a:spcPts val="0"/>
              </a:spcAft>
              <a:buNone/>
            </a:pPr>
            <a:r>
              <a:rPr lang="en-US" sz="2800" dirty="0"/>
              <a:t>This chapter introduces two kinds of comparisons:</a:t>
            </a:r>
          </a:p>
          <a:p>
            <a:pPr>
              <a:spcBef>
                <a:spcPts val="0"/>
              </a:spcBef>
              <a:spcAft>
                <a:spcPts val="0"/>
              </a:spcAft>
            </a:pPr>
            <a:r>
              <a:rPr lang="en-US" sz="2800" dirty="0"/>
              <a:t>Attributable comparisons of ratios. These are modeled.</a:t>
            </a:r>
          </a:p>
          <a:p>
            <a:pPr>
              <a:spcBef>
                <a:spcPts val="0"/>
              </a:spcBef>
              <a:spcAft>
                <a:spcPts val="0"/>
              </a:spcAft>
            </a:pPr>
            <a:r>
              <a:rPr lang="en-US" sz="2800" dirty="0"/>
              <a:t>Arithmetic comparisons of ratios</a:t>
            </a:r>
          </a:p>
          <a:p>
            <a:pPr>
              <a:spcBef>
                <a:spcPts val="0"/>
              </a:spcBef>
              <a:spcAft>
                <a:spcPts val="0"/>
              </a:spcAft>
            </a:pPr>
            <a:endParaRPr lang="en-US" sz="2800" dirty="0"/>
          </a:p>
          <a:p>
            <a:pPr marL="0" indent="0">
              <a:spcBef>
                <a:spcPts val="0"/>
              </a:spcBef>
              <a:spcAft>
                <a:spcPts val="0"/>
              </a:spcAft>
              <a:buNone/>
            </a:pPr>
            <a:r>
              <a:rPr lang="en-US" sz="2800" dirty="0"/>
              <a:t>Attributable vs. caused:</a:t>
            </a:r>
          </a:p>
          <a:p>
            <a:pPr>
              <a:spcBef>
                <a:spcPts val="0"/>
              </a:spcBef>
              <a:spcAft>
                <a:spcPts val="0"/>
              </a:spcAft>
            </a:pPr>
            <a:r>
              <a:rPr lang="en-US" sz="2800" dirty="0"/>
              <a:t>216,000 deaths </a:t>
            </a:r>
            <a:r>
              <a:rPr lang="en-US" sz="2800" i="1" dirty="0"/>
              <a:t>attributable to</a:t>
            </a:r>
            <a:r>
              <a:rPr lang="en-US" sz="2800" dirty="0"/>
              <a:t> obesity</a:t>
            </a:r>
          </a:p>
          <a:p>
            <a:pPr>
              <a:spcBef>
                <a:spcPts val="0"/>
              </a:spcBef>
              <a:spcAft>
                <a:spcPts val="0"/>
              </a:spcAft>
            </a:pPr>
            <a:r>
              <a:rPr lang="en-US" sz="2800" dirty="0"/>
              <a:t>216,000 deaths </a:t>
            </a:r>
            <a:r>
              <a:rPr lang="en-US" sz="2800" i="1" dirty="0"/>
              <a:t>caused by</a:t>
            </a:r>
            <a:r>
              <a:rPr lang="en-US" sz="2800" dirty="0"/>
              <a:t> obesity. </a:t>
            </a:r>
          </a:p>
          <a:p>
            <a:pPr>
              <a:spcBef>
                <a:spcPts val="0"/>
              </a:spcBef>
              <a:spcAft>
                <a:spcPts val="0"/>
              </a:spcAft>
            </a:pPr>
            <a:endParaRPr lang="en-US" sz="2800" dirty="0"/>
          </a:p>
          <a:p>
            <a:pPr marL="0" indent="0">
              <a:spcBef>
                <a:spcPts val="0"/>
              </a:spcBef>
              <a:spcAft>
                <a:spcPts val="0"/>
              </a:spcAft>
              <a:buNone/>
            </a:pPr>
            <a:r>
              <a:rPr lang="en-US" sz="2800" dirty="0"/>
              <a:t>Likely vs. frequently or commonly:</a:t>
            </a:r>
          </a:p>
          <a:p>
            <a:pPr>
              <a:spcBef>
                <a:spcPts val="0"/>
              </a:spcBef>
              <a:spcAft>
                <a:spcPts val="0"/>
              </a:spcAft>
            </a:pPr>
            <a:r>
              <a:rPr lang="en-US" sz="2800" dirty="0"/>
              <a:t>Military men: less </a:t>
            </a:r>
            <a:r>
              <a:rPr lang="en-US" sz="2800" i="1" dirty="0"/>
              <a:t>likely</a:t>
            </a:r>
            <a:r>
              <a:rPr lang="en-US" sz="2800" dirty="0"/>
              <a:t> to be patients than women</a:t>
            </a:r>
          </a:p>
          <a:p>
            <a:pPr>
              <a:spcBef>
                <a:spcPts val="0"/>
              </a:spcBef>
              <a:spcAft>
                <a:spcPts val="0"/>
              </a:spcAft>
            </a:pPr>
            <a:r>
              <a:rPr lang="en-US" sz="2800" dirty="0"/>
              <a:t>Military men: more </a:t>
            </a:r>
            <a:r>
              <a:rPr lang="en-US" sz="2800" i="1" dirty="0"/>
              <a:t>commonly</a:t>
            </a:r>
            <a:r>
              <a:rPr lang="en-US" sz="2800" dirty="0"/>
              <a:t> patients than are women.</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Introduction:</a:t>
            </a:r>
            <a:br>
              <a:rPr lang="en-US" altLang="en-US" sz="3200" b="0" dirty="0">
                <a:latin typeface="Rockwell Extra Bold" panose="02060903040505020403" pitchFamily="18" charset="0"/>
              </a:rPr>
            </a:br>
            <a:r>
              <a:rPr lang="en-US" sz="3200" dirty="0"/>
              <a:t>Comparing Ratios</a:t>
            </a:r>
            <a:endParaRPr lang="en-US" altLang="en-US" sz="32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6.3, P 235</a:t>
            </a:r>
          </a:p>
        </p:txBody>
      </p:sp>
    </p:spTree>
    <p:extLst>
      <p:ext uri="{BB962C8B-B14F-4D97-AF65-F5344CB8AC3E}">
        <p14:creationId xmlns:p14="http://schemas.microsoft.com/office/powerpoint/2010/main" val="460880049"/>
      </p:ext>
    </p:extLst>
  </p:cSld>
  <p:clrMapOvr>
    <a:masterClrMapping/>
  </p:clrMapOvr>
  <p:transition spd="slow">
    <p:pull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lvl="0"/>
            <a:r>
              <a:rPr lang="en-US" sz="2800" i="1" dirty="0"/>
              <a:t>What percentage is attributable to </a:t>
            </a:r>
            <a:r>
              <a:rPr lang="en-US" sz="2800" b="1" i="1" dirty="0"/>
              <a:t>________</a:t>
            </a:r>
            <a:r>
              <a:rPr lang="en-US" sz="2800" dirty="0"/>
              <a:t>?</a:t>
            </a:r>
            <a:br>
              <a:rPr lang="en-US" sz="2800" dirty="0"/>
            </a:br>
            <a:r>
              <a:rPr lang="en-US" sz="2800" dirty="0"/>
              <a:t>About 33% of all private medical insurance costs, and 20% of Medicare medical costs are </a:t>
            </a:r>
            <a:r>
              <a:rPr lang="en-US" sz="2800" i="1" dirty="0"/>
              <a:t>attributed to</a:t>
            </a:r>
            <a:r>
              <a:rPr lang="en-US" sz="2800" dirty="0"/>
              <a:t> smoking. </a:t>
            </a:r>
          </a:p>
          <a:p>
            <a:r>
              <a:rPr lang="en-US" sz="2800" i="1" dirty="0"/>
              <a:t>How many cases (deaths) are attributable to</a:t>
            </a:r>
            <a:r>
              <a:rPr lang="en-US" sz="2800" b="1" i="1" dirty="0"/>
              <a:t>_______</a:t>
            </a:r>
            <a:r>
              <a:rPr lang="en-US" sz="2800" dirty="0"/>
              <a:t>?</a:t>
            </a:r>
            <a:br>
              <a:rPr lang="en-US" sz="2800" dirty="0"/>
            </a:br>
            <a:r>
              <a:rPr lang="en-US" sz="2800" dirty="0"/>
              <a:t>Premature deaths </a:t>
            </a:r>
            <a:r>
              <a:rPr lang="en-US" sz="2800" i="1" dirty="0"/>
              <a:t>attributed to: </a:t>
            </a:r>
            <a:r>
              <a:rPr lang="en-US" sz="2800" dirty="0"/>
              <a:t>smoking (470K), hypertension (395K), overweight (216K), high salt intake (102K), low omega3 fatty acids (84K), and high trans-fatty acids (82K).  Pollution </a:t>
            </a:r>
            <a:r>
              <a:rPr lang="en-US" sz="2800" i="1" dirty="0"/>
              <a:t>kills</a:t>
            </a:r>
            <a:r>
              <a:rPr lang="en-US" sz="2800" dirty="0"/>
              <a:t> 9 million people/year.</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Attributable Data:</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6.4.1, P 237</a:t>
            </a:r>
          </a:p>
        </p:txBody>
      </p:sp>
      <p:sp>
        <p:nvSpPr>
          <p:cNvPr id="2" name="TextBox 1"/>
          <p:cNvSpPr txBox="1"/>
          <p:nvPr/>
        </p:nvSpPr>
        <p:spPr>
          <a:xfrm>
            <a:off x="501650" y="5325367"/>
            <a:ext cx="8032248" cy="1384995"/>
          </a:xfrm>
          <a:prstGeom prst="rect">
            <a:avLst/>
          </a:prstGeom>
          <a:noFill/>
        </p:spPr>
        <p:txBody>
          <a:bodyPr wrap="square" rtlCol="0">
            <a:spAutoFit/>
          </a:bodyPr>
          <a:lstStyle/>
          <a:p>
            <a:pPr marL="514350" indent="-514350">
              <a:buAutoNum type="alphaUcPeriod" startAt="17"/>
            </a:pPr>
            <a:r>
              <a:rPr lang="en-US" sz="2800" dirty="0"/>
              <a:t>Can anyone know any of these things?  </a:t>
            </a:r>
            <a:br>
              <a:rPr lang="en-US" sz="2800" dirty="0"/>
            </a:br>
            <a:r>
              <a:rPr lang="en-US" sz="2800" dirty="0"/>
              <a:t>	Can these things be counted or connected?</a:t>
            </a:r>
          </a:p>
          <a:p>
            <a:pPr marL="0" indent="0">
              <a:buNone/>
            </a:pPr>
            <a:r>
              <a:rPr lang="en-US" sz="2800" dirty="0"/>
              <a:t>A.  No!   They can’t!</a:t>
            </a:r>
          </a:p>
        </p:txBody>
      </p:sp>
    </p:spTree>
    <p:extLst>
      <p:ext uri="{BB962C8B-B14F-4D97-AF65-F5344CB8AC3E}">
        <p14:creationId xmlns:p14="http://schemas.microsoft.com/office/powerpoint/2010/main" val="1612124172"/>
      </p:ext>
    </p:extLst>
  </p:cSld>
  <p:clrMapOvr>
    <a:masterClrMapping/>
  </p:clrMapOvr>
  <p:transition spd="slow">
    <p:pull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23956" y="2631139"/>
            <a:ext cx="5946888" cy="2376771"/>
          </a:xfrm>
          <a:prstGeom prst="rect">
            <a:avLst/>
          </a:prstGeom>
          <a:ln w="19050">
            <a:solidFill>
              <a:schemeClr val="tx1"/>
            </a:solidFill>
          </a:ln>
        </p:spPr>
      </p:pic>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spcBef>
                <a:spcPts val="1200"/>
              </a:spcBef>
              <a:spcAft>
                <a:spcPts val="0"/>
              </a:spcAft>
              <a:buNone/>
            </a:pPr>
            <a:r>
              <a:rPr lang="en-US" sz="2400" dirty="0"/>
              <a:t> The</a:t>
            </a:r>
            <a:r>
              <a:rPr lang="en-US" sz="2400" b="1" dirty="0"/>
              <a:t> excess rate</a:t>
            </a:r>
            <a:r>
              <a:rPr lang="en-US" sz="2400" dirty="0"/>
              <a:t> is the difference between the bigger (exposure) rate and the smaller (control) rate. </a:t>
            </a:r>
          </a:p>
          <a:p>
            <a:pPr marL="0" lvl="0" indent="0">
              <a:spcBef>
                <a:spcPts val="1200"/>
              </a:spcBef>
              <a:spcAft>
                <a:spcPts val="0"/>
              </a:spcAft>
              <a:buNone/>
            </a:pPr>
            <a:r>
              <a:rPr lang="en-US" sz="800" strike="sngStrike" dirty="0"/>
              <a:t>.</a:t>
            </a:r>
            <a:endParaRPr lang="en-US" strike="sngStrike"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7</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Attributable Comparisons:</a:t>
            </a:r>
            <a:br>
              <a:rPr lang="en-US" altLang="en-US" sz="3200" b="0" dirty="0">
                <a:latin typeface="Rockwell Extra Bold" panose="02060903040505020403" pitchFamily="18" charset="0"/>
              </a:rPr>
            </a:br>
            <a:r>
              <a:rPr lang="en-US" sz="3200" dirty="0"/>
              <a:t>Percentage Attributable</a:t>
            </a:r>
            <a:endParaRPr lang="en-US" altLang="en-US" sz="32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6.4,1, P 237</a:t>
            </a:r>
          </a:p>
        </p:txBody>
      </p:sp>
      <p:pic>
        <p:nvPicPr>
          <p:cNvPr id="5" name="Picture 4"/>
          <p:cNvPicPr>
            <a:picLocks noChangeAspect="1"/>
          </p:cNvPicPr>
          <p:nvPr/>
        </p:nvPicPr>
        <p:blipFill>
          <a:blip r:embed="rId4"/>
          <a:stretch>
            <a:fillRect/>
          </a:stretch>
        </p:blipFill>
        <p:spPr>
          <a:xfrm>
            <a:off x="621431" y="5150750"/>
            <a:ext cx="7978250" cy="1494174"/>
          </a:xfrm>
          <a:prstGeom prst="rect">
            <a:avLst/>
          </a:prstGeom>
        </p:spPr>
      </p:pic>
    </p:spTree>
    <p:extLst>
      <p:ext uri="{BB962C8B-B14F-4D97-AF65-F5344CB8AC3E}">
        <p14:creationId xmlns:p14="http://schemas.microsoft.com/office/powerpoint/2010/main" val="3122786599"/>
      </p:ext>
    </p:extLst>
  </p:cSld>
  <p:clrMapOvr>
    <a:masterClrMapping/>
  </p:clrMapOvr>
  <p:transition spd="slow">
    <p:pull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indent="0">
              <a:spcBef>
                <a:spcPts val="1200"/>
              </a:spcBef>
              <a:spcAft>
                <a:spcPts val="0"/>
              </a:spcAft>
              <a:buNone/>
            </a:pPr>
            <a:r>
              <a:rPr lang="en-US" sz="2400" dirty="0"/>
              <a:t>The percentage of low birth-weight babies attributable to having a mom who smoked is 38%: 100%*(.124-.077)/.124</a:t>
            </a:r>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endParaRPr lang="en-US" sz="800" strike="sngStrike" dirty="0"/>
          </a:p>
          <a:p>
            <a:pPr marL="0" lvl="0" indent="0">
              <a:spcBef>
                <a:spcPts val="1200"/>
              </a:spcBef>
              <a:spcAft>
                <a:spcPts val="0"/>
              </a:spcAft>
              <a:buNone/>
            </a:pPr>
            <a:r>
              <a:rPr lang="en-US" sz="2800" dirty="0"/>
              <a:t>If moms who smoked had 20,000 low-birthweight babies, them the # of low birth-weight babies attributable to having a mom who smoked is  7,600: 0.38*20K</a:t>
            </a:r>
          </a:p>
        </p:txBody>
      </p:sp>
      <p:pic>
        <p:nvPicPr>
          <p:cNvPr id="2" name="Picture 1"/>
          <p:cNvPicPr>
            <a:picLocks noChangeAspect="1"/>
          </p:cNvPicPr>
          <p:nvPr/>
        </p:nvPicPr>
        <p:blipFill>
          <a:blip r:embed="rId3"/>
          <a:stretch>
            <a:fillRect/>
          </a:stretch>
        </p:blipFill>
        <p:spPr>
          <a:xfrm>
            <a:off x="1335600" y="2579492"/>
            <a:ext cx="6483267" cy="2591143"/>
          </a:xfrm>
          <a:prstGeom prst="rect">
            <a:avLst/>
          </a:prstGeom>
          <a:ln w="19050">
            <a:solidFill>
              <a:schemeClr val="tx1"/>
            </a:solidFill>
          </a:ln>
        </p:spPr>
      </p:pic>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8</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Attributable Comparisons:</a:t>
            </a:r>
            <a:br>
              <a:rPr lang="en-US" altLang="en-US" sz="3200" b="0" dirty="0">
                <a:latin typeface="Rockwell Extra Bold" panose="02060903040505020403" pitchFamily="18" charset="0"/>
              </a:rPr>
            </a:br>
            <a:r>
              <a:rPr lang="en-US" sz="3200" dirty="0"/>
              <a:t>Cases Attributable</a:t>
            </a:r>
            <a:endParaRPr lang="en-US" altLang="en-US" sz="32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6.4.1, P 237</a:t>
            </a:r>
          </a:p>
        </p:txBody>
      </p:sp>
    </p:spTree>
    <p:extLst>
      <p:ext uri="{BB962C8B-B14F-4D97-AF65-F5344CB8AC3E}">
        <p14:creationId xmlns:p14="http://schemas.microsoft.com/office/powerpoint/2010/main" val="1720610422"/>
      </p:ext>
    </p:extLst>
  </p:cSld>
  <p:clrMapOvr>
    <a:masterClrMapping/>
  </p:clrMapOvr>
  <p:transition spd="slow">
    <p:pull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BC03E-8C31-5B4C-A1E8-1C7A5A03AC6F}"/>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0F2D1A0D-DAA5-82E5-2EFA-B86140F2EDDB}"/>
              </a:ext>
            </a:extLst>
          </p:cNvPr>
          <p:cNvSpPr>
            <a:spLocks noGrp="1" noChangeAspect="1" noChangeArrowheads="1"/>
          </p:cNvSpPr>
          <p:nvPr>
            <p:ph type="body" sz="half" idx="4294967295"/>
          </p:nvPr>
        </p:nvSpPr>
        <p:spPr>
          <a:xfrm>
            <a:off x="234949" y="1705688"/>
            <a:ext cx="8848281" cy="4938290"/>
          </a:xfrm>
        </p:spPr>
        <p:txBody>
          <a:bodyPr/>
          <a:lstStyle/>
          <a:p>
            <a:pPr marL="457200" indent="-457200">
              <a:spcBef>
                <a:spcPts val="1200"/>
              </a:spcBef>
              <a:spcAft>
                <a:spcPts val="0"/>
              </a:spcAft>
              <a:buFont typeface="+mj-lt"/>
              <a:buAutoNum type="arabicPeriod"/>
            </a:pPr>
            <a:r>
              <a:rPr lang="en-US" sz="2400" dirty="0"/>
              <a:t>If lung cancer death rate: 200/100K smokers (20/100K non-smokers), what percentage of lung cancer deaths for smokers is attributed to smoking?</a:t>
            </a:r>
          </a:p>
          <a:p>
            <a:pPr marL="457200" indent="-457200">
              <a:spcBef>
                <a:spcPts val="1200"/>
              </a:spcBef>
              <a:spcAft>
                <a:spcPts val="0"/>
              </a:spcAft>
              <a:buFont typeface="+mj-lt"/>
              <a:buAutoNum type="arabicPeriod"/>
            </a:pPr>
            <a:r>
              <a:rPr lang="en-US" sz="2400" dirty="0"/>
              <a:t>If accident rate per 100K licensed drivers is 20 for young (10 for older), what percentage of accidents among the young are attributed to being young?</a:t>
            </a:r>
          </a:p>
          <a:p>
            <a:pPr marL="457200" indent="-457200">
              <a:spcBef>
                <a:spcPts val="1200"/>
              </a:spcBef>
              <a:spcAft>
                <a:spcPts val="0"/>
              </a:spcAft>
              <a:buFont typeface="+mj-lt"/>
              <a:buAutoNum type="arabicPeriod"/>
            </a:pPr>
            <a:r>
              <a:rPr lang="en-US" sz="2400" dirty="0"/>
              <a:t>If US poverty rate is 50% for children in single parent families (10% in married-parent families), what percentage of poverty in single parent families is attributable to living in a single-parent family?</a:t>
            </a:r>
          </a:p>
          <a:p>
            <a:pPr marL="0" indent="0">
              <a:spcBef>
                <a:spcPts val="1200"/>
              </a:spcBef>
              <a:spcAft>
                <a:spcPts val="0"/>
              </a:spcAft>
              <a:buNone/>
            </a:pPr>
            <a:endParaRPr lang="en-US" sz="2800" dirty="0"/>
          </a:p>
        </p:txBody>
      </p:sp>
      <p:sp>
        <p:nvSpPr>
          <p:cNvPr id="11267" name="Slide Number Placeholder 4">
            <a:extLst>
              <a:ext uri="{FF2B5EF4-FFF2-40B4-BE49-F238E27FC236}">
                <a16:creationId xmlns:a16="http://schemas.microsoft.com/office/drawing/2014/main" id="{C6D80387-2D99-E66D-7A3B-E52B8A3FEE8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CFA5CB07-F133-AE6D-765B-F30745D29247}"/>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Attributable Comparisons:</a:t>
            </a:r>
            <a:br>
              <a:rPr lang="en-US" altLang="en-US" sz="3200" b="0" dirty="0">
                <a:latin typeface="Rockwell Extra Bold" panose="02060903040505020403" pitchFamily="18" charset="0"/>
              </a:rPr>
            </a:br>
            <a:r>
              <a:rPr lang="en-US" altLang="en-US" sz="3200" dirty="0"/>
              <a:t>Percentage Attributable</a:t>
            </a:r>
          </a:p>
        </p:txBody>
      </p:sp>
      <p:sp>
        <p:nvSpPr>
          <p:cNvPr id="11269" name="Rectangle 4">
            <a:extLst>
              <a:ext uri="{FF2B5EF4-FFF2-40B4-BE49-F238E27FC236}">
                <a16:creationId xmlns:a16="http://schemas.microsoft.com/office/drawing/2014/main" id="{3A79CA0C-507B-A840-5514-0A5D6986C950}"/>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BB0C7972-C59F-7AB2-D657-8A14DFAB5623}"/>
              </a:ext>
            </a:extLst>
          </p:cNvPr>
          <p:cNvSpPr txBox="1"/>
          <p:nvPr/>
        </p:nvSpPr>
        <p:spPr>
          <a:xfrm>
            <a:off x="247650" y="163611"/>
            <a:ext cx="1422750" cy="307777"/>
          </a:xfrm>
          <a:prstGeom prst="rect">
            <a:avLst/>
          </a:prstGeom>
          <a:noFill/>
        </p:spPr>
        <p:txBody>
          <a:bodyPr wrap="square" rtlCol="0">
            <a:spAutoFit/>
          </a:bodyPr>
          <a:lstStyle/>
          <a:p>
            <a:r>
              <a:rPr lang="en-US" sz="1400" dirty="0"/>
              <a:t>6.4.1, P 238, 239</a:t>
            </a:r>
          </a:p>
        </p:txBody>
      </p:sp>
    </p:spTree>
    <p:extLst>
      <p:ext uri="{BB962C8B-B14F-4D97-AF65-F5344CB8AC3E}">
        <p14:creationId xmlns:p14="http://schemas.microsoft.com/office/powerpoint/2010/main" val="3696145885"/>
      </p:ext>
    </p:extLst>
  </p:cSld>
  <p:clrMapOvr>
    <a:masterClrMapping/>
  </p:clrMapOvr>
  <p:transition spd="slow">
    <p:pull dir="ld"/>
  </p:transition>
</p:sld>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123722</TotalTime>
  <Words>4205</Words>
  <Application>Microsoft Office PowerPoint</Application>
  <PresentationFormat>Letter Paper (8.5x11 in)</PresentationFormat>
  <Paragraphs>759</Paragraphs>
  <Slides>33</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Rockwell Extra Bold</vt:lpstr>
      <vt:lpstr>Times New Roman</vt:lpstr>
      <vt:lpstr>3_Default Design</vt:lpstr>
      <vt:lpstr>Statistical Literacy Textbook:  Chapter 6 Slides</vt:lpstr>
      <vt:lpstr>Comparing Ratios Chapter 6: Table of Contents</vt:lpstr>
      <vt:lpstr>Understanding Measurements: Learning Outcomes</vt:lpstr>
      <vt:lpstr>Review Comparisons and Named Ratios</vt:lpstr>
      <vt:lpstr>Introduction: Comparing Ratios</vt:lpstr>
      <vt:lpstr>Attributable Data:</vt:lpstr>
      <vt:lpstr>Attributable Comparisons: Percentage Attributable</vt:lpstr>
      <vt:lpstr>Attributable Comparisons: Cases Attributable</vt:lpstr>
      <vt:lpstr>Attributable Comparisons: Percentage Attributable</vt:lpstr>
      <vt:lpstr>Attributable Comparisons: Cases Attributable</vt:lpstr>
      <vt:lpstr>Attributable Comparisons: Percentage Attributable</vt:lpstr>
      <vt:lpstr>Comparing  Part-Whole Ratios</vt:lpstr>
      <vt:lpstr>Common-Part Comparison</vt:lpstr>
      <vt:lpstr>Distinct-Parts Comparison</vt:lpstr>
      <vt:lpstr>Comparison of Ratios: Graphical Template</vt:lpstr>
      <vt:lpstr>Comparing Ratios Using Likely Grammar</vt:lpstr>
      <vt:lpstr>Comparing Part-Whole Ratios. Likely Grammar: Common Part</vt:lpstr>
      <vt:lpstr>Comparing Part-Whole Ratios. Named Ratios: Common Part</vt:lpstr>
      <vt:lpstr>Likely/Prevalent Grammar: Covert between ‘likely’ statements</vt:lpstr>
      <vt:lpstr>Likely/Prevalent Grammar: Covert between ‘likely’ statements</vt:lpstr>
      <vt:lpstr>Using ‘likely’ to compare %: Given Percent Grammar</vt:lpstr>
      <vt:lpstr>Using ‘likely’ to compare %: Given Percentage Grammar</vt:lpstr>
      <vt:lpstr>Using ‘likely’ to compare %: Given Percentage Tables</vt:lpstr>
      <vt:lpstr>Using ‘likely’ to compare %: Given Percentage Half-Table</vt:lpstr>
      <vt:lpstr>Comparing  Part-Whole Percentages</vt:lpstr>
      <vt:lpstr>Comparing Percentages: Using Percentage Grammar</vt:lpstr>
      <vt:lpstr>Comparing Percentages: Using Rate Grammar</vt:lpstr>
      <vt:lpstr>Comparing Percentages: Using Chance Grammar</vt:lpstr>
      <vt:lpstr>Comparing Part-Whole Ratios. Named Ratios: Distinct Parts</vt:lpstr>
      <vt:lpstr>Comparing Part-Whole Ratios. Likely Grammar: Distinct Parts</vt:lpstr>
      <vt:lpstr>Comparing Part-Whole Ratios. Likely Grammar: Distinct Parts</vt:lpstr>
      <vt:lpstr>Chapter Summary</vt:lpstr>
      <vt:lpstr>Seven Questions when  Dealing with Statistics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Statistical Literacy Issues: Covid Status May, 2021</dc:title>
  <dc:subject/>
  <dc:creator>Milo Schield</dc:creator>
  <cp:lastModifiedBy>Milo Schield</cp:lastModifiedBy>
  <cp:revision>1790</cp:revision>
  <cp:lastPrinted>2026-05-01T22:41:34Z</cp:lastPrinted>
  <dcterms:created xsi:type="dcterms:W3CDTF">1998-11-15T00:57:17Z</dcterms:created>
  <dcterms:modified xsi:type="dcterms:W3CDTF">2026-05-01T22:41:38Z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3</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1</vt:i4>
  </property>
  <property fmtid="{D5CDD505-2E9C-101B-9397-08002B2CF9AE}" pid="19" name="ShowNotes">
    <vt:bool>false</vt:bool>
  </property>
  <property fmtid="{D5CDD505-2E9C-101B-9397-08002B2CF9AE}" pid="20" name="NavBtnPos">
    <vt:i4>1</vt:i4>
  </property>
  <property fmtid="{D5CDD505-2E9C-101B-9397-08002B2CF9AE}" pid="21" name="OutputDir">
    <vt:lpwstr>C:\982Milo\PowerPt\BallaratTables</vt:lpwstr>
  </property>
</Properties>
</file>