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735" r:id="rId1"/>
  </p:sldMasterIdLst>
  <p:notesMasterIdLst>
    <p:notesMasterId r:id="rId25"/>
  </p:notesMasterIdLst>
  <p:handoutMasterIdLst>
    <p:handoutMasterId r:id="rId26"/>
  </p:handoutMasterIdLst>
  <p:sldIdLst>
    <p:sldId id="314" r:id="rId2"/>
    <p:sldId id="970" r:id="rId3"/>
    <p:sldId id="945" r:id="rId4"/>
    <p:sldId id="974" r:id="rId5"/>
    <p:sldId id="946" r:id="rId6"/>
    <p:sldId id="975" r:id="rId7"/>
    <p:sldId id="978" r:id="rId8"/>
    <p:sldId id="954" r:id="rId9"/>
    <p:sldId id="948" r:id="rId10"/>
    <p:sldId id="955" r:id="rId11"/>
    <p:sldId id="957" r:id="rId12"/>
    <p:sldId id="956" r:id="rId13"/>
    <p:sldId id="958" r:id="rId14"/>
    <p:sldId id="959" r:id="rId15"/>
    <p:sldId id="950" r:id="rId16"/>
    <p:sldId id="951" r:id="rId17"/>
    <p:sldId id="976" r:id="rId18"/>
    <p:sldId id="961" r:id="rId19"/>
    <p:sldId id="966" r:id="rId20"/>
    <p:sldId id="984" r:id="rId21"/>
    <p:sldId id="994" r:id="rId22"/>
    <p:sldId id="983" r:id="rId23"/>
    <p:sldId id="973" r:id="rId24"/>
  </p:sldIdLst>
  <p:sldSz cx="9144000" cy="6858000" type="letter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4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5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1153B"/>
    <a:srgbClr val="79163B"/>
    <a:srgbClr val="642832"/>
    <a:srgbClr val="8C0046"/>
    <a:srgbClr val="CC0000"/>
    <a:srgbClr val="800000"/>
    <a:srgbClr val="33C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6" autoAdjust="0"/>
    <p:restoredTop sz="87367" autoAdjust="0"/>
  </p:normalViewPr>
  <p:slideViewPr>
    <p:cSldViewPr snapToGrid="0">
      <p:cViewPr varScale="1">
        <p:scale>
          <a:sx n="105" d="100"/>
          <a:sy n="105" d="100"/>
        </p:scale>
        <p:origin x="394" y="67"/>
      </p:cViewPr>
      <p:guideLst>
        <p:guide orient="horz" pos="2160"/>
        <p:guide pos="2904"/>
      </p:guideLst>
    </p:cSldViewPr>
  </p:slideViewPr>
  <p:outlineViewPr>
    <p:cViewPr>
      <p:scale>
        <a:sx n="33" d="100"/>
        <a:sy n="33" d="100"/>
      </p:scale>
      <p:origin x="0" y="131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3715" y="58"/>
      </p:cViewPr>
      <p:guideLst>
        <p:guide orient="horz" pos="3025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58800" y="266700"/>
            <a:ext cx="4741863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09" tIns="48305" rIns="96609" bIns="48305" numCol="1" anchor="t" anchorCtr="0" compatLnSpc="1">
            <a:prstTxWarp prst="textNoShape">
              <a:avLst/>
            </a:prstTxWarp>
          </a:bodyPr>
          <a:lstStyle>
            <a:lvl1pPr defTabSz="965200">
              <a:defRPr sz="1300" dirty="0" smtClean="0"/>
            </a:lvl1pPr>
          </a:lstStyle>
          <a:p>
            <a:pPr>
              <a:defRPr/>
            </a:pPr>
            <a:r>
              <a:rPr lang="en-US" altLang="en-US" dirty="0"/>
              <a:t>Statistical Literacy Slides: Chapter 2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451350" y="269875"/>
            <a:ext cx="22733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09" tIns="48305" rIns="96609" bIns="48305" numCol="1" anchor="t" anchorCtr="0" compatLnSpc="1">
            <a:prstTxWarp prst="textNoShape">
              <a:avLst/>
            </a:prstTxWarp>
          </a:bodyPr>
          <a:lstStyle>
            <a:lvl1pPr algn="r" defTabSz="965200">
              <a:defRPr sz="1300" dirty="0" smtClean="0"/>
            </a:lvl1pPr>
          </a:lstStyle>
          <a:p>
            <a:pPr>
              <a:defRPr/>
            </a:pPr>
            <a:r>
              <a:rPr lang="en-US" altLang="en-US" dirty="0"/>
              <a:t>V0J  7/2/2026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85775" y="8982075"/>
            <a:ext cx="542448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09" tIns="48305" rIns="96609" bIns="48305" numCol="1" anchor="b" anchorCtr="0" compatLnSpc="1">
            <a:prstTxWarp prst="textNoShape">
              <a:avLst/>
            </a:prstTxWarp>
          </a:bodyPr>
          <a:lstStyle>
            <a:lvl1pPr defTabSz="965200">
              <a:defRPr sz="1300" dirty="0" smtClean="0"/>
            </a:lvl1pPr>
          </a:lstStyle>
          <a:p>
            <a:pPr>
              <a:defRPr/>
            </a:pPr>
            <a:r>
              <a:rPr lang="en-US" altLang="en-US" dirty="0"/>
              <a:t>2023-Schield-StatLit-Slides-Ch2.pdf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910263" y="8994775"/>
            <a:ext cx="83502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09" tIns="48305" rIns="96609" bIns="48305" numCol="1" anchor="b" anchorCtr="0" compatLnSpc="1">
            <a:prstTxWarp prst="textNoShape">
              <a:avLst/>
            </a:prstTxWarp>
          </a:bodyPr>
          <a:lstStyle>
            <a:lvl1pPr algn="r" defTabSz="965200">
              <a:defRPr sz="1300"/>
            </a:lvl1pPr>
          </a:lstStyle>
          <a:p>
            <a:pPr>
              <a:defRPr/>
            </a:pPr>
            <a:fld id="{73C6A481-45C0-499D-A1BA-D5B0FAC045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8901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09" tIns="48305" rIns="96609" bIns="48305" numCol="1" anchor="t" anchorCtr="0" compatLnSpc="1">
            <a:prstTxWarp prst="textNoShape">
              <a:avLst/>
            </a:prstTxWarp>
          </a:bodyPr>
          <a:lstStyle>
            <a:lvl1pPr defTabSz="965200">
              <a:defRPr sz="1300"/>
            </a:lvl1pPr>
          </a:lstStyle>
          <a:p>
            <a:pPr>
              <a:defRPr/>
            </a:pPr>
            <a:r>
              <a:rPr lang="en-US" altLang="en-US"/>
              <a:t>Logistic Regression 1Y1X in Excel 2013Model Trendline Linear 2Y1X using Excel 2013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09" tIns="48305" rIns="96609" bIns="48305" numCol="1" anchor="t" anchorCtr="0" compatLnSpc="1">
            <a:prstTxWarp prst="textNoShape">
              <a:avLst/>
            </a:prstTxWarp>
          </a:bodyPr>
          <a:lstStyle>
            <a:lvl1pPr algn="r" defTabSz="965200">
              <a:defRPr sz="1300"/>
            </a:lvl1pPr>
          </a:lstStyle>
          <a:p>
            <a:pPr>
              <a:defRPr/>
            </a:pPr>
            <a:r>
              <a:rPr lang="en-US" altLang="en-US"/>
              <a:t>24 Feb 2014 V0d11/24/2013 V0a</a:t>
            </a:r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799013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12800" y="4560888"/>
            <a:ext cx="5770563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09" tIns="48305" rIns="96609" bIns="48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09" tIns="48305" rIns="96609" bIns="48305" numCol="1" anchor="b" anchorCtr="0" compatLnSpc="1">
            <a:prstTxWarp prst="textNoShape">
              <a:avLst/>
            </a:prstTxWarp>
          </a:bodyPr>
          <a:lstStyle>
            <a:lvl1pPr defTabSz="965200">
              <a:defRPr sz="1300"/>
            </a:lvl1pPr>
          </a:lstStyle>
          <a:p>
            <a:pPr>
              <a:defRPr/>
            </a:pPr>
            <a:r>
              <a:rPr lang="en-US" altLang="en-US"/>
              <a:t>Model-Logistic-Regression-1Y1X-Excel2013-6up.pdfwww.StatLit.org/pdf/Model-Trendline-Linear-2Y1X-Excel2013-6up.pdf</a:t>
            </a:r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09" tIns="48305" rIns="96609" bIns="48305" numCol="1" anchor="b" anchorCtr="0" compatLnSpc="1">
            <a:prstTxWarp prst="textNoShape">
              <a:avLst/>
            </a:prstTxWarp>
          </a:bodyPr>
          <a:lstStyle>
            <a:lvl1pPr algn="r" defTabSz="965200">
              <a:defRPr sz="1300"/>
            </a:lvl1pPr>
          </a:lstStyle>
          <a:p>
            <a:pPr>
              <a:defRPr/>
            </a:pPr>
            <a:fld id="{A2561E62-5931-415B-8704-36BFE2A9CB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20983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2338DF5-CEA3-4FF3-9B0E-C92BB0DEB109}" type="slidenum">
              <a:rPr lang="en-US" altLang="en-US" sz="1300" smtClean="0"/>
              <a:pPr/>
              <a:t>1</a:t>
            </a:fld>
            <a:endParaRPr lang="en-US" altLang="en-US" sz="1300"/>
          </a:p>
        </p:txBody>
      </p:sp>
      <p:sp>
        <p:nvSpPr>
          <p:cNvPr id="6150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6151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6152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6153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2EF66053-BE43-4F25-8292-FAA23C58734D}" type="slidenum">
              <a:rPr lang="en-US" altLang="en-US" sz="1300"/>
              <a:pPr algn="r"/>
              <a:t>1</a:t>
            </a:fld>
            <a:endParaRPr lang="en-US" altLang="en-US" sz="1300"/>
          </a:p>
        </p:txBody>
      </p:sp>
      <p:sp>
        <p:nvSpPr>
          <p:cNvPr id="615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615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615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615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3CF26222-E7D9-4981-AB14-D4EDD1F95269}" type="slidenum">
              <a:rPr lang="en-US" altLang="en-US" sz="1300"/>
              <a:pPr algn="r"/>
              <a:t>1</a:t>
            </a:fld>
            <a:endParaRPr lang="en-US" altLang="en-US" sz="1300"/>
          </a:p>
        </p:txBody>
      </p:sp>
      <p:sp>
        <p:nvSpPr>
          <p:cNvPr id="6158" name="Rectangle 2"/>
          <p:cNvSpPr txBox="1">
            <a:spLocks noGrp="1" noChangeArrowheads="1"/>
          </p:cNvSpPr>
          <p:nvPr/>
        </p:nvSpPr>
        <p:spPr bwMode="auto">
          <a:xfrm>
            <a:off x="1270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615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616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616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F641F05-6907-4C8B-9431-69B9619EC8B1}" type="slidenum">
              <a:rPr lang="en-US" altLang="en-US" sz="1300"/>
              <a:pPr algn="r"/>
              <a:t>1</a:t>
            </a:fld>
            <a:endParaRPr lang="en-US" altLang="en-US" sz="1300"/>
          </a:p>
        </p:txBody>
      </p:sp>
      <p:sp>
        <p:nvSpPr>
          <p:cNvPr id="6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1836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2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2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2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2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577095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3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3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3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3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246778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4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4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4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4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1094344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5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5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5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5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197633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6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6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6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6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3936795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7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7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7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7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3768215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8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8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8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8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1997742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9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9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9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9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1138590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10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10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10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10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857595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11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11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11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11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8667313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12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12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12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12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2965467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13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13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13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13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34378496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14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14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14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14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1433149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15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15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15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15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38057806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16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16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16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16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34530181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17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17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17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17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37468110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18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18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18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18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27211628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19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19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19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19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18007101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FCE6E-B962-117D-8518-870AF9F4D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C6D5DD8-FCE2-6AB8-D7A3-4C04A9525D7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AF32E1D-F64E-7411-712B-A31BFB0E9FC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>
            <a:extLst>
              <a:ext uri="{FF2B5EF4-FFF2-40B4-BE49-F238E27FC236}">
                <a16:creationId xmlns:a16="http://schemas.microsoft.com/office/drawing/2014/main" id="{0C6AE69E-559E-911D-E7EF-4FD6C53BC20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>
            <a:extLst>
              <a:ext uri="{FF2B5EF4-FFF2-40B4-BE49-F238E27FC236}">
                <a16:creationId xmlns:a16="http://schemas.microsoft.com/office/drawing/2014/main" id="{A0EAB780-4460-CCF1-0CA8-A28FCAF68F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20</a:t>
            </a:fld>
            <a:endParaRPr lang="en-US" altLang="en-US" sz="1300"/>
          </a:p>
        </p:txBody>
      </p:sp>
      <p:sp>
        <p:nvSpPr>
          <p:cNvPr id="12294" name="Rectangle 2">
            <a:extLst>
              <a:ext uri="{FF2B5EF4-FFF2-40B4-BE49-F238E27FC236}">
                <a16:creationId xmlns:a16="http://schemas.microsoft.com/office/drawing/2014/main" id="{7BDAB2F9-F8D8-D8B0-90A8-76E35A27858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>
            <a:extLst>
              <a:ext uri="{FF2B5EF4-FFF2-40B4-BE49-F238E27FC236}">
                <a16:creationId xmlns:a16="http://schemas.microsoft.com/office/drawing/2014/main" id="{4BD3DCBA-1510-3C3D-41B6-8C0FA6A0943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>
            <a:extLst>
              <a:ext uri="{FF2B5EF4-FFF2-40B4-BE49-F238E27FC236}">
                <a16:creationId xmlns:a16="http://schemas.microsoft.com/office/drawing/2014/main" id="{670717AD-D693-BB99-BFCB-D26E1915FA4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>
            <a:extLst>
              <a:ext uri="{FF2B5EF4-FFF2-40B4-BE49-F238E27FC236}">
                <a16:creationId xmlns:a16="http://schemas.microsoft.com/office/drawing/2014/main" id="{80AADB6A-7D71-9685-2336-FFC27BB0EE4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20</a:t>
            </a:fld>
            <a:endParaRPr lang="en-US" altLang="en-US" sz="1300"/>
          </a:p>
        </p:txBody>
      </p:sp>
      <p:sp>
        <p:nvSpPr>
          <p:cNvPr id="12298" name="Rectangle 2">
            <a:extLst>
              <a:ext uri="{FF2B5EF4-FFF2-40B4-BE49-F238E27FC236}">
                <a16:creationId xmlns:a16="http://schemas.microsoft.com/office/drawing/2014/main" id="{9111FE23-740B-D611-0A6E-24251376250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>
            <a:extLst>
              <a:ext uri="{FF2B5EF4-FFF2-40B4-BE49-F238E27FC236}">
                <a16:creationId xmlns:a16="http://schemas.microsoft.com/office/drawing/2014/main" id="{59743706-9739-B119-CE42-5FE6C6CEB0A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>
            <a:extLst>
              <a:ext uri="{FF2B5EF4-FFF2-40B4-BE49-F238E27FC236}">
                <a16:creationId xmlns:a16="http://schemas.microsoft.com/office/drawing/2014/main" id="{ED240676-4F4F-AF7D-C7D1-5F01A2F9CCD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>
            <a:extLst>
              <a:ext uri="{FF2B5EF4-FFF2-40B4-BE49-F238E27FC236}">
                <a16:creationId xmlns:a16="http://schemas.microsoft.com/office/drawing/2014/main" id="{50962D12-E83E-4356-7FEE-FC02120606E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20</a:t>
            </a:fld>
            <a:endParaRPr lang="en-US" altLang="en-US" sz="1300"/>
          </a:p>
        </p:txBody>
      </p:sp>
      <p:sp>
        <p:nvSpPr>
          <p:cNvPr id="12302" name="Rectangle 2">
            <a:extLst>
              <a:ext uri="{FF2B5EF4-FFF2-40B4-BE49-F238E27FC236}">
                <a16:creationId xmlns:a16="http://schemas.microsoft.com/office/drawing/2014/main" id="{6F3A3052-0CA7-D9ED-651C-CBCDD4F7CBE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>
            <a:extLst>
              <a:ext uri="{FF2B5EF4-FFF2-40B4-BE49-F238E27FC236}">
                <a16:creationId xmlns:a16="http://schemas.microsoft.com/office/drawing/2014/main" id="{02404F05-7674-5104-A9B7-6AB7B3BD10D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>
            <a:extLst>
              <a:ext uri="{FF2B5EF4-FFF2-40B4-BE49-F238E27FC236}">
                <a16:creationId xmlns:a16="http://schemas.microsoft.com/office/drawing/2014/main" id="{BAD4B8AA-A582-94AA-87B4-53A9E767C3F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>
            <a:extLst>
              <a:ext uri="{FF2B5EF4-FFF2-40B4-BE49-F238E27FC236}">
                <a16:creationId xmlns:a16="http://schemas.microsoft.com/office/drawing/2014/main" id="{33D30D59-28E9-8321-996A-1148D2459A7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20</a:t>
            </a:fld>
            <a:endParaRPr lang="en-US" altLang="en-US" sz="1300"/>
          </a:p>
        </p:txBody>
      </p:sp>
      <p:sp>
        <p:nvSpPr>
          <p:cNvPr id="12306" name="Rectangle 2">
            <a:extLst>
              <a:ext uri="{FF2B5EF4-FFF2-40B4-BE49-F238E27FC236}">
                <a16:creationId xmlns:a16="http://schemas.microsoft.com/office/drawing/2014/main" id="{369BDE57-2059-D62A-D425-26F8773B6E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>
            <a:extLst>
              <a:ext uri="{FF2B5EF4-FFF2-40B4-BE49-F238E27FC236}">
                <a16:creationId xmlns:a16="http://schemas.microsoft.com/office/drawing/2014/main" id="{0D81BB57-4326-7B78-B20C-5924B84E83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31558915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8E955-9ADF-39D9-0071-945B04A46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DFB0496-A208-50FB-D0F0-CE5ABB9A46F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988AD6E-8CFA-0591-72C7-F60D86C56E1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>
            <a:extLst>
              <a:ext uri="{FF2B5EF4-FFF2-40B4-BE49-F238E27FC236}">
                <a16:creationId xmlns:a16="http://schemas.microsoft.com/office/drawing/2014/main" id="{1E1C2979-A66A-66A0-9140-010C5185BB0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>
            <a:extLst>
              <a:ext uri="{FF2B5EF4-FFF2-40B4-BE49-F238E27FC236}">
                <a16:creationId xmlns:a16="http://schemas.microsoft.com/office/drawing/2014/main" id="{CDCB3254-F8B9-B1F5-1855-AAABCBB922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21</a:t>
            </a:fld>
            <a:endParaRPr lang="en-US" altLang="en-US" sz="1300"/>
          </a:p>
        </p:txBody>
      </p:sp>
      <p:sp>
        <p:nvSpPr>
          <p:cNvPr id="12294" name="Rectangle 2">
            <a:extLst>
              <a:ext uri="{FF2B5EF4-FFF2-40B4-BE49-F238E27FC236}">
                <a16:creationId xmlns:a16="http://schemas.microsoft.com/office/drawing/2014/main" id="{23D170B1-4EEC-4BB9-B03A-A71F38ACD73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>
            <a:extLst>
              <a:ext uri="{FF2B5EF4-FFF2-40B4-BE49-F238E27FC236}">
                <a16:creationId xmlns:a16="http://schemas.microsoft.com/office/drawing/2014/main" id="{7F66C2AA-753A-4243-9FF1-A268E528D46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>
            <a:extLst>
              <a:ext uri="{FF2B5EF4-FFF2-40B4-BE49-F238E27FC236}">
                <a16:creationId xmlns:a16="http://schemas.microsoft.com/office/drawing/2014/main" id="{3AB38C43-FC6A-215B-AA0F-4B6BF52D854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>
            <a:extLst>
              <a:ext uri="{FF2B5EF4-FFF2-40B4-BE49-F238E27FC236}">
                <a16:creationId xmlns:a16="http://schemas.microsoft.com/office/drawing/2014/main" id="{6AEF6475-3931-ECF2-3A6E-B19912920C3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21</a:t>
            </a:fld>
            <a:endParaRPr lang="en-US" altLang="en-US" sz="1300"/>
          </a:p>
        </p:txBody>
      </p:sp>
      <p:sp>
        <p:nvSpPr>
          <p:cNvPr id="12298" name="Rectangle 2">
            <a:extLst>
              <a:ext uri="{FF2B5EF4-FFF2-40B4-BE49-F238E27FC236}">
                <a16:creationId xmlns:a16="http://schemas.microsoft.com/office/drawing/2014/main" id="{32A53682-C344-A535-F98E-1BBEC4A902D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>
            <a:extLst>
              <a:ext uri="{FF2B5EF4-FFF2-40B4-BE49-F238E27FC236}">
                <a16:creationId xmlns:a16="http://schemas.microsoft.com/office/drawing/2014/main" id="{917C8B36-BFD0-9820-C34F-ACBEC2B1A25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>
            <a:extLst>
              <a:ext uri="{FF2B5EF4-FFF2-40B4-BE49-F238E27FC236}">
                <a16:creationId xmlns:a16="http://schemas.microsoft.com/office/drawing/2014/main" id="{B4908C27-0C25-DDD9-1ACF-DE0328EA1B9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>
            <a:extLst>
              <a:ext uri="{FF2B5EF4-FFF2-40B4-BE49-F238E27FC236}">
                <a16:creationId xmlns:a16="http://schemas.microsoft.com/office/drawing/2014/main" id="{59C61E47-484E-AE05-C7EF-4BD4229DF62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21</a:t>
            </a:fld>
            <a:endParaRPr lang="en-US" altLang="en-US" sz="1300"/>
          </a:p>
        </p:txBody>
      </p:sp>
      <p:sp>
        <p:nvSpPr>
          <p:cNvPr id="12302" name="Rectangle 2">
            <a:extLst>
              <a:ext uri="{FF2B5EF4-FFF2-40B4-BE49-F238E27FC236}">
                <a16:creationId xmlns:a16="http://schemas.microsoft.com/office/drawing/2014/main" id="{31AE3097-B88B-11D6-5E41-0AA450DF939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>
            <a:extLst>
              <a:ext uri="{FF2B5EF4-FFF2-40B4-BE49-F238E27FC236}">
                <a16:creationId xmlns:a16="http://schemas.microsoft.com/office/drawing/2014/main" id="{86C34DFC-7188-A1D6-5C21-060C6DC4475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>
            <a:extLst>
              <a:ext uri="{FF2B5EF4-FFF2-40B4-BE49-F238E27FC236}">
                <a16:creationId xmlns:a16="http://schemas.microsoft.com/office/drawing/2014/main" id="{29009307-FF3D-FAF0-E26C-D8BE756A8BB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>
            <a:extLst>
              <a:ext uri="{FF2B5EF4-FFF2-40B4-BE49-F238E27FC236}">
                <a16:creationId xmlns:a16="http://schemas.microsoft.com/office/drawing/2014/main" id="{82CDE6D2-34D5-AE43-FF4B-64E1915CD65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21</a:t>
            </a:fld>
            <a:endParaRPr lang="en-US" altLang="en-US" sz="1300"/>
          </a:p>
        </p:txBody>
      </p:sp>
      <p:sp>
        <p:nvSpPr>
          <p:cNvPr id="12306" name="Rectangle 2">
            <a:extLst>
              <a:ext uri="{FF2B5EF4-FFF2-40B4-BE49-F238E27FC236}">
                <a16:creationId xmlns:a16="http://schemas.microsoft.com/office/drawing/2014/main" id="{B8FFA77D-B6AE-5F48-4917-9D6383FE41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>
            <a:extLst>
              <a:ext uri="{FF2B5EF4-FFF2-40B4-BE49-F238E27FC236}">
                <a16:creationId xmlns:a16="http://schemas.microsoft.com/office/drawing/2014/main" id="{C74E6686-0302-DD1B-FF2A-3E2000FD1B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24384688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52D0B-6226-6A87-D488-AAB422226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4229C40-894D-4239-78AF-4E87457FFB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E89138C-478E-8623-7E5A-E984526E1AC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>
            <a:extLst>
              <a:ext uri="{FF2B5EF4-FFF2-40B4-BE49-F238E27FC236}">
                <a16:creationId xmlns:a16="http://schemas.microsoft.com/office/drawing/2014/main" id="{5DB02B2B-19D8-0BC3-9650-0F242A438A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>
            <a:extLst>
              <a:ext uri="{FF2B5EF4-FFF2-40B4-BE49-F238E27FC236}">
                <a16:creationId xmlns:a16="http://schemas.microsoft.com/office/drawing/2014/main" id="{CCEA75EB-7A8D-F1A5-008B-D9C745D298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22</a:t>
            </a:fld>
            <a:endParaRPr lang="en-US" altLang="en-US" sz="1300"/>
          </a:p>
        </p:txBody>
      </p:sp>
      <p:sp>
        <p:nvSpPr>
          <p:cNvPr id="12294" name="Rectangle 2">
            <a:extLst>
              <a:ext uri="{FF2B5EF4-FFF2-40B4-BE49-F238E27FC236}">
                <a16:creationId xmlns:a16="http://schemas.microsoft.com/office/drawing/2014/main" id="{F3574F11-03E7-C086-C595-BF23474223E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>
            <a:extLst>
              <a:ext uri="{FF2B5EF4-FFF2-40B4-BE49-F238E27FC236}">
                <a16:creationId xmlns:a16="http://schemas.microsoft.com/office/drawing/2014/main" id="{D2D52254-FD3F-66B4-246C-5009DAEB893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>
            <a:extLst>
              <a:ext uri="{FF2B5EF4-FFF2-40B4-BE49-F238E27FC236}">
                <a16:creationId xmlns:a16="http://schemas.microsoft.com/office/drawing/2014/main" id="{891CCCBA-503B-A236-90CD-A166A27A839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>
            <a:extLst>
              <a:ext uri="{FF2B5EF4-FFF2-40B4-BE49-F238E27FC236}">
                <a16:creationId xmlns:a16="http://schemas.microsoft.com/office/drawing/2014/main" id="{4FAE3B23-5136-EB34-EA3C-C4653E44C86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22</a:t>
            </a:fld>
            <a:endParaRPr lang="en-US" altLang="en-US" sz="1300"/>
          </a:p>
        </p:txBody>
      </p:sp>
      <p:sp>
        <p:nvSpPr>
          <p:cNvPr id="12298" name="Rectangle 2">
            <a:extLst>
              <a:ext uri="{FF2B5EF4-FFF2-40B4-BE49-F238E27FC236}">
                <a16:creationId xmlns:a16="http://schemas.microsoft.com/office/drawing/2014/main" id="{98D41DA6-E40F-6363-A8D9-B19C0CB1D67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>
            <a:extLst>
              <a:ext uri="{FF2B5EF4-FFF2-40B4-BE49-F238E27FC236}">
                <a16:creationId xmlns:a16="http://schemas.microsoft.com/office/drawing/2014/main" id="{187E8465-37A7-2152-738C-907EB6B6E6A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>
            <a:extLst>
              <a:ext uri="{FF2B5EF4-FFF2-40B4-BE49-F238E27FC236}">
                <a16:creationId xmlns:a16="http://schemas.microsoft.com/office/drawing/2014/main" id="{ECB1A7BB-E7BE-4BD7-CF10-1653B60FBB3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>
            <a:extLst>
              <a:ext uri="{FF2B5EF4-FFF2-40B4-BE49-F238E27FC236}">
                <a16:creationId xmlns:a16="http://schemas.microsoft.com/office/drawing/2014/main" id="{0A3A20C7-C1D3-470F-DB87-9FDA79FF078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22</a:t>
            </a:fld>
            <a:endParaRPr lang="en-US" altLang="en-US" sz="1300"/>
          </a:p>
        </p:txBody>
      </p:sp>
      <p:sp>
        <p:nvSpPr>
          <p:cNvPr id="12302" name="Rectangle 2">
            <a:extLst>
              <a:ext uri="{FF2B5EF4-FFF2-40B4-BE49-F238E27FC236}">
                <a16:creationId xmlns:a16="http://schemas.microsoft.com/office/drawing/2014/main" id="{C66D8F55-FC22-725C-75F6-8C883E13C5E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>
            <a:extLst>
              <a:ext uri="{FF2B5EF4-FFF2-40B4-BE49-F238E27FC236}">
                <a16:creationId xmlns:a16="http://schemas.microsoft.com/office/drawing/2014/main" id="{4E598883-62C4-1EE3-932F-C33E020F114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>
            <a:extLst>
              <a:ext uri="{FF2B5EF4-FFF2-40B4-BE49-F238E27FC236}">
                <a16:creationId xmlns:a16="http://schemas.microsoft.com/office/drawing/2014/main" id="{9E9EC8DE-FE1E-6307-D245-84591F4AD5F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>
            <a:extLst>
              <a:ext uri="{FF2B5EF4-FFF2-40B4-BE49-F238E27FC236}">
                <a16:creationId xmlns:a16="http://schemas.microsoft.com/office/drawing/2014/main" id="{61BC2DD3-325B-6014-98C6-F179D766F20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22</a:t>
            </a:fld>
            <a:endParaRPr lang="en-US" altLang="en-US" sz="1300"/>
          </a:p>
        </p:txBody>
      </p:sp>
      <p:sp>
        <p:nvSpPr>
          <p:cNvPr id="12306" name="Rectangle 2">
            <a:extLst>
              <a:ext uri="{FF2B5EF4-FFF2-40B4-BE49-F238E27FC236}">
                <a16:creationId xmlns:a16="http://schemas.microsoft.com/office/drawing/2014/main" id="{5109BC7F-9C93-EDBE-732C-C28EB94926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>
            <a:extLst>
              <a:ext uri="{FF2B5EF4-FFF2-40B4-BE49-F238E27FC236}">
                <a16:creationId xmlns:a16="http://schemas.microsoft.com/office/drawing/2014/main" id="{CB1C8009-FFAA-DDE6-CCD2-4A98E5DB50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2832281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Logistic Regression 1Y1X in Excel 2013Model Trendline Linear 2Y1X using Excel 2013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24 Feb 2014 V0d11/24/2013 V0a</a:t>
            </a:r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Model-Logistic-Regression-1Y1X-Excel2013-6up.pdfwww.StatLit.org/pdf/Model-Trendline-Linear-2Y1X-Excel2013-6up.pdf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8F22FEB-FE62-4313-A182-2F80185FDA03}" type="slidenum">
              <a:rPr lang="en-US" altLang="en-US" sz="1300" smtClean="0"/>
              <a:pPr/>
              <a:t>23</a:t>
            </a:fld>
            <a:endParaRPr lang="en-US" altLang="en-US" sz="1300"/>
          </a:p>
        </p:txBody>
      </p:sp>
      <p:sp>
        <p:nvSpPr>
          <p:cNvPr id="1229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Model Trendline Linear 2Y1X using Excel 2013</a:t>
            </a:r>
          </a:p>
        </p:txBody>
      </p:sp>
      <p:sp>
        <p:nvSpPr>
          <p:cNvPr id="12295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11/24/2013 V0a</a:t>
            </a:r>
          </a:p>
        </p:txBody>
      </p:sp>
      <p:sp>
        <p:nvSpPr>
          <p:cNvPr id="12296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www.StatLit.org/pdf/Model-Trendline-Linear-2Y1X-Excel2013-6up.pdf</a:t>
            </a:r>
          </a:p>
        </p:txBody>
      </p:sp>
      <p:sp>
        <p:nvSpPr>
          <p:cNvPr id="12297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9652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9652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7D08F455-CE59-466F-80C3-76EE536F423D}" type="slidenum">
              <a:rPr lang="en-US" altLang="en-US" sz="1300"/>
              <a:pPr algn="r"/>
              <a:t>23</a:t>
            </a:fld>
            <a:endParaRPr lang="en-US" altLang="en-US" sz="1300"/>
          </a:p>
        </p:txBody>
      </p:sp>
      <p:sp>
        <p:nvSpPr>
          <p:cNvPr id="12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Analyzing Numbers in the News</a:t>
            </a:r>
          </a:p>
        </p:txBody>
      </p:sp>
      <p:sp>
        <p:nvSpPr>
          <p:cNvPr id="12299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300"/>
              <a:t>15 May 2008</a:t>
            </a:r>
          </a:p>
        </p:txBody>
      </p:sp>
      <p:sp>
        <p:nvSpPr>
          <p:cNvPr id="123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300"/>
              <a:t>2008SchieldNNN6up.pdf</a:t>
            </a:r>
          </a:p>
        </p:txBody>
      </p:sp>
      <p:sp>
        <p:nvSpPr>
          <p:cNvPr id="12301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06A5EAAA-0272-4705-A3DF-269DA6F85CBD}" type="slidenum">
              <a:rPr lang="en-US" altLang="en-US" sz="1300"/>
              <a:pPr algn="r"/>
              <a:t>23</a:t>
            </a:fld>
            <a:endParaRPr lang="en-US" altLang="en-US" sz="1300"/>
          </a:p>
        </p:txBody>
      </p:sp>
      <p:sp>
        <p:nvSpPr>
          <p:cNvPr id="1230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3" name="Rectangle 3"/>
          <p:cNvSpPr txBox="1">
            <a:spLocks noGrp="1" noChangeArrowheads="1"/>
          </p:cNvSpPr>
          <p:nvPr/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endParaRPr lang="en-US" altLang="en-US" sz="1300"/>
          </a:p>
        </p:txBody>
      </p:sp>
      <p:sp>
        <p:nvSpPr>
          <p:cNvPr id="1230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12305" name="Rectangle 7"/>
          <p:cNvSpPr txBox="1">
            <a:spLocks noGrp="1" noChangeArrowheads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09" tIns="48305" rIns="96609" bIns="48305" anchor="b"/>
          <a:lstStyle>
            <a:lvl1pPr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6288" indent="-298450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9475" indent="-238125" defTabSz="10096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66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38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210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8275" indent="-238125" defTabSz="100965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F5CCC40C-6BBC-4105-9C40-97F23E15FC87}" type="slidenum">
              <a:rPr lang="en-US" altLang="en-US" sz="1300"/>
              <a:pPr algn="r"/>
              <a:t>23</a:t>
            </a:fld>
            <a:endParaRPr lang="en-US" altLang="en-US" sz="1300"/>
          </a:p>
        </p:txBody>
      </p:sp>
      <p:sp>
        <p:nvSpPr>
          <p:cNvPr id="1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123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113743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"/>
          <p:cNvSpPr>
            <a:spLocks noChangeArrowheads="1"/>
          </p:cNvSpPr>
          <p:nvPr/>
        </p:nvSpPr>
        <p:spPr bwMode="auto">
          <a:xfrm>
            <a:off x="685800" y="1676400"/>
            <a:ext cx="7772400" cy="762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80000"/>
              </a:lnSpc>
              <a:spcBef>
                <a:spcPct val="20000"/>
              </a:spcBef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80000"/>
              </a:lnSpc>
              <a:spcBef>
                <a:spcPct val="20000"/>
              </a:spcBef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80000"/>
              </a:lnSpc>
              <a:spcBef>
                <a:spcPct val="20000"/>
              </a:spcBef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endParaRPr lang="en-US" sz="2400"/>
          </a:p>
        </p:txBody>
      </p:sp>
      <p:sp>
        <p:nvSpPr>
          <p:cNvPr id="5" name="Rectangle 29"/>
          <p:cNvSpPr>
            <a:spLocks noChangeArrowheads="1"/>
          </p:cNvSpPr>
          <p:nvPr/>
        </p:nvSpPr>
        <p:spPr bwMode="auto">
          <a:xfrm>
            <a:off x="76200" y="304800"/>
            <a:ext cx="152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80000"/>
              </a:lnSpc>
              <a:spcBef>
                <a:spcPct val="20000"/>
              </a:spcBef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80000"/>
              </a:lnSpc>
              <a:spcBef>
                <a:spcPct val="20000"/>
              </a:spcBef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80000"/>
              </a:lnSpc>
              <a:spcBef>
                <a:spcPct val="20000"/>
              </a:spcBef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endParaRPr lang="en-US" sz="2400"/>
          </a:p>
        </p:txBody>
      </p:sp>
      <p:sp>
        <p:nvSpPr>
          <p:cNvPr id="6" name="Rectangle 32"/>
          <p:cNvSpPr>
            <a:spLocks noChangeArrowheads="1"/>
          </p:cNvSpPr>
          <p:nvPr/>
        </p:nvSpPr>
        <p:spPr bwMode="auto">
          <a:xfrm>
            <a:off x="3314700" y="152400"/>
            <a:ext cx="24955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800" baseline="0" dirty="0">
                <a:latin typeface="Arial" panose="020B0604020202020204" pitchFamily="34" charset="0"/>
              </a:rPr>
              <a:t>StatLit Textbook </a:t>
            </a:r>
            <a:r>
              <a:rPr lang="en-US" altLang="en-US" sz="800" dirty="0">
                <a:latin typeface="Arial" panose="020B0604020202020204" pitchFamily="34" charset="0"/>
              </a:rPr>
              <a:t>2023 Chapter 2 Slides</a:t>
            </a:r>
          </a:p>
        </p:txBody>
      </p:sp>
      <p:sp>
        <p:nvSpPr>
          <p:cNvPr id="7" name="Slide Number Placeholder 3"/>
          <p:cNvSpPr txBox="1">
            <a:spLocks/>
          </p:cNvSpPr>
          <p:nvPr userDrawn="1"/>
        </p:nvSpPr>
        <p:spPr bwMode="auto">
          <a:xfrm>
            <a:off x="8172450" y="147638"/>
            <a:ext cx="571500" cy="3397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0" dirty="0"/>
              <a:t>V0J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54342-4F70-4C77-8A5A-B90D6F92A098}" type="slidenum">
              <a:rPr lang="en-US"/>
              <a:pPr>
                <a:defRPr/>
              </a:pPr>
              <a:t>‹#›</a:t>
            </a:fld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1173128816"/>
      </p:ext>
    </p:extLst>
  </p:cSld>
  <p:clrMapOvr>
    <a:masterClrMapping/>
  </p:clrMapOvr>
  <p:transition spd="slow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63575" y="457200"/>
            <a:ext cx="774223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80010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7815263" y="147638"/>
            <a:ext cx="609600" cy="3397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 b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EAF1BC4-9429-4377-9581-85FDABCDA212}" type="slidenum">
              <a:rPr lang="en-US"/>
              <a:pPr>
                <a:defRPr/>
              </a:pPr>
              <a:t>‹#›</a:t>
            </a:fld>
            <a:endParaRPr lang="en-US" b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06D6CF-4FCD-4DF7-80B0-6371DF3DA89D}" type="slidenum">
              <a:rPr lang="en-US" altLang="en-US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3350" y="1981200"/>
            <a:ext cx="8772525" cy="4648200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Tx/>
              <a:buNone/>
            </a:pPr>
            <a:endParaRPr lang="en-US" altLang="en-US" sz="100" dirty="0"/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en-US" altLang="en-US" sz="3600" b="1" i="1" dirty="0"/>
              <a:t>Statistical Literacy:</a:t>
            </a:r>
            <a:br>
              <a:rPr lang="en-US" altLang="en-US" sz="3600" b="1" i="1" dirty="0"/>
            </a:br>
            <a:r>
              <a:rPr lang="en-US" altLang="en-US" sz="3600" b="1" i="1" dirty="0"/>
              <a:t>Critical Thinking about Everyday Statistics</a:t>
            </a:r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en-US" altLang="en-US" sz="3600" b="1" dirty="0"/>
              <a:t>Kendall-Hunt 2023</a:t>
            </a: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en-US" altLang="en-US" sz="2000" b="1" i="1" dirty="0"/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/>
              <a:t>Milo Schield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en-US" sz="2400" dirty="0"/>
              <a:t>ASA Fellow</a:t>
            </a:r>
            <a:br>
              <a:rPr lang="en-US" altLang="en-US" sz="2400" dirty="0"/>
            </a:br>
            <a:r>
              <a:rPr lang="en-US" altLang="en-US" sz="2400" dirty="0"/>
              <a:t>Adjunct: University of New Mexico</a:t>
            </a:r>
            <a:br>
              <a:rPr lang="en-US" altLang="en-US" sz="2400" dirty="0"/>
            </a:br>
            <a:r>
              <a:rPr lang="en-US" altLang="en-US" sz="2400" dirty="0"/>
              <a:t>Visiting Professor: New College of Florida</a:t>
            </a: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en-US" altLang="en-US" sz="2000" b="1" i="1" dirty="0"/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en-US" altLang="en-US" sz="2800" dirty="0"/>
              <a:t>www.StatLit.org/pdf/</a:t>
            </a:r>
            <a:br>
              <a:rPr lang="en-US" altLang="en-US" sz="2800" dirty="0"/>
            </a:br>
            <a:r>
              <a:rPr lang="en-US" altLang="en-US" sz="2800" dirty="0"/>
              <a:t>2023-Schield-StatLit-Ch2-Slides.pdf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title"/>
          </p:nvPr>
        </p:nvSpPr>
        <p:spPr>
          <a:xfrm>
            <a:off x="438150" y="438150"/>
            <a:ext cx="8356600" cy="1066800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altLang="en-US" b="0" dirty="0">
                <a:latin typeface="Rockwell Extra Bold" panose="02060903040505020403" pitchFamily="18" charset="0"/>
              </a:rPr>
              <a:t>Statistical Literacy Textbook: </a:t>
            </a:r>
            <a:br>
              <a:rPr lang="en-US" altLang="en-US" b="0" dirty="0">
                <a:latin typeface="Rockwell Extra Bold" panose="02060903040505020403" pitchFamily="18" charset="0"/>
              </a:rPr>
            </a:br>
            <a:r>
              <a:rPr lang="en-US" altLang="en-US" b="0" dirty="0">
                <a:latin typeface="Rockwell Extra Bold" panose="02060903040505020403" pitchFamily="18" charset="0"/>
              </a:rPr>
              <a:t>Chapter 2 Slides</a:t>
            </a:r>
            <a:endParaRPr lang="en-US" altLang="en-US" b="0" i="1" dirty="0"/>
          </a:p>
        </p:txBody>
      </p:sp>
    </p:spTree>
  </p:cSld>
  <p:clrMapOvr>
    <a:masterClrMapping/>
  </p:clrMapOvr>
  <p:transition spd="slow">
    <p:pull dir="l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663575" y="1727201"/>
            <a:ext cx="7820026" cy="4914900"/>
          </a:xfrm>
        </p:spPr>
        <p:txBody>
          <a:bodyPr/>
          <a:lstStyle/>
          <a:p>
            <a:pPr marL="457200" indent="-457200">
              <a:buNone/>
            </a:pPr>
            <a:r>
              <a:rPr lang="en-US" altLang="en-US" b="1" dirty="0"/>
              <a:t>Confounder</a:t>
            </a:r>
            <a:r>
              <a:rPr lang="en-US" altLang="en-US" dirty="0"/>
              <a:t>: Anything that provides an alternate explanation for an association. </a:t>
            </a:r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CARE: 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Confounder Solutions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349" y="2889932"/>
            <a:ext cx="6578477" cy="37521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F48B99-B758-C05D-02FB-8150EA318B94}"/>
              </a:ext>
            </a:extLst>
          </p:cNvPr>
          <p:cNvSpPr txBox="1"/>
          <p:nvPr/>
        </p:nvSpPr>
        <p:spPr>
          <a:xfrm>
            <a:off x="663575" y="147638"/>
            <a:ext cx="1123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2.4      P 67 </a:t>
            </a:r>
          </a:p>
        </p:txBody>
      </p:sp>
    </p:spTree>
    <p:extLst>
      <p:ext uri="{BB962C8B-B14F-4D97-AF65-F5344CB8AC3E}">
        <p14:creationId xmlns:p14="http://schemas.microsoft.com/office/powerpoint/2010/main" val="2397085663"/>
      </p:ext>
    </p:extLst>
  </p:cSld>
  <p:clrMapOvr>
    <a:masterClrMapping/>
  </p:clrMapOvr>
  <p:transition spd="slow">
    <p:pull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r>
              <a:rPr lang="en-US" altLang="en-US" dirty="0"/>
              <a:t>Effect size: size of an arithmetic comparison.</a:t>
            </a:r>
          </a:p>
          <a:p>
            <a:r>
              <a:rPr lang="en-US" altLang="en-US" dirty="0"/>
              <a:t>The </a:t>
            </a:r>
            <a:r>
              <a:rPr lang="en-US" altLang="en-US" i="1" dirty="0"/>
              <a:t>larger</a:t>
            </a:r>
            <a:r>
              <a:rPr lang="en-US" altLang="en-US" dirty="0"/>
              <a:t> the effect size, the </a:t>
            </a:r>
            <a:r>
              <a:rPr lang="en-US" altLang="en-US" i="1" dirty="0"/>
              <a:t>fewer</a:t>
            </a:r>
            <a:r>
              <a:rPr lang="en-US" altLang="en-US" dirty="0"/>
              <a:t> the # of confounders that can influence an association. </a:t>
            </a:r>
          </a:p>
          <a:p>
            <a:r>
              <a:rPr lang="en-US" altLang="en-US" dirty="0"/>
              <a:t>The </a:t>
            </a:r>
            <a:r>
              <a:rPr lang="en-US" altLang="en-US" i="1" dirty="0"/>
              <a:t>smaller</a:t>
            </a:r>
            <a:r>
              <a:rPr lang="en-US" altLang="en-US" dirty="0"/>
              <a:t> the effect size, the </a:t>
            </a:r>
            <a:r>
              <a:rPr lang="en-US" altLang="en-US" i="1" dirty="0"/>
              <a:t>more likely</a:t>
            </a:r>
            <a:r>
              <a:rPr lang="en-US" altLang="en-US" dirty="0"/>
              <a:t> the association is influenced by confounding. </a:t>
            </a:r>
          </a:p>
          <a:p>
            <a:pPr marL="457200" indent="-457200">
              <a:spcBef>
                <a:spcPts val="1800"/>
              </a:spcBef>
              <a:buNone/>
            </a:pPr>
            <a:r>
              <a:rPr lang="en-US" altLang="en-US" dirty="0"/>
              <a:t>A study that doesn’t present the effect size:</a:t>
            </a:r>
          </a:p>
          <a:p>
            <a:r>
              <a:rPr lang="en-US" altLang="en-US" dirty="0"/>
              <a:t>probably has a small effect size. </a:t>
            </a:r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2.4.1 Confounder Solution: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Effect Size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1388C0-5676-B322-75FF-64BE3B2F2BF4}"/>
              </a:ext>
            </a:extLst>
          </p:cNvPr>
          <p:cNvSpPr txBox="1"/>
          <p:nvPr/>
        </p:nvSpPr>
        <p:spPr>
          <a:xfrm>
            <a:off x="663575" y="147638"/>
            <a:ext cx="1123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2.4.1      P 68 </a:t>
            </a:r>
          </a:p>
        </p:txBody>
      </p:sp>
    </p:spTree>
    <p:extLst>
      <p:ext uri="{BB962C8B-B14F-4D97-AF65-F5344CB8AC3E}">
        <p14:creationId xmlns:p14="http://schemas.microsoft.com/office/powerpoint/2010/main" val="2589265054"/>
      </p:ext>
    </p:extLst>
  </p:cSld>
  <p:clrMapOvr>
    <a:masterClrMapping/>
  </p:clrMapOvr>
  <p:transition spd="slow">
    <p:pull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266700" y="1708213"/>
            <a:ext cx="8697914" cy="4840287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altLang="en-US" sz="2800" dirty="0"/>
              <a:t>Resisting confounder influence (warding off confounders)</a:t>
            </a:r>
          </a:p>
          <a:p>
            <a:pPr>
              <a:spcBef>
                <a:spcPts val="0"/>
              </a:spcBef>
            </a:pPr>
            <a:r>
              <a:rPr lang="en-US" altLang="en-US" sz="2800" dirty="0"/>
              <a:t>c</a:t>
            </a:r>
            <a:r>
              <a:rPr lang="en-US" altLang="en-US" sz="2800" i="1" dirty="0"/>
              <a:t>ontrolled study</a:t>
            </a:r>
            <a:r>
              <a:rPr lang="en-US" altLang="en-US" sz="2800" dirty="0"/>
              <a:t> is better than an uncontrolled study</a:t>
            </a:r>
          </a:p>
          <a:p>
            <a:pPr>
              <a:spcBef>
                <a:spcPts val="0"/>
              </a:spcBef>
            </a:pPr>
            <a:r>
              <a:rPr lang="en-US" altLang="en-US" sz="2800" dirty="0"/>
              <a:t>ex</a:t>
            </a:r>
            <a:r>
              <a:rPr lang="en-US" altLang="en-US" sz="2800" i="1" dirty="0"/>
              <a:t>periment</a:t>
            </a:r>
            <a:r>
              <a:rPr lang="en-US" altLang="en-US" sz="2800" dirty="0"/>
              <a:t> is better than an observational study.   </a:t>
            </a:r>
          </a:p>
          <a:p>
            <a:pPr marL="457200" indent="-457200">
              <a:buNone/>
            </a:pPr>
            <a:endParaRPr lang="en-US" altLang="en-US" dirty="0"/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1950" y="457200"/>
            <a:ext cx="8401050" cy="1066800"/>
          </a:xfrm>
        </p:spPr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Confounder Resistance: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Control Group; Study Design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23" y="3032052"/>
            <a:ext cx="4528154" cy="9509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147" y="3982964"/>
            <a:ext cx="6682153" cy="2413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482810-DA73-1BA2-0F9D-25D3B7E425D3}"/>
              </a:ext>
            </a:extLst>
          </p:cNvPr>
          <p:cNvSpPr txBox="1"/>
          <p:nvPr/>
        </p:nvSpPr>
        <p:spPr>
          <a:xfrm>
            <a:off x="663575" y="147638"/>
            <a:ext cx="1123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2.4      P 69, 70 </a:t>
            </a:r>
          </a:p>
        </p:txBody>
      </p:sp>
    </p:spTree>
    <p:extLst>
      <p:ext uri="{BB962C8B-B14F-4D97-AF65-F5344CB8AC3E}">
        <p14:creationId xmlns:p14="http://schemas.microsoft.com/office/powerpoint/2010/main" val="54974504"/>
      </p:ext>
    </p:extLst>
  </p:cSld>
  <p:clrMapOvr>
    <a:masterClrMapping/>
  </p:clrMapOvr>
  <p:transition spd="slow">
    <p:pull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 algn="ctr">
              <a:buNone/>
            </a:pPr>
            <a:r>
              <a:rPr lang="en-US" altLang="en-US" dirty="0"/>
              <a:t>Doing		     versus		just Seeing</a:t>
            </a:r>
          </a:p>
          <a:p>
            <a:pPr marL="457200" indent="-457200" algn="ctr">
              <a:buNone/>
            </a:pPr>
            <a:endParaRPr lang="en-US" altLang="en-US" dirty="0"/>
          </a:p>
          <a:p>
            <a:pPr marL="457200" indent="-457200" algn="ctr">
              <a:buNone/>
            </a:pPr>
            <a:endParaRPr lang="en-US" altLang="en-US" dirty="0"/>
          </a:p>
          <a:p>
            <a:pPr marL="457200" indent="-457200" algn="ctr">
              <a:buNone/>
            </a:pPr>
            <a:endParaRPr lang="en-US" altLang="en-US" dirty="0"/>
          </a:p>
          <a:p>
            <a:pPr marL="457200" indent="-457200" algn="ctr">
              <a:buNone/>
            </a:pPr>
            <a:endParaRPr lang="en-US" altLang="en-US" dirty="0"/>
          </a:p>
          <a:p>
            <a:pPr marL="457200" indent="-457200">
              <a:buNone/>
            </a:pPr>
            <a:endParaRPr lang="en-US" altLang="en-US" dirty="0"/>
          </a:p>
          <a:p>
            <a:pPr marL="457200" indent="-457200">
              <a:buNone/>
            </a:pPr>
            <a:r>
              <a:rPr lang="en-US" altLang="en-US" dirty="0"/>
              <a:t>Researcher (or nature)		Researcher just </a:t>
            </a:r>
            <a:br>
              <a:rPr lang="en-US" altLang="en-US" dirty="0"/>
            </a:br>
            <a:r>
              <a:rPr lang="en-US" altLang="en-US" dirty="0"/>
              <a:t>initiates (a doing). 		   observes (passive)</a:t>
            </a:r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Types of Studies: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Experiments vs. Observational 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514" y="2565401"/>
            <a:ext cx="8235172" cy="21685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C91230-469E-085E-1F8F-EF32374148EA}"/>
              </a:ext>
            </a:extLst>
          </p:cNvPr>
          <p:cNvSpPr txBox="1"/>
          <p:nvPr/>
        </p:nvSpPr>
        <p:spPr>
          <a:xfrm>
            <a:off x="663575" y="147638"/>
            <a:ext cx="1123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2.4.3      P 71 </a:t>
            </a:r>
          </a:p>
        </p:txBody>
      </p:sp>
    </p:spTree>
    <p:extLst>
      <p:ext uri="{BB962C8B-B14F-4D97-AF65-F5344CB8AC3E}">
        <p14:creationId xmlns:p14="http://schemas.microsoft.com/office/powerpoint/2010/main" val="3474262025"/>
      </p:ext>
    </p:extLst>
  </p:cSld>
  <p:clrMapOvr>
    <a:masterClrMapping/>
  </p:clrMapOvr>
  <p:transition spd="slow">
    <p:pull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r>
              <a:rPr lang="en-US" altLang="en-US" dirty="0"/>
              <a:t>The subjects: </a:t>
            </a:r>
          </a:p>
          <a:p>
            <a:r>
              <a:rPr lang="en-US" altLang="en-US" dirty="0"/>
              <a:t>are homogeneous (alike internally)</a:t>
            </a:r>
          </a:p>
          <a:p>
            <a:r>
              <a:rPr lang="en-US" altLang="en-US" dirty="0"/>
              <a:t>have no memory of being treated</a:t>
            </a:r>
          </a:p>
          <a:p>
            <a:r>
              <a:rPr lang="en-US" altLang="en-US" dirty="0"/>
              <a:t>can be switched: treatment and control.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Examples: most laboratory assignments in </a:t>
            </a:r>
            <a:br>
              <a:rPr lang="en-US" altLang="en-US" dirty="0"/>
            </a:br>
            <a:r>
              <a:rPr lang="en-US" altLang="en-US" dirty="0"/>
              <a:t>     physics, chemistry or biology.</a:t>
            </a:r>
          </a:p>
          <a:p>
            <a:pPr marL="457200" indent="-457200">
              <a:buNone/>
            </a:pPr>
            <a:endParaRPr lang="en-US" altLang="en-US" dirty="0"/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Experiment #1: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Ideal Experiment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7C5294-EC7C-316F-BA51-334256BD79DA}"/>
              </a:ext>
            </a:extLst>
          </p:cNvPr>
          <p:cNvSpPr txBox="1"/>
          <p:nvPr/>
        </p:nvSpPr>
        <p:spPr>
          <a:xfrm>
            <a:off x="663575" y="147638"/>
            <a:ext cx="1123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2.4.3      P 71-72 </a:t>
            </a:r>
          </a:p>
        </p:txBody>
      </p:sp>
    </p:spTree>
    <p:extLst>
      <p:ext uri="{BB962C8B-B14F-4D97-AF65-F5344CB8AC3E}">
        <p14:creationId xmlns:p14="http://schemas.microsoft.com/office/powerpoint/2010/main" val="1405249351"/>
      </p:ext>
    </p:extLst>
  </p:cSld>
  <p:clrMapOvr>
    <a:masterClrMapping/>
  </p:clrMapOvr>
  <p:transition spd="slow">
    <p:pull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None/>
            </a:pPr>
            <a:r>
              <a:rPr lang="en-US" altLang="en-US" dirty="0"/>
              <a:t>Best way to create two groups balanced on known and unknown factors without looking. </a:t>
            </a:r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dirty="0"/>
          </a:p>
          <a:p>
            <a:pPr marL="457200" indent="-457200">
              <a:buNone/>
            </a:pPr>
            <a:r>
              <a:rPr lang="en-US" altLang="en-US" dirty="0"/>
              <a:t>Randomizing: breaks predictor-confounder link</a:t>
            </a:r>
          </a:p>
          <a:p>
            <a:pPr marL="457200" indent="-457200">
              <a:buNone/>
            </a:pPr>
            <a:r>
              <a:rPr lang="en-US" altLang="en-US" dirty="0"/>
              <a:t>Shuffle cards (randomize) to get ‘equal’ hands</a:t>
            </a:r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Experiment #2: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Randomized Clinical Trial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92" y="2971800"/>
            <a:ext cx="5586827" cy="2120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050" y="3132077"/>
            <a:ext cx="2936194" cy="9501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8DFC08E-C432-0437-E9C3-6228D1422CDA}"/>
              </a:ext>
            </a:extLst>
          </p:cNvPr>
          <p:cNvSpPr txBox="1"/>
          <p:nvPr/>
        </p:nvSpPr>
        <p:spPr>
          <a:xfrm>
            <a:off x="663575" y="147638"/>
            <a:ext cx="1123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2.4.3      P 72 </a:t>
            </a:r>
          </a:p>
        </p:txBody>
      </p:sp>
    </p:spTree>
    <p:extLst>
      <p:ext uri="{BB962C8B-B14F-4D97-AF65-F5344CB8AC3E}">
        <p14:creationId xmlns:p14="http://schemas.microsoft.com/office/powerpoint/2010/main" val="4002500346"/>
      </p:ext>
    </p:extLst>
  </p:cSld>
  <p:clrMapOvr>
    <a:masterClrMapping/>
  </p:clrMapOvr>
  <p:transition spd="slow">
    <p:pull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endParaRPr lang="en-US" altLang="en-US" sz="1100" dirty="0"/>
          </a:p>
          <a:p>
            <a:pPr marL="457200" indent="-457200">
              <a:buNone/>
            </a:pPr>
            <a:endParaRPr lang="en-US" altLang="en-US" sz="1100" dirty="0"/>
          </a:p>
          <a:p>
            <a:pPr marL="457200" indent="-457200">
              <a:buNone/>
            </a:pPr>
            <a:endParaRPr lang="en-US" altLang="en-US" sz="1100" dirty="0"/>
          </a:p>
          <a:p>
            <a:pPr marL="457200" indent="-457200">
              <a:buNone/>
            </a:pPr>
            <a:endParaRPr lang="en-US" altLang="en-US" sz="1100" dirty="0"/>
          </a:p>
          <a:p>
            <a:pPr marL="457200" indent="-457200">
              <a:buNone/>
            </a:pPr>
            <a:endParaRPr lang="en-US" altLang="en-US" sz="1100" dirty="0"/>
          </a:p>
          <a:p>
            <a:pPr marL="457200" indent="-457200">
              <a:buNone/>
            </a:pPr>
            <a:endParaRPr lang="en-US" altLang="en-US" sz="1100" dirty="0"/>
          </a:p>
          <a:p>
            <a:pPr marL="457200" indent="-457200">
              <a:buNone/>
            </a:pPr>
            <a:endParaRPr lang="en-US" altLang="en-US" sz="1100" dirty="0"/>
          </a:p>
          <a:p>
            <a:pPr marL="457200" indent="-457200">
              <a:buNone/>
            </a:pPr>
            <a:endParaRPr lang="en-US" altLang="en-US" sz="1100" dirty="0"/>
          </a:p>
          <a:p>
            <a:pPr marL="457200" indent="-457200">
              <a:buNone/>
            </a:pPr>
            <a:endParaRPr lang="en-US" altLang="en-US" sz="1100" dirty="0"/>
          </a:p>
          <a:p>
            <a:pPr marL="457200" indent="-457200">
              <a:buNone/>
            </a:pPr>
            <a:endParaRPr lang="en-US" altLang="en-US" sz="1100" dirty="0"/>
          </a:p>
          <a:p>
            <a:pPr marL="457200" indent="-457200">
              <a:buNone/>
            </a:pPr>
            <a:endParaRPr lang="en-US" altLang="en-US" sz="1100" dirty="0"/>
          </a:p>
          <a:p>
            <a:pPr marL="457200" indent="-457200">
              <a:buNone/>
            </a:pPr>
            <a:endParaRPr lang="en-US" altLang="en-US" sz="1100" dirty="0"/>
          </a:p>
          <a:p>
            <a:pPr marL="457200" indent="-457200">
              <a:buNone/>
            </a:pPr>
            <a:r>
              <a:rPr lang="en-US" altLang="en-US" dirty="0"/>
              <a:t>.</a:t>
            </a:r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Randomized Clinical Trial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Salk Vaccine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43" y="2086555"/>
            <a:ext cx="8266113" cy="45555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F04CBE-39B1-311A-4C6A-A3462D4C70E2}"/>
              </a:ext>
            </a:extLst>
          </p:cNvPr>
          <p:cNvSpPr txBox="1"/>
          <p:nvPr/>
        </p:nvSpPr>
        <p:spPr>
          <a:xfrm>
            <a:off x="663575" y="147638"/>
            <a:ext cx="1123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2.4.3     P 72 </a:t>
            </a:r>
          </a:p>
        </p:txBody>
      </p:sp>
    </p:spTree>
    <p:extLst>
      <p:ext uri="{BB962C8B-B14F-4D97-AF65-F5344CB8AC3E}">
        <p14:creationId xmlns:p14="http://schemas.microsoft.com/office/powerpoint/2010/main" val="2072677175"/>
      </p:ext>
    </p:extLst>
  </p:cSld>
  <p:clrMapOvr>
    <a:masterClrMapping/>
  </p:clrMapOvr>
  <p:transition spd="slow">
    <p:pull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r>
              <a:rPr lang="en-US" altLang="en-US" b="1" dirty="0"/>
              <a:t>Quasi-experiments</a:t>
            </a:r>
            <a:r>
              <a:rPr lang="en-US" altLang="en-US" dirty="0"/>
              <a:t>: experiments that involve pre-existing groups. </a:t>
            </a:r>
          </a:p>
          <a:p>
            <a:pPr marL="457200" indent="-457200">
              <a:buNone/>
            </a:pPr>
            <a:endParaRPr lang="en-US" altLang="en-US" dirty="0"/>
          </a:p>
          <a:p>
            <a:pPr marL="457200" indent="-457200">
              <a:buNone/>
            </a:pPr>
            <a:endParaRPr lang="en-US" altLang="en-US" dirty="0"/>
          </a:p>
          <a:p>
            <a:pPr marL="457200" indent="-457200">
              <a:buNone/>
            </a:pPr>
            <a:endParaRPr lang="en-US" altLang="en-US" dirty="0"/>
          </a:p>
          <a:p>
            <a:pPr marL="457200" indent="-457200">
              <a:buNone/>
            </a:pPr>
            <a:endParaRPr lang="en-US" altLang="en-US" dirty="0"/>
          </a:p>
          <a:p>
            <a:pPr marL="457200" indent="-457200">
              <a:buNone/>
            </a:pPr>
            <a:endParaRPr lang="en-US" altLang="en-US" dirty="0"/>
          </a:p>
          <a:p>
            <a:pPr marL="457200" indent="-457200">
              <a:buNone/>
            </a:pPr>
            <a:endParaRPr lang="en-US" altLang="en-US" dirty="0"/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Experiment #3: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Quasi-Experiments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51" y="3108852"/>
            <a:ext cx="8392098" cy="32422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E24426-9084-A9E3-B8C7-BE457CA03B88}"/>
              </a:ext>
            </a:extLst>
          </p:cNvPr>
          <p:cNvSpPr txBox="1"/>
          <p:nvPr/>
        </p:nvSpPr>
        <p:spPr>
          <a:xfrm>
            <a:off x="663575" y="147638"/>
            <a:ext cx="1123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2.4.3      P 74 </a:t>
            </a:r>
          </a:p>
        </p:txBody>
      </p:sp>
    </p:spTree>
    <p:extLst>
      <p:ext uri="{BB962C8B-B14F-4D97-AF65-F5344CB8AC3E}">
        <p14:creationId xmlns:p14="http://schemas.microsoft.com/office/powerpoint/2010/main" val="3208410667"/>
      </p:ext>
    </p:extLst>
  </p:cSld>
  <p:clrMapOvr>
    <a:masterClrMapping/>
  </p:clrMapOvr>
  <p:transition spd="slow">
    <p:pull dir="l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Quasi-Experiment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endParaRPr lang="en-US" altLang="en-US" sz="3200" b="0" dirty="0">
              <a:latin typeface="Rockwell Extra Bold" panose="02060903040505020403" pitchFamily="18" charset="0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55" y="1169233"/>
            <a:ext cx="8700341" cy="54728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3B9CF1-E33A-662F-404A-36B5E39FED66}"/>
              </a:ext>
            </a:extLst>
          </p:cNvPr>
          <p:cNvSpPr txBox="1"/>
          <p:nvPr/>
        </p:nvSpPr>
        <p:spPr>
          <a:xfrm>
            <a:off x="663575" y="147638"/>
            <a:ext cx="1123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2.4.3      P 22 </a:t>
            </a:r>
          </a:p>
        </p:txBody>
      </p:sp>
    </p:spTree>
    <p:extLst>
      <p:ext uri="{BB962C8B-B14F-4D97-AF65-F5344CB8AC3E}">
        <p14:creationId xmlns:p14="http://schemas.microsoft.com/office/powerpoint/2010/main" val="2155834657"/>
      </p:ext>
    </p:extLst>
  </p:cSld>
  <p:clrMapOvr>
    <a:masterClrMapping/>
  </p:clrMapOvr>
  <p:transition spd="slow">
    <p:pull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r>
              <a:rPr lang="en-US" altLang="en-US" dirty="0"/>
              <a:t>Researchers trusted the clinical trial.</a:t>
            </a:r>
          </a:p>
          <a:p>
            <a:pPr marL="457200" indent="-457200">
              <a:buNone/>
            </a:pPr>
            <a:r>
              <a:rPr lang="en-US" altLang="en-US" dirty="0"/>
              <a:t>Parents trusted the quasi-experiment.</a:t>
            </a:r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3050" y="457200"/>
            <a:ext cx="8604250" cy="1066800"/>
          </a:xfrm>
        </p:spPr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Comparison: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Clinical Trial vs Quasi-Experiment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96" y="3590925"/>
            <a:ext cx="8778408" cy="24144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0DD2D6-47E7-A11E-2D04-D5A4F486490B}"/>
              </a:ext>
            </a:extLst>
          </p:cNvPr>
          <p:cNvSpPr txBox="1"/>
          <p:nvPr/>
        </p:nvSpPr>
        <p:spPr>
          <a:xfrm>
            <a:off x="663575" y="141153"/>
            <a:ext cx="1123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2.4.3      P 75 </a:t>
            </a:r>
          </a:p>
        </p:txBody>
      </p:sp>
    </p:spTree>
    <p:extLst>
      <p:ext uri="{BB962C8B-B14F-4D97-AF65-F5344CB8AC3E}">
        <p14:creationId xmlns:p14="http://schemas.microsoft.com/office/powerpoint/2010/main" val="2317201382"/>
      </p:ext>
    </p:extLst>
  </p:cSld>
  <p:clrMapOvr>
    <a:masterClrMapping/>
  </p:clrMapOvr>
  <p:transition spd="slow">
    <p:pull dir="l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Observational study #1: Longitudinal (movie)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42" y="1801813"/>
            <a:ext cx="8013828" cy="47714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FB0AF2-3D16-E0AA-49C4-5A7155EF2446}"/>
              </a:ext>
            </a:extLst>
          </p:cNvPr>
          <p:cNvSpPr txBox="1"/>
          <p:nvPr/>
        </p:nvSpPr>
        <p:spPr>
          <a:xfrm>
            <a:off x="663575" y="147638"/>
            <a:ext cx="1123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2.4.3      P 76 </a:t>
            </a:r>
          </a:p>
        </p:txBody>
      </p:sp>
    </p:spTree>
    <p:extLst>
      <p:ext uri="{BB962C8B-B14F-4D97-AF65-F5344CB8AC3E}">
        <p14:creationId xmlns:p14="http://schemas.microsoft.com/office/powerpoint/2010/main" val="1796854574"/>
      </p:ext>
    </p:extLst>
  </p:cSld>
  <p:clrMapOvr>
    <a:masterClrMapping/>
  </p:clrMapOvr>
  <p:transition spd="slow">
    <p:pull dir="l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r>
              <a:rPr lang="en-US" altLang="en-US" dirty="0"/>
              <a:t>		Two-group				Two Factor</a:t>
            </a:r>
          </a:p>
          <a:p>
            <a:pPr marL="457200" indent="-457200">
              <a:buNone/>
            </a:pPr>
            <a:r>
              <a:rPr lang="en-US" altLang="en-US" dirty="0"/>
              <a:t>		Comparison			Co-variation</a:t>
            </a:r>
          </a:p>
          <a:p>
            <a:pPr marL="457200" indent="-457200">
              <a:buNone/>
            </a:pPr>
            <a:endParaRPr lang="en-US" altLang="en-US" dirty="0"/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Observational study #2: 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Cross-Sectional (snapshot)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61" y="3107492"/>
            <a:ext cx="8476589" cy="25404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3575" y="99953"/>
            <a:ext cx="2066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en-US" altLang="en-US" sz="2000" dirty="0"/>
              <a:t>C: Confounding</a:t>
            </a:r>
          </a:p>
        </p:txBody>
      </p:sp>
    </p:spTree>
    <p:extLst>
      <p:ext uri="{BB962C8B-B14F-4D97-AF65-F5344CB8AC3E}">
        <p14:creationId xmlns:p14="http://schemas.microsoft.com/office/powerpoint/2010/main" val="1422259096"/>
      </p:ext>
    </p:extLst>
  </p:cSld>
  <p:clrMapOvr>
    <a:masterClrMapping/>
  </p:clrMapOvr>
  <p:transition spd="slow">
    <p:pull dir="l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r>
              <a:rPr lang="en-US" altLang="en-US" dirty="0"/>
              <a:t>As age increases, golf scores improve???</a:t>
            </a:r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Cross-Sectional Study: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Time-Related Snapshot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2497" y="2427319"/>
            <a:ext cx="6166021" cy="408184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3575" y="99953"/>
            <a:ext cx="2066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en-US" altLang="en-US" sz="2000" dirty="0"/>
              <a:t>C: Confounding</a:t>
            </a:r>
          </a:p>
        </p:txBody>
      </p:sp>
    </p:spTree>
    <p:extLst>
      <p:ext uri="{BB962C8B-B14F-4D97-AF65-F5344CB8AC3E}">
        <p14:creationId xmlns:p14="http://schemas.microsoft.com/office/powerpoint/2010/main" val="1479358633"/>
      </p:ext>
    </p:extLst>
  </p:cSld>
  <p:clrMapOvr>
    <a:masterClrMapping/>
  </p:clrMapOvr>
  <p:transition spd="slow">
    <p:pull dir="l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Control Group (Review);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Study Design: Graded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1833562"/>
            <a:ext cx="5586274" cy="16349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371" y="3714541"/>
            <a:ext cx="6463792" cy="292755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3575" y="99953"/>
            <a:ext cx="2066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en-US" altLang="en-US" sz="2000" dirty="0"/>
              <a:t>C: Confounding</a:t>
            </a:r>
          </a:p>
        </p:txBody>
      </p:sp>
    </p:spTree>
    <p:extLst>
      <p:ext uri="{BB962C8B-B14F-4D97-AF65-F5344CB8AC3E}">
        <p14:creationId xmlns:p14="http://schemas.microsoft.com/office/powerpoint/2010/main" val="1210072024"/>
      </p:ext>
    </p:extLst>
  </p:cSld>
  <p:clrMapOvr>
    <a:masterClrMapping/>
  </p:clrMapOvr>
  <p:transition spd="slow">
    <p:pull dir="l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Study Design: Hard vs. Soft.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‘Control of’ versus ‘Control for’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50" y="1768084"/>
            <a:ext cx="6681345" cy="31810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5729" y="5036696"/>
            <a:ext cx="4619484" cy="140295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3575" y="99953"/>
            <a:ext cx="2066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en-US" altLang="en-US" sz="2000" dirty="0"/>
              <a:t>C: Confounding</a:t>
            </a:r>
          </a:p>
        </p:txBody>
      </p:sp>
    </p:spTree>
    <p:extLst>
      <p:ext uri="{BB962C8B-B14F-4D97-AF65-F5344CB8AC3E}">
        <p14:creationId xmlns:p14="http://schemas.microsoft.com/office/powerpoint/2010/main" val="2345059784"/>
      </p:ext>
    </p:extLst>
  </p:cSld>
  <p:clrMapOvr>
    <a:masterClrMapping/>
  </p:clrMapOvr>
  <p:transition spd="slow">
    <p:pull dir="l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663575" y="1727201"/>
            <a:ext cx="7820026" cy="4914900"/>
          </a:xfrm>
        </p:spPr>
        <p:txBody>
          <a:bodyPr/>
          <a:lstStyle/>
          <a:p>
            <a:pPr marL="457200" indent="-457200">
              <a:buNone/>
            </a:pPr>
            <a:r>
              <a:rPr lang="en-US" altLang="en-US" dirty="0"/>
              <a:t>Confounder: Anything that provides an alternate explanation for an association. </a:t>
            </a:r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Confounder Solutions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(Repeat)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349" y="2889932"/>
            <a:ext cx="6578477" cy="375216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63575" y="99953"/>
            <a:ext cx="2066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en-US" altLang="en-US" sz="2000" dirty="0"/>
              <a:t>C: Confounding</a:t>
            </a:r>
          </a:p>
        </p:txBody>
      </p:sp>
    </p:spTree>
    <p:extLst>
      <p:ext uri="{BB962C8B-B14F-4D97-AF65-F5344CB8AC3E}">
        <p14:creationId xmlns:p14="http://schemas.microsoft.com/office/powerpoint/2010/main" val="249505391"/>
      </p:ext>
    </p:extLst>
  </p:cSld>
  <p:clrMapOvr>
    <a:masterClrMapping/>
  </p:clrMapOvr>
  <p:transition spd="slow">
    <p:pull dir="l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r>
              <a:rPr lang="en-US" altLang="en-US" dirty="0"/>
              <a:t>Selection: simple way to control for the influence of a confounder. Convert mixed-fruit compare into an apples and apples comparison.</a:t>
            </a:r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Mental Solution: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#1: Selection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987" y="1801813"/>
            <a:ext cx="4619484" cy="140295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96" y="5317639"/>
            <a:ext cx="7685667" cy="11350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3575" y="99953"/>
            <a:ext cx="2066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en-US" altLang="en-US" sz="2000" dirty="0"/>
              <a:t>C: Confounding</a:t>
            </a:r>
          </a:p>
        </p:txBody>
      </p:sp>
    </p:spTree>
    <p:extLst>
      <p:ext uri="{BB962C8B-B14F-4D97-AF65-F5344CB8AC3E}">
        <p14:creationId xmlns:p14="http://schemas.microsoft.com/office/powerpoint/2010/main" val="1236233911"/>
      </p:ext>
    </p:extLst>
  </p:cSld>
  <p:clrMapOvr>
    <a:masterClrMapping/>
  </p:clrMapOvr>
  <p:transition spd="slow">
    <p:pull dir="l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endParaRPr lang="en-US" altLang="en-US" dirty="0"/>
          </a:p>
          <a:p>
            <a:pPr marL="457200" indent="-457200">
              <a:buNone/>
            </a:pPr>
            <a:endParaRPr lang="en-US" altLang="en-US" dirty="0"/>
          </a:p>
          <a:p>
            <a:pPr marL="457200" indent="-457200">
              <a:buNone/>
            </a:pPr>
            <a:endParaRPr lang="en-US" altLang="en-US" dirty="0"/>
          </a:p>
          <a:p>
            <a:pPr marL="457200" indent="-457200">
              <a:buNone/>
            </a:pPr>
            <a:endParaRPr lang="en-US" altLang="en-US" dirty="0"/>
          </a:p>
          <a:p>
            <a:pPr marL="457200" indent="-457200">
              <a:buNone/>
            </a:pPr>
            <a:endParaRPr lang="en-US" altLang="en-US" dirty="0"/>
          </a:p>
          <a:p>
            <a:pPr marL="457200" indent="-457200">
              <a:buNone/>
            </a:pPr>
            <a:r>
              <a:rPr lang="en-US" altLang="en-US" dirty="0"/>
              <a:t>Wrong order and Other Errors involve critical thinking (mental solutions). See Ch 4, 6 &amp; 7. </a:t>
            </a:r>
          </a:p>
          <a:p>
            <a:pPr marL="457200" indent="-457200">
              <a:buNone/>
            </a:pPr>
            <a:r>
              <a:rPr lang="en-US" altLang="en-US" dirty="0"/>
              <a:t>There are physical solutions for Bias. </a:t>
            </a:r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2.7 Error/Bias Influences: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Review of Problems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" name="Rectangle 6"/>
          <p:cNvSpPr/>
          <p:nvPr/>
        </p:nvSpPr>
        <p:spPr>
          <a:xfrm>
            <a:off x="663575" y="99953"/>
            <a:ext cx="2066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en-US" altLang="en-US" sz="2000" dirty="0"/>
              <a:t>E: Error/Bias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7EF870-5197-6928-0A3F-9FB463C24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219" y="1843764"/>
            <a:ext cx="7758594" cy="269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42063"/>
      </p:ext>
    </p:extLst>
  </p:cSld>
  <p:clrMapOvr>
    <a:masterClrMapping/>
  </p:clrMapOvr>
  <p:transition spd="slow">
    <p:pull dir="l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3B9D2-0D0D-4A92-C45A-A774500D6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>
            <a:extLst>
              <a:ext uri="{FF2B5EF4-FFF2-40B4-BE49-F238E27FC236}">
                <a16:creationId xmlns:a16="http://schemas.microsoft.com/office/drawing/2014/main" id="{45CFC07F-3132-4661-54EA-86BEDB7FCDD4}"/>
              </a:ext>
            </a:extLst>
          </p:cNvPr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None/>
            </a:pPr>
            <a:r>
              <a:rPr lang="en-US" altLang="en-US" sz="2800" i="1" dirty="0"/>
              <a:t>Subject (respondent) bias</a:t>
            </a:r>
          </a:p>
          <a:p>
            <a:pPr>
              <a:spcBef>
                <a:spcPts val="0"/>
              </a:spcBef>
            </a:pPr>
            <a:r>
              <a:rPr lang="en-US" altLang="en-US" sz="2800" dirty="0"/>
              <a:t>Acquiescence bias, social desirability</a:t>
            </a:r>
          </a:p>
          <a:p>
            <a:pPr>
              <a:spcBef>
                <a:spcPts val="0"/>
              </a:spcBef>
            </a:pPr>
            <a:r>
              <a:rPr lang="en-US" altLang="en-US" sz="2800" dirty="0"/>
              <a:t>Sponsor bias, please the person asking</a:t>
            </a:r>
          </a:p>
          <a:p>
            <a:pPr>
              <a:spcBef>
                <a:spcPts val="0"/>
              </a:spcBef>
            </a:pPr>
            <a:endParaRPr lang="en-US" altLang="en-US" sz="2800" dirty="0"/>
          </a:p>
          <a:p>
            <a:pPr marL="457200" indent="-457200">
              <a:spcBef>
                <a:spcPts val="0"/>
              </a:spcBef>
              <a:buNone/>
            </a:pPr>
            <a:r>
              <a:rPr lang="en-US" altLang="en-US" sz="2800" i="1" dirty="0"/>
              <a:t>Measurement (researcher) bias</a:t>
            </a:r>
          </a:p>
          <a:p>
            <a:pPr>
              <a:spcBef>
                <a:spcPts val="0"/>
              </a:spcBef>
            </a:pPr>
            <a:r>
              <a:rPr lang="en-US" altLang="en-US" sz="2800" dirty="0"/>
              <a:t>Instrument bias </a:t>
            </a:r>
          </a:p>
          <a:p>
            <a:pPr>
              <a:spcBef>
                <a:spcPts val="0"/>
              </a:spcBef>
            </a:pPr>
            <a:r>
              <a:rPr lang="en-US" altLang="en-US" sz="2800" dirty="0"/>
              <a:t>Confirmation bias (select only what confirms)</a:t>
            </a:r>
          </a:p>
          <a:p>
            <a:pPr marL="457200" indent="-457200">
              <a:spcBef>
                <a:spcPts val="0"/>
              </a:spcBef>
              <a:buNone/>
            </a:pPr>
            <a:endParaRPr lang="en-US" altLang="en-US" sz="2800" i="1" dirty="0"/>
          </a:p>
          <a:p>
            <a:pPr marL="457200" indent="-457200">
              <a:spcBef>
                <a:spcPts val="0"/>
              </a:spcBef>
              <a:buNone/>
            </a:pPr>
            <a:r>
              <a:rPr lang="en-US" altLang="en-US" sz="2800" i="1" dirty="0"/>
              <a:t>Selection bias (sampling bias).</a:t>
            </a:r>
          </a:p>
          <a:p>
            <a:pPr>
              <a:spcBef>
                <a:spcPts val="0"/>
              </a:spcBef>
            </a:pPr>
            <a:r>
              <a:rPr lang="en-US" altLang="en-US" sz="2800" dirty="0"/>
              <a:t>Self-selection bias, non-response bias</a:t>
            </a:r>
          </a:p>
          <a:p>
            <a:pPr>
              <a:spcBef>
                <a:spcPts val="0"/>
              </a:spcBef>
            </a:pPr>
            <a:r>
              <a:rPr lang="en-US" altLang="en-US" sz="2800" dirty="0"/>
              <a:t>Survivor bias, publication bias</a:t>
            </a:r>
            <a:endParaRPr lang="en-US" altLang="en-US" dirty="0"/>
          </a:p>
        </p:txBody>
      </p:sp>
      <p:sp>
        <p:nvSpPr>
          <p:cNvPr id="11267" name="Slide Number Placeholder 4">
            <a:extLst>
              <a:ext uri="{FF2B5EF4-FFF2-40B4-BE49-F238E27FC236}">
                <a16:creationId xmlns:a16="http://schemas.microsoft.com/office/drawing/2014/main" id="{EE08F0B5-FC44-F467-94FB-80D3B5220D6B}"/>
              </a:ext>
            </a:extLst>
          </p:cNvPr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EB6D5A04-90A1-EF90-0B6F-68C6A007681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Bias Review: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Synonyms</a:t>
            </a:r>
          </a:p>
        </p:txBody>
      </p:sp>
      <p:sp>
        <p:nvSpPr>
          <p:cNvPr id="11269" name="Rectangle 4">
            <a:extLst>
              <a:ext uri="{FF2B5EF4-FFF2-40B4-BE49-F238E27FC236}">
                <a16:creationId xmlns:a16="http://schemas.microsoft.com/office/drawing/2014/main" id="{B9F1CF83-A152-2B44-875A-3ED352916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3099B4-5AE3-2100-1D22-7B077BCBBAD1}"/>
              </a:ext>
            </a:extLst>
          </p:cNvPr>
          <p:cNvSpPr/>
          <p:nvPr/>
        </p:nvSpPr>
        <p:spPr>
          <a:xfrm>
            <a:off x="663575" y="99953"/>
            <a:ext cx="2066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en-US" altLang="en-US" sz="2000" dirty="0"/>
              <a:t>E: Error/Bias</a:t>
            </a:r>
          </a:p>
        </p:txBody>
      </p:sp>
    </p:spTree>
    <p:extLst>
      <p:ext uri="{BB962C8B-B14F-4D97-AF65-F5344CB8AC3E}">
        <p14:creationId xmlns:p14="http://schemas.microsoft.com/office/powerpoint/2010/main" val="576131762"/>
      </p:ext>
    </p:extLst>
  </p:cSld>
  <p:clrMapOvr>
    <a:masterClrMapping/>
  </p:clrMapOvr>
  <p:transition spd="slow">
    <p:pull dir="l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560F1-3879-FD3A-1EFA-CBE6F60B3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>
            <a:extLst>
              <a:ext uri="{FF2B5EF4-FFF2-40B4-BE49-F238E27FC236}">
                <a16:creationId xmlns:a16="http://schemas.microsoft.com/office/drawing/2014/main" id="{8CCBD8E5-766F-C709-C174-06713188377A}"/>
              </a:ext>
            </a:extLst>
          </p:cNvPr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r>
              <a:rPr lang="en-US" altLang="en-US" dirty="0"/>
              <a:t>.</a:t>
            </a: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endParaRPr lang="en-US" altLang="en-US" sz="1000" dirty="0"/>
          </a:p>
          <a:p>
            <a:pPr marL="457200" indent="-457200">
              <a:buNone/>
            </a:pPr>
            <a:r>
              <a:rPr lang="en-US" altLang="en-US" dirty="0"/>
              <a:t>What is the effect of treatment: 60 point cure?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b="1" dirty="0"/>
              <a:t>Placebo</a:t>
            </a:r>
            <a:r>
              <a:rPr lang="en-US" altLang="en-US" dirty="0"/>
              <a:t>: a fake treatment! Mind is powerful!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/>
              <a:t>What is the effect of treatment: 40 point cure.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/>
              <a:t>To control subject bias: ‘blind’ the subject.</a:t>
            </a:r>
          </a:p>
        </p:txBody>
      </p:sp>
      <p:sp>
        <p:nvSpPr>
          <p:cNvPr id="11267" name="Slide Number Placeholder 4">
            <a:extLst>
              <a:ext uri="{FF2B5EF4-FFF2-40B4-BE49-F238E27FC236}">
                <a16:creationId xmlns:a16="http://schemas.microsoft.com/office/drawing/2014/main" id="{EC2817A3-0F9D-882C-14CC-409A24CA830A}"/>
              </a:ext>
            </a:extLst>
          </p:cNvPr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C736A64C-B9FE-1338-430C-0E2214124CB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Subject-Bias Solution: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Single Blind: Placebo</a:t>
            </a:r>
          </a:p>
        </p:txBody>
      </p:sp>
      <p:sp>
        <p:nvSpPr>
          <p:cNvPr id="11269" name="Rectangle 4">
            <a:extLst>
              <a:ext uri="{FF2B5EF4-FFF2-40B4-BE49-F238E27FC236}">
                <a16:creationId xmlns:a16="http://schemas.microsoft.com/office/drawing/2014/main" id="{17FC52DB-7AF0-2440-AAC3-3CA11E424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24060B-00B1-2991-8B94-D9F67F8A1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47" y="1801813"/>
            <a:ext cx="8287894" cy="248242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B8C1658-AE1B-0A3A-62FC-28FD099C4087}"/>
              </a:ext>
            </a:extLst>
          </p:cNvPr>
          <p:cNvSpPr/>
          <p:nvPr/>
        </p:nvSpPr>
        <p:spPr>
          <a:xfrm>
            <a:off x="663575" y="99953"/>
            <a:ext cx="2066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en-US" altLang="en-US" sz="2000" dirty="0"/>
              <a:t>E: Error/Bias</a:t>
            </a:r>
          </a:p>
        </p:txBody>
      </p:sp>
    </p:spTree>
    <p:extLst>
      <p:ext uri="{BB962C8B-B14F-4D97-AF65-F5344CB8AC3E}">
        <p14:creationId xmlns:p14="http://schemas.microsoft.com/office/powerpoint/2010/main" val="1749669086"/>
      </p:ext>
    </p:extLst>
  </p:cSld>
  <p:clrMapOvr>
    <a:masterClrMapping/>
  </p:clrMapOvr>
  <p:transition spd="slow">
    <p:pull dir="l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AEBE5-D3B1-5B31-076B-AF7036A13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>
            <a:extLst>
              <a:ext uri="{FF2B5EF4-FFF2-40B4-BE49-F238E27FC236}">
                <a16:creationId xmlns:a16="http://schemas.microsoft.com/office/drawing/2014/main" id="{8F520DF5-69D7-D562-8EED-E5D1FB28F4FE}"/>
              </a:ext>
            </a:extLst>
          </p:cNvPr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57200" indent="-457200">
              <a:buNone/>
            </a:pPr>
            <a:r>
              <a:rPr lang="en-US" altLang="en-US" dirty="0"/>
              <a:t>To avoid researcher bias: </a:t>
            </a:r>
            <a:r>
              <a:rPr lang="en-US" altLang="en-US" i="1" dirty="0"/>
              <a:t>blind the researcher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/>
              <a:t>To avoid subject &amp; researcher bias, double-blind.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b="1" dirty="0"/>
              <a:t>Double-blind</a:t>
            </a:r>
            <a:r>
              <a:rPr lang="en-US" altLang="en-US" dirty="0"/>
              <a:t>: blind subject and researcher. 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/>
              <a:t>Any study that could double-blind and does not </a:t>
            </a:r>
            <a:br>
              <a:rPr lang="en-US" altLang="en-US" dirty="0"/>
            </a:br>
            <a:r>
              <a:rPr lang="en-US" altLang="en-US" dirty="0"/>
              <a:t>is immediately suspect of bias – if not of error. </a:t>
            </a:r>
          </a:p>
        </p:txBody>
      </p:sp>
      <p:sp>
        <p:nvSpPr>
          <p:cNvPr id="11267" name="Slide Number Placeholder 4">
            <a:extLst>
              <a:ext uri="{FF2B5EF4-FFF2-40B4-BE49-F238E27FC236}">
                <a16:creationId xmlns:a16="http://schemas.microsoft.com/office/drawing/2014/main" id="{7E851A12-FA52-7308-581A-6838C85B4EDF}"/>
              </a:ext>
            </a:extLst>
          </p:cNvPr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DCDEDF0F-1A9A-7A12-5A8E-1EDB2A3EE6D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Researcher-Bias Solution: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Double Blind Both</a:t>
            </a:r>
          </a:p>
        </p:txBody>
      </p:sp>
      <p:sp>
        <p:nvSpPr>
          <p:cNvPr id="11269" name="Rectangle 4">
            <a:extLst>
              <a:ext uri="{FF2B5EF4-FFF2-40B4-BE49-F238E27FC236}">
                <a16:creationId xmlns:a16="http://schemas.microsoft.com/office/drawing/2014/main" id="{99A1E50F-BC25-A3FF-D1BD-46B9C6553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2DCCB0-BB28-775B-EA55-46FEA962B1A4}"/>
              </a:ext>
            </a:extLst>
          </p:cNvPr>
          <p:cNvSpPr/>
          <p:nvPr/>
        </p:nvSpPr>
        <p:spPr>
          <a:xfrm>
            <a:off x="663575" y="99953"/>
            <a:ext cx="2066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en-US" altLang="en-US" sz="2000" dirty="0"/>
              <a:t>E: Error/Bias</a:t>
            </a:r>
          </a:p>
        </p:txBody>
      </p:sp>
    </p:spTree>
    <p:extLst>
      <p:ext uri="{BB962C8B-B14F-4D97-AF65-F5344CB8AC3E}">
        <p14:creationId xmlns:p14="http://schemas.microsoft.com/office/powerpoint/2010/main" val="380161288"/>
      </p:ext>
    </p:extLst>
  </p:cSld>
  <p:clrMapOvr>
    <a:masterClrMapping/>
  </p:clrMapOvr>
  <p:transition spd="slow">
    <p:pull dir="l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Grp="1" noChangeAspect="1" noChangeArrowheads="1"/>
          </p:cNvSpPr>
          <p:nvPr>
            <p:ph type="body" sz="half" idx="4294967295"/>
          </p:nvPr>
        </p:nvSpPr>
        <p:spPr>
          <a:xfrm>
            <a:off x="419100" y="1801813"/>
            <a:ext cx="8266113" cy="4840287"/>
          </a:xfrm>
        </p:spPr>
        <p:txBody>
          <a:bodyPr/>
          <a:lstStyle/>
          <a:p>
            <a:pPr marL="460375" indent="-460375">
              <a:buNone/>
            </a:pPr>
            <a:r>
              <a:rPr lang="en-US" altLang="en-US" dirty="0"/>
              <a:t>To avoid sampling bias in selecting, select subject randomly: </a:t>
            </a:r>
            <a:r>
              <a:rPr lang="en-US" altLang="en-US" i="1" dirty="0"/>
              <a:t>random selection. </a:t>
            </a:r>
          </a:p>
          <a:p>
            <a:pPr marL="457200" indent="-457200">
              <a:buNone/>
            </a:pPr>
            <a:r>
              <a:rPr lang="en-US" altLang="en-US" dirty="0"/>
              <a:t>To avoid sampling bias in creating, assign the subjects randomly: </a:t>
            </a:r>
            <a:r>
              <a:rPr lang="en-US" altLang="en-US" i="1" dirty="0"/>
              <a:t>random assignment</a:t>
            </a:r>
            <a:r>
              <a:rPr lang="en-US" altLang="en-US" dirty="0"/>
              <a:t>. This statistically controls for pre-existing confounders. See clinical trials. </a:t>
            </a:r>
          </a:p>
        </p:txBody>
      </p:sp>
      <p:sp>
        <p:nvSpPr>
          <p:cNvPr id="11267" name="Slide Number Placeholder 4"/>
          <p:cNvSpPr txBox="1">
            <a:spLocks noGrp="1"/>
          </p:cNvSpPr>
          <p:nvPr/>
        </p:nvSpPr>
        <p:spPr bwMode="auto">
          <a:xfrm>
            <a:off x="7815263" y="147638"/>
            <a:ext cx="609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455347CD-BB04-4518-9F4B-4618A8057EC4}" type="slidenum">
              <a:rPr lang="en-US" altLang="en-US" sz="1400" b="1"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9100" y="457200"/>
            <a:ext cx="8266113" cy="1066800"/>
          </a:xfrm>
        </p:spPr>
        <p:txBody>
          <a:bodyPr/>
          <a:lstStyle/>
          <a:p>
            <a:r>
              <a:rPr lang="en-US" altLang="en-US" sz="3200" b="0" dirty="0">
                <a:latin typeface="Rockwell Extra Bold" panose="02060903040505020403" pitchFamily="18" charset="0"/>
              </a:rPr>
              <a:t>Sampling-Bias Solution: </a:t>
            </a:r>
            <a:br>
              <a:rPr lang="en-US" altLang="en-US" sz="3200" b="0" dirty="0">
                <a:latin typeface="Rockwell Extra Bold" panose="02060903040505020403" pitchFamily="18" charset="0"/>
              </a:rPr>
            </a:br>
            <a:r>
              <a:rPr lang="en-US" altLang="en-US" sz="3200" b="0" dirty="0">
                <a:latin typeface="Rockwell Extra Bold" panose="02060903040505020403" pitchFamily="18" charset="0"/>
              </a:rPr>
              <a:t>Random Selection or Assignment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362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" name="Rectangle 6"/>
          <p:cNvSpPr/>
          <p:nvPr/>
        </p:nvSpPr>
        <p:spPr>
          <a:xfrm>
            <a:off x="663575" y="99953"/>
            <a:ext cx="20669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en-US" altLang="en-US" sz="2000" dirty="0"/>
              <a:t>E: Error/Bias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194F93-D24A-AAD6-FB5A-65E9FD0AEB6C}"/>
              </a:ext>
            </a:extLst>
          </p:cNvPr>
          <p:cNvSpPr txBox="1"/>
          <p:nvPr/>
        </p:nvSpPr>
        <p:spPr>
          <a:xfrm>
            <a:off x="317770" y="4935166"/>
            <a:ext cx="83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2763" indent="-512763"/>
            <a:r>
              <a:rPr lang="en-US" altLang="en-US" sz="3200" dirty="0"/>
              <a:t>Note: Randomness can be both an unwanted influence (a problem) and a desired solution (random selection or random assignment).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462631"/>
      </p:ext>
    </p:extLst>
  </p:cSld>
  <p:clrMapOvr>
    <a:masterClrMapping/>
  </p:clrMapOvr>
  <p:transition spd="slow">
    <p:pull dir="ld"/>
  </p:transition>
</p:sld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123736</TotalTime>
  <Words>2317</Words>
  <Application>Microsoft Office PowerPoint</Application>
  <PresentationFormat>Letter Paper (8.5x11 in)</PresentationFormat>
  <Paragraphs>516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Rockwell Extra Bold</vt:lpstr>
      <vt:lpstr>Times New Roman</vt:lpstr>
      <vt:lpstr>3_Default Design</vt:lpstr>
      <vt:lpstr>Statistical Literacy Textbook:  Chapter 2 Slides</vt:lpstr>
      <vt:lpstr>CARE:  Confounder Solutions</vt:lpstr>
      <vt:lpstr>2.4.1 Confounder Solution: Effect Size</vt:lpstr>
      <vt:lpstr>Confounder Resistance: Control Group; Study Design</vt:lpstr>
      <vt:lpstr>Types of Studies: Experiments vs. Observational </vt:lpstr>
      <vt:lpstr>Experiment #1: Ideal Experiment</vt:lpstr>
      <vt:lpstr>Experiment #2: Randomized Clinical Trial</vt:lpstr>
      <vt:lpstr>Randomized Clinical Trial Salk Vaccine</vt:lpstr>
      <vt:lpstr>Experiment #3: Quasi-Experiments</vt:lpstr>
      <vt:lpstr>Quasi-Experiment </vt:lpstr>
      <vt:lpstr>Comparison: Clinical Trial vs Quasi-Experiment</vt:lpstr>
      <vt:lpstr>Observational study #1: Longitudinal (movie)</vt:lpstr>
      <vt:lpstr>Observational study #2:  Cross-Sectional (snapshot)</vt:lpstr>
      <vt:lpstr>Cross-Sectional Study: Time-Related Snapshot</vt:lpstr>
      <vt:lpstr>Control Group (Review); Study Design: Graded</vt:lpstr>
      <vt:lpstr>Study Design: Hard vs. Soft. ‘Control of’ versus ‘Control for’</vt:lpstr>
      <vt:lpstr>Confounder Solutions (Repeat)</vt:lpstr>
      <vt:lpstr>Mental Solution: #1: Selection</vt:lpstr>
      <vt:lpstr>2.7 Error/Bias Influences: Review of Problems</vt:lpstr>
      <vt:lpstr>Bias Review: Synonyms</vt:lpstr>
      <vt:lpstr>Subject-Bias Solution: Single Blind: Placebo</vt:lpstr>
      <vt:lpstr>Researcher-Bias Solution: Double Blind Both</vt:lpstr>
      <vt:lpstr>Sampling-Bias Solution:  Random Selection or Assignment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Literacy Issues: Covid Status May, 2021</dc:title>
  <dc:subject/>
  <dc:creator>Milo Schield</dc:creator>
  <cp:lastModifiedBy>Milo Schield</cp:lastModifiedBy>
  <cp:revision>1649</cp:revision>
  <cp:lastPrinted>2026-04-06T17:14:07Z</cp:lastPrinted>
  <dcterms:created xsi:type="dcterms:W3CDTF">1998-11-15T00:57:17Z</dcterms:created>
  <dcterms:modified xsi:type="dcterms:W3CDTF">2026-09-18T02:39:57Z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C:\982Milo\PowerPt\BallaratTables</vt:lpwstr>
  </property>
</Properties>
</file>